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 id="2147483729" r:id="rId5"/>
    <p:sldMasterId id="2147483732" r:id="rId6"/>
  </p:sldMasterIdLst>
  <p:notesMasterIdLst>
    <p:notesMasterId r:id="rId71"/>
  </p:notesMasterIdLst>
  <p:handoutMasterIdLst>
    <p:handoutMasterId r:id="rId72"/>
  </p:handoutMasterIdLst>
  <p:sldIdLst>
    <p:sldId id="256" r:id="rId7"/>
    <p:sldId id="2147140386" r:id="rId8"/>
    <p:sldId id="4540" r:id="rId9"/>
    <p:sldId id="259" r:id="rId10"/>
    <p:sldId id="4542" r:id="rId11"/>
    <p:sldId id="2147140382" r:id="rId12"/>
    <p:sldId id="2147140388" r:id="rId13"/>
    <p:sldId id="260" r:id="rId14"/>
    <p:sldId id="262" r:id="rId15"/>
    <p:sldId id="2147140411" r:id="rId16"/>
    <p:sldId id="2147140391" r:id="rId17"/>
    <p:sldId id="2147140385" r:id="rId18"/>
    <p:sldId id="2147140414" r:id="rId19"/>
    <p:sldId id="2147140398" r:id="rId20"/>
    <p:sldId id="2147140395" r:id="rId21"/>
    <p:sldId id="270" r:id="rId22"/>
    <p:sldId id="268" r:id="rId23"/>
    <p:sldId id="269" r:id="rId24"/>
    <p:sldId id="2147140366" r:id="rId25"/>
    <p:sldId id="4560" r:id="rId26"/>
    <p:sldId id="2147140412" r:id="rId27"/>
    <p:sldId id="2147140369" r:id="rId28"/>
    <p:sldId id="2147140370" r:id="rId29"/>
    <p:sldId id="2147140413" r:id="rId30"/>
    <p:sldId id="2142533831" r:id="rId31"/>
    <p:sldId id="2147140435" r:id="rId32"/>
    <p:sldId id="2147140404" r:id="rId33"/>
    <p:sldId id="2147140405" r:id="rId34"/>
    <p:sldId id="2147140443" r:id="rId35"/>
    <p:sldId id="2147140444" r:id="rId36"/>
    <p:sldId id="2147140416" r:id="rId37"/>
    <p:sldId id="2147140418" r:id="rId38"/>
    <p:sldId id="2147140422" r:id="rId39"/>
    <p:sldId id="2147140439" r:id="rId40"/>
    <p:sldId id="2147140419" r:id="rId41"/>
    <p:sldId id="2147140417" r:id="rId42"/>
    <p:sldId id="2147140446" r:id="rId43"/>
    <p:sldId id="283" r:id="rId44"/>
    <p:sldId id="2147140423" r:id="rId45"/>
    <p:sldId id="2147140431" r:id="rId46"/>
    <p:sldId id="2147140438" r:id="rId47"/>
    <p:sldId id="2147140424" r:id="rId48"/>
    <p:sldId id="2147140430" r:id="rId49"/>
    <p:sldId id="2147140425" r:id="rId50"/>
    <p:sldId id="2147140440" r:id="rId51"/>
    <p:sldId id="2147140437" r:id="rId52"/>
    <p:sldId id="2147140427" r:id="rId53"/>
    <p:sldId id="2147140429" r:id="rId54"/>
    <p:sldId id="2147140447" r:id="rId55"/>
    <p:sldId id="2147140448" r:id="rId56"/>
    <p:sldId id="2147140436" r:id="rId57"/>
    <p:sldId id="2147140432" r:id="rId58"/>
    <p:sldId id="2147140434" r:id="rId59"/>
    <p:sldId id="2147140449" r:id="rId60"/>
    <p:sldId id="290" r:id="rId61"/>
    <p:sldId id="291" r:id="rId62"/>
    <p:sldId id="257" r:id="rId63"/>
    <p:sldId id="258" r:id="rId64"/>
    <p:sldId id="2147140409" r:id="rId65"/>
    <p:sldId id="288" r:id="rId66"/>
    <p:sldId id="2147140428" r:id="rId67"/>
    <p:sldId id="2147140400" r:id="rId68"/>
    <p:sldId id="2147140399" r:id="rId69"/>
    <p:sldId id="214714044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291EAFB-04DA-4DC2-86D2-8CEDDAF2D380}">
          <p14:sldIdLst>
            <p14:sldId id="256"/>
            <p14:sldId id="2147140386"/>
            <p14:sldId id="4540"/>
            <p14:sldId id="259"/>
            <p14:sldId id="4542"/>
            <p14:sldId id="2147140382"/>
            <p14:sldId id="2147140388"/>
            <p14:sldId id="260"/>
            <p14:sldId id="262"/>
            <p14:sldId id="2147140411"/>
            <p14:sldId id="2147140391"/>
            <p14:sldId id="2147140385"/>
            <p14:sldId id="2147140414"/>
            <p14:sldId id="2147140398"/>
            <p14:sldId id="2147140395"/>
            <p14:sldId id="270"/>
            <p14:sldId id="268"/>
            <p14:sldId id="269"/>
            <p14:sldId id="2147140366"/>
            <p14:sldId id="4560"/>
            <p14:sldId id="2147140412"/>
            <p14:sldId id="2147140369"/>
            <p14:sldId id="2147140370"/>
            <p14:sldId id="2147140413"/>
            <p14:sldId id="2142533831"/>
            <p14:sldId id="2147140435"/>
            <p14:sldId id="2147140404"/>
            <p14:sldId id="2147140405"/>
            <p14:sldId id="2147140443"/>
            <p14:sldId id="2147140444"/>
            <p14:sldId id="2147140416"/>
            <p14:sldId id="2147140418"/>
            <p14:sldId id="2147140422"/>
            <p14:sldId id="2147140439"/>
            <p14:sldId id="2147140419"/>
            <p14:sldId id="2147140417"/>
            <p14:sldId id="2147140446"/>
            <p14:sldId id="283"/>
            <p14:sldId id="2147140423"/>
            <p14:sldId id="2147140431"/>
            <p14:sldId id="2147140438"/>
            <p14:sldId id="2147140424"/>
            <p14:sldId id="2147140430"/>
            <p14:sldId id="2147140425"/>
            <p14:sldId id="2147140440"/>
            <p14:sldId id="2147140437"/>
            <p14:sldId id="2147140427"/>
            <p14:sldId id="2147140429"/>
            <p14:sldId id="2147140447"/>
            <p14:sldId id="2147140448"/>
            <p14:sldId id="2147140436"/>
            <p14:sldId id="2147140432"/>
            <p14:sldId id="2147140434"/>
            <p14:sldId id="2147140449"/>
            <p14:sldId id="290"/>
            <p14:sldId id="291"/>
            <p14:sldId id="257"/>
            <p14:sldId id="258"/>
            <p14:sldId id="2147140409"/>
            <p14:sldId id="288"/>
            <p14:sldId id="2147140428"/>
            <p14:sldId id="2147140400"/>
            <p14:sldId id="2147140399"/>
            <p14:sldId id="214714044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63893A5-6FAA-29D0-DEE1-99EB8CBEDB19}" name="Kane, Kara" initials="KK" userId="S::kara.kane@erie.gov::d6d2a9d8-40ee-4aa7-aaaf-1c048e8371ad" providerId="AD"/>
  <p188:author id="{EC277DC6-81C2-D0FD-7ABD-5D20706B6F07}" name="Burstein (She/Her), Gale" initials="GB" userId="S::Gale.Burstein@erie.gov::bac441e7-f848-4e22-9273-b68f1932c22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7892BA-0480-4C16-BB78-84621652D9CA}" v="2" dt="2026-09-18T18:33:45.437"/>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77" y="37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16" Type="http://schemas.openxmlformats.org/officeDocument/2006/relationships/slide" Target="slides/slide10.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handoutMaster" Target="handoutMasters/handoutMaster1.xml"/><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commentAuthors" Target="commentAuthors.xml"/><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theme" Target="theme/theme1.xml"/><Relationship Id="rId7" Type="http://schemas.openxmlformats.org/officeDocument/2006/relationships/slide" Target="slides/slide1.xml"/><Relationship Id="rId71"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rstein (She/Her), Gale" userId="bac441e7-f848-4e22-9273-b68f1932c220" providerId="ADAL" clId="{F2A03447-7D98-4120-AB34-8383C8B3CE92}"/>
    <pc:docChg chg="addSld modSld sldOrd">
      <pc:chgData name="Burstein (She/Her), Gale" userId="bac441e7-f848-4e22-9273-b68f1932c220" providerId="ADAL" clId="{F2A03447-7D98-4120-AB34-8383C8B3CE92}" dt="2026-09-18T18:35:40.225" v="5"/>
      <pc:docMkLst>
        <pc:docMk/>
      </pc:docMkLst>
      <pc:sldChg chg="ord">
        <pc:chgData name="Burstein (She/Her), Gale" userId="bac441e7-f848-4e22-9273-b68f1932c220" providerId="ADAL" clId="{F2A03447-7D98-4120-AB34-8383C8B3CE92}" dt="2026-09-18T18:33:10.182" v="2"/>
        <pc:sldMkLst>
          <pc:docMk/>
          <pc:sldMk cId="2992212828" sldId="2147140385"/>
        </pc:sldMkLst>
      </pc:sldChg>
      <pc:sldChg chg="ord">
        <pc:chgData name="Burstein (She/Her), Gale" userId="bac441e7-f848-4e22-9273-b68f1932c220" providerId="ADAL" clId="{F2A03447-7D98-4120-AB34-8383C8B3CE92}" dt="2026-09-18T18:35:40.225" v="5"/>
        <pc:sldMkLst>
          <pc:docMk/>
          <pc:sldMk cId="1078670142" sldId="2147140391"/>
        </pc:sldMkLst>
      </pc:sldChg>
      <pc:sldChg chg="add">
        <pc:chgData name="Burstein (She/Her), Gale" userId="bac441e7-f848-4e22-9273-b68f1932c220" providerId="ADAL" clId="{F2A03447-7D98-4120-AB34-8383C8B3CE92}" dt="2026-09-18T18:33:44.573" v="3"/>
        <pc:sldMkLst>
          <pc:docMk/>
          <pc:sldMk cId="1536027790" sldId="2147140414"/>
        </pc:sldMkLst>
      </pc:sldChg>
      <pc:sldChg chg="add">
        <pc:chgData name="Burstein (She/Her), Gale" userId="bac441e7-f848-4e22-9273-b68f1932c220" providerId="ADAL" clId="{F2A03447-7D98-4120-AB34-8383C8B3CE92}" dt="2026-09-18T18:33:45.437" v="4"/>
        <pc:sldMkLst>
          <pc:docMk/>
          <pc:sldMk cId="1462404921" sldId="214714041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8F6756E-81DA-9FAC-70D8-556F658BDD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BEDD12-BCD5-485B-BCBC-34BB01D7923C}" type="datetimeFigureOut">
              <a:rPr lang="en-US" smtClean="0"/>
              <a:t>10/1/2026</a:t>
            </a:fld>
            <a:endParaRPr lang="en-US"/>
          </a:p>
        </p:txBody>
      </p:sp>
      <p:sp>
        <p:nvSpPr>
          <p:cNvPr id="6" name="Slide Number Placeholder 5">
            <a:extLst>
              <a:ext uri="{FF2B5EF4-FFF2-40B4-BE49-F238E27FC236}">
                <a16:creationId xmlns:a16="http://schemas.microsoft.com/office/drawing/2014/main" id="{A771D415-D05A-7067-CCD3-457153D96C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C230DF-5933-439D-898F-38E9AC9BA688}" type="slidenum">
              <a:rPr lang="en-US" smtClean="0"/>
              <a:t>‹#›</a:t>
            </a:fld>
            <a:endParaRPr lang="en-US"/>
          </a:p>
        </p:txBody>
      </p:sp>
      <p:sp>
        <p:nvSpPr>
          <p:cNvPr id="7" name="Footer Placeholder 6">
            <a:extLst>
              <a:ext uri="{FF2B5EF4-FFF2-40B4-BE49-F238E27FC236}">
                <a16:creationId xmlns:a16="http://schemas.microsoft.com/office/drawing/2014/main" id="{B97095E3-54D2-CFD2-4F49-7536FC8641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8" name="Header Placeholder 7">
            <a:extLst>
              <a:ext uri="{FF2B5EF4-FFF2-40B4-BE49-F238E27FC236}">
                <a16:creationId xmlns:a16="http://schemas.microsoft.com/office/drawing/2014/main" id="{521EE01A-C0B5-5ECF-96DD-768F86AA15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7A52F-9D89-7442-A8E9-48D1527B5F6B}"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9C7E07-3C67-C64C-8DA0-0404F6303970}" type="slidenum">
              <a:rPr lang="en-US" smtClean="0"/>
              <a:t>‹#›</a:t>
            </a:fld>
            <a:endParaRPr lang="en-US"/>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89C7E07-3C67-C64C-8DA0-0404F6303970}" type="slidenum">
              <a:rPr lang="en-US" smtClean="0"/>
              <a:t>1</a:t>
            </a:fld>
            <a:endParaRPr lang="en-US"/>
          </a:p>
        </p:txBody>
      </p:sp>
    </p:spTree>
    <p:extLst>
      <p:ext uri="{BB962C8B-B14F-4D97-AF65-F5344CB8AC3E}">
        <p14:creationId xmlns:p14="http://schemas.microsoft.com/office/powerpoint/2010/main" val="3476264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2"/>
                </a:solidFill>
                <a:latin typeface="Poppins" panose="00000500000000000000" pitchFamily="2" charset="0"/>
                <a:cs typeface="Poppins" panose="00000500000000000000" pitchFamily="2" charset="0"/>
              </a:rPr>
              <a:t>While overall rates of colorectal cancer have gone down over the past 10 years, rates in people younger than age 50 have </a:t>
            </a:r>
            <a:r>
              <a:rPr lang="en-US" sz="1200" b="1">
                <a:solidFill>
                  <a:schemeClr val="tx2"/>
                </a:solidFill>
                <a:latin typeface="Poppins" panose="00000500000000000000" pitchFamily="2" charset="0"/>
                <a:cs typeface="Poppins" panose="00000500000000000000" pitchFamily="2" charset="0"/>
              </a:rPr>
              <a:t>gone up by about 2% each year</a:t>
            </a:r>
            <a:r>
              <a:rPr lang="en-US" sz="1200">
                <a:solidFill>
                  <a:schemeClr val="tx2"/>
                </a:solidFill>
                <a:latin typeface="Poppins" panose="00000500000000000000" pitchFamily="2" charset="0"/>
                <a:cs typeface="Poppins" panose="00000500000000000000" pitchFamily="2" charset="0"/>
              </a:rPr>
              <a: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- 1 in 3 </a:t>
            </a:r>
            <a:r>
              <a:rPr lang="en-US" sz="1200">
                <a:latin typeface="Poppins" panose="00000500000000000000" pitchFamily="2" charset="0"/>
                <a:cs typeface="Poppins" panose="00000500000000000000" pitchFamily="2" charset="0"/>
              </a:rPr>
              <a:t>people who get colorectal cancer have a family history. They’re also more likely to get colorectal cancer as an earlier age</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0844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993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ea typeface="ＭＳ Ｐゴシック" pitchFamily="34" charset="-128"/>
                <a:cs typeface="Arial" panose="020B0604020202020204" pitchFamily="34" charset="0"/>
              </a:rPr>
              <a:t>In 2026, about 2.1 million new cancer cases are expected to be diagnosed in the United States. Prostate cancer is the</a:t>
            </a:r>
            <a:r>
              <a:rPr lang="en-US" baseline="0">
                <a:latin typeface="Arial" panose="020B0604020202020204" pitchFamily="34" charset="0"/>
                <a:ea typeface="ＭＳ Ｐゴシック" pitchFamily="34" charset="-128"/>
                <a:cs typeface="Arial" panose="020B0604020202020204" pitchFamily="34" charset="0"/>
              </a:rPr>
              <a:t> most common cancer among males </a:t>
            </a:r>
            <a:r>
              <a:rPr lang="en-US">
                <a:latin typeface="Arial" panose="020B0604020202020204" pitchFamily="34" charset="0"/>
                <a:ea typeface="ＭＳ Ｐゴシック" pitchFamily="34" charset="-128"/>
                <a:cs typeface="Arial" panose="020B0604020202020204" pitchFamily="34" charset="0"/>
              </a:rPr>
              <a:t>(31%), followed by lung (10%) and colorectal (8%) cancers. Among</a:t>
            </a:r>
            <a:r>
              <a:rPr lang="en-US" baseline="0">
                <a:latin typeface="Arial" panose="020B0604020202020204" pitchFamily="34" charset="0"/>
                <a:ea typeface="ＭＳ Ｐゴシック" pitchFamily="34" charset="-128"/>
                <a:cs typeface="Arial" panose="020B0604020202020204" pitchFamily="34" charset="0"/>
              </a:rPr>
              <a:t> </a:t>
            </a:r>
            <a:r>
              <a:rPr lang="en-US">
                <a:latin typeface="Arial" panose="020B0604020202020204" pitchFamily="34" charset="0"/>
                <a:ea typeface="ＭＳ Ｐゴシック" pitchFamily="34" charset="-128"/>
                <a:cs typeface="Arial" panose="020B0604020202020204" pitchFamily="34" charset="0"/>
              </a:rPr>
              <a:t>females, breast (32%), lung (12%), and colorectal (7%) cancers are the most common.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5193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823913" y="1006475"/>
            <a:ext cx="6124575" cy="3446463"/>
          </a:xfrm>
          <a:prstGeom prst="rect">
            <a:avLst/>
          </a:prstGeom>
        </p:spPr>
      </p:sp>
      <p:sp>
        <p:nvSpPr>
          <p:cNvPr id="48" name="PlaceHolder 2"/>
          <p:cNvSpPr>
            <a:spLocks noGrp="1"/>
          </p:cNvSpPr>
          <p:nvPr>
            <p:ph type="body"/>
          </p:nvPr>
        </p:nvSpPr>
        <p:spPr>
          <a:xfrm>
            <a:off x="1185120" y="4787640"/>
            <a:ext cx="5407560" cy="6800040"/>
          </a:xfrm>
          <a:prstGeom prst="rect">
            <a:avLst/>
          </a:prstGeom>
        </p:spPr>
        <p:txBody>
          <a:bodyPr lIns="0" tIns="0" rIns="0" bIns="0"/>
          <a:lstStyle/>
          <a:p>
            <a:r>
              <a:rPr lang="en-US" sz="2000" b="0" strike="noStrike" spc="-1">
                <a:latin typeface="Arial"/>
              </a:rPr>
              <a:t>Trends in colorectal cancer incidence rates by age and stage at diagnosis, 1998–2022, United States. Incidence rates exclude appendiceal cancer, are age adjusted to the 2000 US standard population, and are adjusted for delays in case reporting. Incidence data for 2020 are shown separate from trend lines. </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823913" y="1006475"/>
            <a:ext cx="6124575" cy="3446463"/>
          </a:xfrm>
          <a:prstGeom prst="rect">
            <a:avLst/>
          </a:prstGeom>
        </p:spPr>
      </p:sp>
      <p:sp>
        <p:nvSpPr>
          <p:cNvPr id="48" name="PlaceHolder 2"/>
          <p:cNvSpPr>
            <a:spLocks noGrp="1"/>
          </p:cNvSpPr>
          <p:nvPr>
            <p:ph type="body"/>
          </p:nvPr>
        </p:nvSpPr>
        <p:spPr>
          <a:xfrm>
            <a:off x="1185120" y="4787640"/>
            <a:ext cx="5407560" cy="7366680"/>
          </a:xfrm>
          <a:prstGeom prst="rect">
            <a:avLst/>
          </a:prstGeom>
        </p:spPr>
        <p:txBody>
          <a:bodyPr lIns="0" tIns="0" rIns="0" bIns="0"/>
          <a:lstStyle/>
          <a:p>
            <a:r>
              <a:rPr lang="en-US" sz="2000" b="0" strike="noStrike" spc="-1">
                <a:latin typeface="Arial"/>
              </a:rPr>
              <a:t>Colorectal cancer stage distribution (%) by age, race, and ethnicity, 2018–2022, United States. Stage distribution excludes appendiceal cancer. Individual race categories are exclusive of Hispanic ethnicity. </a:t>
            </a:r>
            <a:r>
              <a:rPr lang="en-US" sz="2000" b="0" strike="noStrike" spc="-1" err="1">
                <a:latin typeface="Arial"/>
              </a:rPr>
              <a:t>aLimited</a:t>
            </a:r>
            <a:r>
              <a:rPr lang="en-US" sz="2000" b="0" strike="noStrike" spc="-1">
                <a:latin typeface="Arial"/>
              </a:rPr>
              <a:t> to Purchased/Referred Care Delivery Area counties. AANHPI indicates Asian American, Native Hawaiian, and other Pacific Islander; AIAN, American Indian, Alaska Native. </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ea typeface="ＭＳ Ｐゴシック" pitchFamily="34" charset="-128"/>
                <a:cs typeface="Arial" panose="020B0604020202020204" pitchFamily="34" charset="0"/>
              </a:rPr>
              <a:t>In 2026, 626,140 deaths from cancer are expected in the United States. </a:t>
            </a:r>
            <a:r>
              <a:rPr lang="en-US">
                <a:latin typeface="Arial" pitchFamily="34" charset="0"/>
                <a:ea typeface="ＭＳ Ｐゴシック" pitchFamily="34" charset="-128"/>
              </a:rPr>
              <a:t>Lung cancer is the</a:t>
            </a:r>
            <a:r>
              <a:rPr lang="en-US" baseline="0">
                <a:latin typeface="Arial" pitchFamily="34" charset="0"/>
                <a:ea typeface="ＭＳ Ｐゴシック" pitchFamily="34" charset="-128"/>
              </a:rPr>
              <a:t> leading cause of cancer death</a:t>
            </a:r>
            <a:r>
              <a:rPr lang="en-US">
                <a:latin typeface="Arial" pitchFamily="34" charset="0"/>
                <a:ea typeface="ＭＳ Ｐゴシック" pitchFamily="34" charset="-128"/>
              </a:rPr>
              <a:t> among males (19%), followed by prostate (11%) and colorectal (9%)</a:t>
            </a:r>
            <a:r>
              <a:rPr lang="en-US" baseline="0">
                <a:latin typeface="Arial" pitchFamily="34" charset="0"/>
                <a:ea typeface="ＭＳ Ｐゴシック" pitchFamily="34" charset="-128"/>
              </a:rPr>
              <a:t> </a:t>
            </a:r>
            <a:r>
              <a:rPr lang="en-US">
                <a:latin typeface="Arial" pitchFamily="34" charset="0"/>
                <a:ea typeface="ＭＳ Ｐゴシック" pitchFamily="34" charset="-128"/>
              </a:rPr>
              <a:t>cancers. Among</a:t>
            </a:r>
            <a:r>
              <a:rPr lang="en-US" baseline="0">
                <a:latin typeface="Arial" pitchFamily="34" charset="0"/>
                <a:ea typeface="ＭＳ Ｐゴシック" pitchFamily="34" charset="-128"/>
              </a:rPr>
              <a:t> females</a:t>
            </a:r>
            <a:r>
              <a:rPr lang="en-US">
                <a:latin typeface="Arial" pitchFamily="34" charset="0"/>
                <a:ea typeface="ＭＳ Ｐゴシック" pitchFamily="34" charset="-128"/>
              </a:rPr>
              <a:t>, lung (21%), breast (14%), and pancreatic (9%) cancers are the leading causes of cancer death. </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916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0720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D416F-6859-2411-D945-5045810A5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44075-6A4F-0593-31EB-B2DF1BBEBF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17B6B-B70B-0A78-17D3-FC0894D835D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presents up-to-date colorectal cancer screening, consistent with the American Cancer Society guideline and the US Preventive Services Task Force recommendation, according to eligible age-groups, in 2023. According to the ACS guideline, 82% of individuals ages 65-75 years were up to date for colorectal cancer screening, followed by 73% of individuals ages 55–64, 71% of individuals ages 76+, 55% of individuals ages 50-54, compared to only about 37% of individuals ages 45-49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a:extLst>
              <a:ext uri="{FF2B5EF4-FFF2-40B4-BE49-F238E27FC236}">
                <a16:creationId xmlns:a16="http://schemas.microsoft.com/office/drawing/2014/main" id="{9F2EF36B-ED57-A4D6-D099-625CC6C60EE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786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73136-7CF0-36B8-B553-DDC2701F8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3DB79D-151A-ACF1-A9B1-0A8F2CCEB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EDE9D-3DA3-6B09-BF31-47290D5590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presents up-to-date colorectal cancer screening, consistent with the American Cancer Society guideline and the US Preventive Services Task Force recommendation, according to insurance status and type, in 2023. According to the ACS guideline, 78% of Medicare insured individuals (ages 65+ years) were up to date for colorectal cancer screening, followed by 68% of privately-insured individuals, 59% of Medicaid/Public/Dual insured individuals, compared to only 25% of uninsured individuals.</a:t>
            </a:r>
          </a:p>
        </p:txBody>
      </p:sp>
      <p:sp>
        <p:nvSpPr>
          <p:cNvPr id="4" name="Slide Number Placeholder 3">
            <a:extLst>
              <a:ext uri="{FF2B5EF4-FFF2-40B4-BE49-F238E27FC236}">
                <a16:creationId xmlns:a16="http://schemas.microsoft.com/office/drawing/2014/main" id="{3123AB0A-59AB-728D-64B6-39EDDE609D1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4186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Redesigned from the supplied agenda slide. All text remains editable.</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65142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a:t>
            </a:r>
            <a:r>
              <a:rPr lang="en-US" b="1" dirty="0"/>
              <a:t>birth cohort effect</a:t>
            </a:r>
            <a:r>
              <a:rPr lang="en-US" dirty="0"/>
              <a:t> means that people </a:t>
            </a:r>
            <a:r>
              <a:rPr lang="en-US" b="1" dirty="0"/>
              <a:t>born during a particular time period carry a different risk of developing a disease than people born in earlier or later generations</a:t>
            </a:r>
            <a:r>
              <a:rPr lang="en-US" dirty="0"/>
              <a:t>, even when compared at the same age. The </a:t>
            </a:r>
            <a:r>
              <a:rPr lang="en-US" b="1" dirty="0"/>
              <a:t>exposome</a:t>
            </a:r>
            <a:r>
              <a:rPr lang="en-US" dirty="0"/>
              <a:t> is the </a:t>
            </a:r>
            <a:r>
              <a:rPr lang="en-US" b="1" dirty="0"/>
              <a:t>totality of environmental and lifestyle exposures a person experiences over their lifetime</a:t>
            </a:r>
            <a:r>
              <a:rPr lang="en-US" dirty="0"/>
              <a:t>, beginning as early as conception, and how those exposures interact with biology and genetics to influence health.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60619-CBDD-4EC7-928B-E3AF7E794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24169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National Cancer Institute SEER Cancer Stat Facts: Colorectal Cancer, SEER 21 excluding Illinois, 2016–2022: localized 91.3%, regional 75.2%, distant 16.9% five-year relative survival. https://seer.cancer.gov/statfacts/html/colorect.html</a:t>
            </a:r>
          </a:p>
          <a:p>
            <a:r>
              <a:t>Daca-Alvarez M, et al. Regional patterns of early-onset colorectal cancer from the GEOCODE-European consortium. BJS Open. 2025;9(2):zraf024. Among 851 patients aged 18–49 without inherited CRC syndromes, 62.5% had stage III–IV disease. PMID: 40103402. https://pubmed.ncbi.nlm.nih.gov/40103402/</a:t>
            </a:r>
          </a:p>
          <a:p>
            <a:r>
              <a:t>Note: SEER summary stages do not map exactly to AJCC stages. Mortality values are approximate complements of five-year relative survival, not crude disease-specific mortality.</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4480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CRC</a:t>
            </a:r>
            <a:r>
              <a:rPr lang="en-US" dirty="0"/>
              <a:t> — Colorectal cancer </a:t>
            </a:r>
          </a:p>
          <a:p>
            <a:pPr lvl="0"/>
            <a:r>
              <a:rPr lang="en-US" b="1" dirty="0"/>
              <a:t>FIT</a:t>
            </a:r>
            <a:r>
              <a:rPr lang="en-US" dirty="0"/>
              <a:t> — Fecal immunochemical test </a:t>
            </a:r>
          </a:p>
          <a:p>
            <a:pPr lvl="0"/>
            <a:r>
              <a:rPr lang="en-US" b="1" dirty="0"/>
              <a:t>HS-</a:t>
            </a:r>
            <a:r>
              <a:rPr lang="en-US" b="1" dirty="0" err="1"/>
              <a:t>gFOBT</a:t>
            </a:r>
            <a:r>
              <a:rPr lang="en-US" dirty="0"/>
              <a:t> — High-sensitivity guaiac fecal occult blood test </a:t>
            </a:r>
          </a:p>
          <a:p>
            <a:pPr lvl="0"/>
            <a:r>
              <a:rPr lang="en-US" b="1" dirty="0"/>
              <a:t>mt-</a:t>
            </a:r>
            <a:r>
              <a:rPr lang="en-US" b="1" dirty="0" err="1"/>
              <a:t>sDNA</a:t>
            </a:r>
            <a:r>
              <a:rPr lang="en-US" dirty="0"/>
              <a:t> — Multitarget stool DNA test </a:t>
            </a:r>
          </a:p>
          <a:p>
            <a:pPr lvl="0"/>
            <a:r>
              <a:rPr lang="en-US" b="1" dirty="0" err="1"/>
              <a:t>sDNA</a:t>
            </a:r>
            <a:r>
              <a:rPr lang="en-US" b="1" dirty="0"/>
              <a:t>-FIT</a:t>
            </a:r>
            <a:r>
              <a:rPr lang="en-US" dirty="0"/>
              <a:t> — Stool DNA + fecal immunochemical test </a:t>
            </a:r>
          </a:p>
          <a:p>
            <a:pPr lvl="0"/>
            <a:r>
              <a:rPr lang="en-US" b="1" dirty="0"/>
              <a:t>mt-sRNA</a:t>
            </a:r>
            <a:r>
              <a:rPr lang="en-US" dirty="0"/>
              <a:t> — Multitarget stool RNA test </a:t>
            </a:r>
          </a:p>
          <a:p>
            <a:pPr lvl="0"/>
            <a:r>
              <a:rPr lang="en-US" b="1" dirty="0"/>
              <a:t>CTC</a:t>
            </a:r>
            <a:r>
              <a:rPr lang="en-US" dirty="0"/>
              <a:t> — CT colonography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60619-CBDD-4EC7-928B-E3AF7E794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5986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60619-CBDD-4EC7-928B-E3AF7E794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2715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original screenshot listed CT colonography, flexible sigmoidoscopy, capsule colonography, and blood-based cell-free DNA. This redesign uses the term colon capsule endoscopy and emphasizes that abnormal results from non-colonoscopy screening generally require diagnostic colonoscopy. Exact guideline endorsement, interval, and patient eligibility vary among organizations and should be addressed on the corresponding detailed slides.</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7045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60619-CBDD-4EC7-928B-E3AF7E794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6136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Content preserved from the supplied reference slide. Sources listed on-slide: Shaukat et al., ACG 2021; USMSTF 2017; Issaka et al., AGA Clinical Practice Update 2023; NCCN family-history guidance summarized in the AGA CPU 2023.</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4164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Gupta S, et al. Recommendations for Follow-Up After Colonoscopy and Polypectomy: A Consensus Update by the US Multi-Society Task Force on Colorectal Cancer. Gastroenterology. 2020;158:1131-1153. https://doi.org/10.1053/j.gastro.2019.10.026</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9242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Section overview: bowel preparation, AI-assisted detection and quality metrics, carbon dioxide insufflation, sedation strategy, and advanced polypectomy. The original source was a supplied screenshot; this slide recreates the content as editable PowerPoint elements.</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9750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ADR outcome data: Corley DA, et al. Adenoma Detection Rate and Risk of Colorectal Cancer and Death. N Engl J Med. 2014;370:1298-1306. The reported approximate 3% and 5% reductions correspond to HR 0.97 for interval CRC and HR 0.95 for fatal interval CRC per 1-percentage-point ADR increase and represent associations, not trial-proven causal effects. Quality targets: Rex DK, Anderson JC, Butterly LF, et al. Quality indicators for colonoscopy. Gastrointest Endosc. 2024;100(3):352-381. doi:10.1016/j.gie.2024.04.2905. Minimum performance targets: overall ADR ≥35% and SSLDR ≥6%. The ≥50% ADR statement is presented as a practice aspiration rather than the formal minimum target.</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8429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CO₂ crosses the gastrointestinal mucosa rapidly, enters the circulation, and is eliminated through the lungs. Randomized trials and systematic reviews consistently show less post-procedure abdominal pain and bloating than room-air insufflation, with no meaningful increase in cardiopulmonary adverse events in routine endoscopy. Rapid absorption may also reduce the consequences of extraluminal gas during perforation, although it does not prevent perforation itself. Use appropriate monitoring and clinical judgment in patients with severe pulmonary disease or known CO₂ retention. Sources: ASGE Technology Committee. The use of carbon dioxide in gastrointestinal endoscopy. Gastrointest Endosc. 2016;83:857-865. https://www.asge.org/home/resources/publications/tech-assessments/2016_co2_gi_endoscopy. Paspatis GA, et al. ESGE Position Statement on iatrogenic endoscopic perforations. Endoscopy. 2020. https://www.esge.com/assets/downloads/pdfs/guidelines/2020_a_1222_3191.pdf</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61371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EMR removes superficial neoplasia by lifting the lesion into the submucosal space and capturing it with a snare. The U.S. Multi-Society Task Force recommends EMR as the preferred treatment for large (≥20 mm) nonpedunculated colorectal lesions and recommends the first surveillance colonoscopy at approximately 6 months after piecemeal EMR of lesions ≥20 mm. Source: Kaltenbach T, et al. Endoscopic Removal of Colorectal Lesions. Gastroenterology. 2020;158:1095-1129. doi:10.1053/j.gastro.2019.12.018.</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2215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60619-CBDD-4EC7-928B-E3AF7E794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5335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Thomas M, et al. Genome-wide modeling of polygenic risk score in colorectal cancer risk. Am J Hum Genet. 2020;107:432-444. CDC Genomics and Precision Health: Should polygenic risk scores be used in risk-stratified colorectal cancer screening? 2020.</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7913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Briggs SEW, et al. Integrating genome-wide polygenic risk scores and non-genetic risk to predict colorectal cancer diagnosis using UK Biobank data. BMJ. 2022;379:e071707. Tamlander M, et al. Genome-wide polygenic risk scores for colorectal cancer have implications for risk-based screening. Br J Cancer. 2024;130:651-659. Nøhr AK, et al. Br J Cancer. 2026. The statement on current role reflects that major U.S. screening recommendations remain age, family-history and syndrome based rather than PRS based.</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9994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presents a forward-looking synthesis, not a current guideline. Supporting sources: Jeon J, et al. Gastroenterology. 2018;154:2152-2164; Briggs SEW, et al. BMJ. 2022;379:e071707; Nøhr AK, et al. Br J Cancer. 2026.</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38726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Closing slide. Key messages: colorectal cancer is highly preventable; average-risk screening begins at age 45; higher-risk patients may need colonoscopy by age 40 or earlier depending on family history and syndrome-specific recommendations; symptoms require diagnostic evaluation regardless of age. Contact information is reproduced from the supplied source slide.</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327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5" Type="http://schemas.openxmlformats.org/officeDocument/2006/relationships/image" Target="../media/image4.png"/><Relationship Id="rId4" Type="http://schemas.openxmlformats.org/officeDocument/2006/relationships/image" Target="../media/image3.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pic>
        <p:nvPicPr>
          <p:cNvPr id="5" name="Picture 4" descr="Erie County Department of Health logo with the Erie County seal and the public health shield">
            <a:extLst>
              <a:ext uri="{FF2B5EF4-FFF2-40B4-BE49-F238E27FC236}">
                <a16:creationId xmlns:a16="http://schemas.microsoft.com/office/drawing/2014/main" id="{908E5875-2A6F-AA93-10EA-C816C899D5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81699" y="5647308"/>
            <a:ext cx="2514605" cy="968504"/>
          </a:xfrm>
          <a:prstGeom prst="rect">
            <a:avLst/>
          </a:prstGeom>
        </p:spPr>
      </p:pic>
    </p:spTree>
    <p:extLst>
      <p:ext uri="{BB962C8B-B14F-4D97-AF65-F5344CB8AC3E}">
        <p14:creationId xmlns:p14="http://schemas.microsoft.com/office/powerpoint/2010/main" val="441327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hasCustomPrompt="1"/>
          </p:nvPr>
        </p:nvSpPr>
        <p:spPr>
          <a:xfrm>
            <a:off x="594360" y="189572"/>
            <a:ext cx="6787747" cy="1593507"/>
          </a:xfrm>
          <a:prstGeom prst="rect">
            <a:avLst/>
          </a:prstGeom>
        </p:spPr>
        <p:txBody>
          <a:bodyPr lIns="0" tIns="0" rIns="0" bIns="0" anchor="b" anchorCtr="0">
            <a:noAutofit/>
          </a:bodyPr>
          <a:lstStyle>
            <a:lvl1pPr>
              <a:defRPr sz="4400" b="1" i="0" spc="50" baseline="0">
                <a:latin typeface="+mj-lt"/>
              </a:defRPr>
            </a:lvl1pPr>
          </a:lstStyle>
          <a:p>
            <a:r>
              <a:rPr lang="en-US"/>
              <a:t>Click to add title </a:t>
            </a:r>
          </a:p>
        </p:txBody>
      </p:sp>
      <p:sp>
        <p:nvSpPr>
          <p:cNvPr id="2" name="Content Placeholder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594359" y="2281918"/>
            <a:ext cx="6787747" cy="3708517"/>
          </a:xfrm>
        </p:spPr>
        <p:txBody>
          <a:bodyPr lIns="0" tIns="228600" rIns="0" bIns="0">
            <a:normAutofit/>
          </a:bodyPr>
          <a:lstStyle>
            <a:lvl1pPr marL="283464" indent="-283464">
              <a:lnSpc>
                <a:spcPct val="80000"/>
              </a:lnSpc>
              <a:spcBef>
                <a:spcPts val="2200"/>
              </a:spcBef>
              <a:buFont typeface="Arial" panose="020B0604020202020204" pitchFamily="34" charset="0"/>
              <a:buChar char="•"/>
              <a:defRPr lang="en-US" sz="2800" b="1" i="0" kern="1200" dirty="0">
                <a:solidFill>
                  <a:schemeClr val="accent6">
                    <a:lumMod val="75000"/>
                  </a:schemeClr>
                </a:solidFill>
                <a:latin typeface="+mn-lt"/>
                <a:ea typeface="+mn-ea"/>
                <a:cs typeface="+mn-cs"/>
              </a:defRPr>
            </a:lvl1pPr>
            <a:lvl2pPr indent="-283464">
              <a:spcBef>
                <a:spcPts val="600"/>
              </a:spcBef>
              <a:defRPr sz="2400"/>
            </a:lvl2pPr>
            <a:lvl3pPr indent="-283464">
              <a:spcBef>
                <a:spcPts val="1800"/>
              </a:spcBef>
              <a:defRPr sz="2400"/>
            </a:lvl3pPr>
            <a:lvl4pPr indent="-283464">
              <a:spcBef>
                <a:spcPts val="1800"/>
              </a:spcBef>
              <a:defRPr sz="2400"/>
            </a:lvl4pPr>
            <a:lvl5pPr indent="-283464">
              <a:spcBef>
                <a:spcPts val="1800"/>
              </a:spcBef>
              <a:defRPr sz="2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3" name="Slide Number Placeholder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a:lstStyle/>
          <a:p>
            <a:fld id="{294A09A9-5501-47C1-A89A-A340965A2BE2}" type="slidenum">
              <a:rPr lang="en-US" smtClean="0"/>
              <a:pPr/>
              <a:t>‹#›</a:t>
            </a:fld>
            <a:endParaRPr lang="en-US">
              <a:latin typeface="+mn-lt"/>
            </a:endParaRPr>
          </a:p>
        </p:txBody>
      </p:sp>
      <p:sp>
        <p:nvSpPr>
          <p:cNvPr id="42" name="Date Placeholder 41">
            <a:extLst>
              <a:ext uri="{FF2B5EF4-FFF2-40B4-BE49-F238E27FC236}">
                <a16:creationId xmlns:a16="http://schemas.microsoft.com/office/drawing/2014/main" id="{29CE2856-DB8F-5603-C085-74C70560FAC8}"/>
              </a:ext>
            </a:extLst>
          </p:cNvPr>
          <p:cNvSpPr>
            <a:spLocks noGrp="1"/>
          </p:cNvSpPr>
          <p:nvPr>
            <p:ph type="dt" sz="half" idx="25"/>
          </p:nvPr>
        </p:nvSpPr>
        <p:spPr/>
        <p:txBody>
          <a:bodyPr/>
          <a:lstStyle/>
          <a:p>
            <a:endParaRPr lang="en-US">
              <a:latin typeface="+mn-lt"/>
            </a:endParaRPr>
          </a:p>
        </p:txBody>
      </p:sp>
      <p:cxnSp>
        <p:nvCxnSpPr>
          <p:cNvPr id="4" name="Straight Connector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594360" y="2148840"/>
            <a:ext cx="2130552"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pic>
        <p:nvPicPr>
          <p:cNvPr id="3" name="Picture 2" descr="Erie County Department of Health logo with the Erie County seal and the public health shield">
            <a:extLst>
              <a:ext uri="{FF2B5EF4-FFF2-40B4-BE49-F238E27FC236}">
                <a16:creationId xmlns:a16="http://schemas.microsoft.com/office/drawing/2014/main" id="{25A6468F-F4D5-7538-916A-1E9DBC10F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48240" y="5860701"/>
            <a:ext cx="1846582" cy="711214"/>
          </a:xfrm>
          <a:prstGeom prst="rect">
            <a:avLst/>
          </a:prstGeom>
        </p:spPr>
      </p:pic>
    </p:spTree>
    <p:extLst>
      <p:ext uri="{BB962C8B-B14F-4D97-AF65-F5344CB8AC3E}">
        <p14:creationId xmlns:p14="http://schemas.microsoft.com/office/powerpoint/2010/main" val="518089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79D0555-EBDC-B53A-212D-A5921795FEC8}"/>
              </a:ext>
            </a:extLst>
          </p:cNvPr>
          <p:cNvSpPr>
            <a:spLocks noGrp="1"/>
          </p:cNvSpPr>
          <p:nvPr>
            <p:ph type="pic" sz="quarter" idx="13"/>
          </p:nvPr>
        </p:nvSpPr>
        <p:spPr>
          <a:xfrm>
            <a:off x="0" y="0"/>
            <a:ext cx="12192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a:noAutofit/>
          </a:bodyPr>
          <a:lstStyle>
            <a:lvl1pPr marL="0" indent="0" algn="ctr">
              <a:buNone/>
              <a:defRPr sz="2000">
                <a:solidFill>
                  <a:schemeClr val="tx1"/>
                </a:solidFill>
              </a:defRPr>
            </a:lvl1pPr>
          </a:lstStyle>
          <a:p>
            <a:r>
              <a:rPr lang="en-US"/>
              <a:t>Click icon to add picture</a:t>
            </a:r>
          </a:p>
        </p:txBody>
      </p:sp>
      <p:sp>
        <p:nvSpPr>
          <p:cNvPr id="18" name="Title 1">
            <a:extLst>
              <a:ext uri="{FF2B5EF4-FFF2-40B4-BE49-F238E27FC236}">
                <a16:creationId xmlns:a16="http://schemas.microsoft.com/office/drawing/2014/main" id="{8D492973-78E3-D34E-835E-CF2D4517016D}"/>
              </a:ext>
            </a:extLst>
          </p:cNvPr>
          <p:cNvSpPr>
            <a:spLocks noGrp="1"/>
          </p:cNvSpPr>
          <p:nvPr>
            <p:ph type="title" hasCustomPrompt="1"/>
          </p:nvPr>
        </p:nvSpPr>
        <p:spPr>
          <a:xfrm>
            <a:off x="6309359" y="444933"/>
            <a:ext cx="5477479" cy="3291840"/>
          </a:xfrm>
          <a:prstGeom prst="rect">
            <a:avLst/>
          </a:prstGeom>
        </p:spPr>
        <p:txBody>
          <a:bodyPr lIns="0" tIns="0" rIns="0" bIns="0" anchor="b" anchorCtr="0">
            <a:noAutofit/>
          </a:bodyPr>
          <a:lstStyle>
            <a:lvl1pPr>
              <a:defRPr sz="6000" b="1" i="0" baseline="0">
                <a:solidFill>
                  <a:schemeClr val="tx1"/>
                </a:solidFill>
                <a:latin typeface="+mj-lt"/>
              </a:defRPr>
            </a:lvl1pPr>
          </a:lstStyle>
          <a:p>
            <a:r>
              <a:rPr lang="en-US"/>
              <a:t>Click to add title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6309360" y="3951843"/>
            <a:ext cx="213360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169562"/>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299835" y="43052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a:t>Click to add title </a:t>
            </a:r>
          </a:p>
        </p:txBody>
      </p:sp>
      <p:sp>
        <p:nvSpPr>
          <p:cNvPr id="6" name="Picture Placeholder 5">
            <a:extLst>
              <a:ext uri="{FF2B5EF4-FFF2-40B4-BE49-F238E27FC236}">
                <a16:creationId xmlns:a16="http://schemas.microsoft.com/office/drawing/2014/main" id="{A9973BC6-F6E5-0B3B-C8AB-0AC4020D4E8B}"/>
              </a:ext>
            </a:extLst>
          </p:cNvPr>
          <p:cNvSpPr>
            <a:spLocks noGrp="1"/>
          </p:cNvSpPr>
          <p:nvPr>
            <p:ph type="pic" sz="quarter" idx="12"/>
          </p:nvPr>
        </p:nvSpPr>
        <p:spPr>
          <a:xfrm>
            <a:off x="0" y="-11113"/>
            <a:ext cx="5791200" cy="6880226"/>
          </a:xfrm>
        </p:spPr>
        <p:txBody>
          <a:bodyPr>
            <a:normAutofit/>
          </a:bodyPr>
          <a:lstStyle>
            <a:lvl1pPr marL="0" indent="0" algn="ctr">
              <a:buNone/>
              <a:defRPr sz="2000"/>
            </a:lvl1pPr>
          </a:lstStyle>
          <a:p>
            <a:r>
              <a:rPr lang="en-US"/>
              <a:t>Click icon to add picture</a:t>
            </a:r>
          </a:p>
        </p:txBody>
      </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299835" y="456860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a:t>Click to add text</a:t>
            </a:r>
          </a:p>
        </p:txBody>
      </p:sp>
      <p:cxnSp>
        <p:nvCxnSpPr>
          <p:cNvPr id="7" name="Straight Connector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791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ummary 2">
    <p:bg>
      <p:bgPr>
        <a:solidFill>
          <a:schemeClr val="tx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11" name="Freeform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2" name="Freeform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3" name="Freeform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hasCustomPrompt="1"/>
          </p:nvPr>
        </p:nvSpPr>
        <p:spPr>
          <a:xfrm>
            <a:off x="594360" y="102875"/>
            <a:ext cx="10873740" cy="1680205"/>
          </a:xfrm>
          <a:prstGeom prst="rect">
            <a:avLst/>
          </a:prstGeom>
        </p:spPr>
        <p:txBody>
          <a:bodyPr lIns="0" tIns="0" rIns="0" bIns="0" anchor="b" anchorCtr="0">
            <a:noAutofit/>
          </a:bodyPr>
          <a:lstStyle>
            <a:lvl1pPr>
              <a:defRPr sz="4400" b="1" i="0">
                <a:latin typeface="+mj-lt"/>
              </a:defRPr>
            </a:lvl1pPr>
          </a:lstStyle>
          <a:p>
            <a:r>
              <a:rPr lang="en-US"/>
              <a:t>Click to add title </a:t>
            </a:r>
          </a:p>
        </p:txBody>
      </p:sp>
      <p:sp>
        <p:nvSpPr>
          <p:cNvPr id="2" name="Content Placeholder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3657600" y="2282008"/>
            <a:ext cx="7810500" cy="3699328"/>
          </a:xfrm>
        </p:spPr>
        <p:txBody>
          <a:bodyPr lIns="0" tIns="228600" rIns="0" bIns="0">
            <a:normAutofit/>
          </a:bodyPr>
          <a:lstStyle>
            <a:lvl1pPr marL="283464" indent="-283464">
              <a:spcBef>
                <a:spcPts val="1800"/>
              </a:spcBef>
              <a:buFont typeface="Arial" panose="020B0604020202020204" pitchFamily="34" charset="0"/>
              <a:buChar char="•"/>
              <a:defRPr sz="2800"/>
            </a:lvl1pPr>
            <a:lvl2pPr indent="-283464">
              <a:spcBef>
                <a:spcPts val="1800"/>
              </a:spcBef>
              <a:defRPr sz="2800"/>
            </a:lvl2pPr>
            <a:lvl3pPr indent="-283464">
              <a:spcBef>
                <a:spcPts val="1800"/>
              </a:spcBef>
              <a:defRPr sz="2800"/>
            </a:lvl3pPr>
            <a:lvl4pPr indent="-283464">
              <a:spcBef>
                <a:spcPts val="1800"/>
              </a:spcBef>
              <a:defRPr sz="2800"/>
            </a:lvl4pPr>
            <a:lvl5pPr indent="-283464">
              <a:spcBef>
                <a:spcPts val="1800"/>
              </a:spcBef>
              <a:defRPr sz="28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a:lstStyle/>
          <a:p>
            <a:fld id="{294A09A9-5501-47C1-A89A-A340965A2BE2}" type="slidenum">
              <a:rPr lang="en-US" smtClean="0"/>
              <a:pPr/>
              <a:t>‹#›</a:t>
            </a:fld>
            <a:endParaRPr lang="en-US">
              <a:latin typeface="+mn-lt"/>
            </a:endParaRPr>
          </a:p>
        </p:txBody>
      </p:sp>
      <p:sp>
        <p:nvSpPr>
          <p:cNvPr id="5" name="Date Placeholder 4">
            <a:extLst>
              <a:ext uri="{FF2B5EF4-FFF2-40B4-BE49-F238E27FC236}">
                <a16:creationId xmlns:a16="http://schemas.microsoft.com/office/drawing/2014/main" id="{E9272B8D-F380-9F1A-C8E6-BDD2352B1763}"/>
              </a:ext>
            </a:extLst>
          </p:cNvPr>
          <p:cNvSpPr>
            <a:spLocks noGrp="1"/>
          </p:cNvSpPr>
          <p:nvPr>
            <p:ph type="dt" sz="half" idx="21"/>
          </p:nvPr>
        </p:nvSpPr>
        <p:spPr/>
        <p:txBody>
          <a:bodyPr/>
          <a:lstStyle/>
          <a:p>
            <a:endParaRPr lang="en-US">
              <a:latin typeface="+mn-lt"/>
            </a:endParaRPr>
          </a:p>
        </p:txBody>
      </p:sp>
    </p:spTree>
    <p:extLst>
      <p:ext uri="{BB962C8B-B14F-4D97-AF65-F5344CB8AC3E}">
        <p14:creationId xmlns:p14="http://schemas.microsoft.com/office/powerpoint/2010/main" val="14029641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6309904"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cxnSp>
        <p:nvCxnSpPr>
          <p:cNvPr id="13" name="Straight Connector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6309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6309905"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a:t>Click to add text</a:t>
            </a:r>
          </a:p>
        </p:txBody>
      </p:sp>
      <p:pic>
        <p:nvPicPr>
          <p:cNvPr id="4" name="Picture 3" descr="Erie County Department of Health logo with the Erie County seal and the public health shield">
            <a:extLst>
              <a:ext uri="{FF2B5EF4-FFF2-40B4-BE49-F238E27FC236}">
                <a16:creationId xmlns:a16="http://schemas.microsoft.com/office/drawing/2014/main" id="{B8FDD018-CD52-7686-EDED-99E5BAA935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505" y="5839865"/>
            <a:ext cx="1846582" cy="711214"/>
          </a:xfrm>
          <a:prstGeom prst="rect">
            <a:avLst/>
          </a:prstGeom>
        </p:spPr>
      </p:pic>
    </p:spTree>
    <p:extLst>
      <p:ext uri="{BB962C8B-B14F-4D97-AF65-F5344CB8AC3E}">
        <p14:creationId xmlns:p14="http://schemas.microsoft.com/office/powerpoint/2010/main" val="2027108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4490827" cy="3597470"/>
          </a:xfrm>
        </p:spPr>
        <p:txBody>
          <a:bodyPr lIns="0" tIns="45720" rIns="0" bIns="0">
            <a:noAutofit/>
          </a:bodyPr>
          <a:lstStyle>
            <a:lvl1pPr marL="0" indent="0">
              <a:spcBef>
                <a:spcPts val="1000"/>
              </a:spcBef>
              <a:buFont typeface="Arial" panose="020B0604020202020204" pitchFamily="34" charset="0"/>
              <a:buNone/>
              <a:defRPr sz="2800"/>
            </a:lvl1pPr>
            <a:lvl2pPr marL="283464" indent="-283464">
              <a:spcBef>
                <a:spcPts val="1000"/>
              </a:spcBef>
              <a:defRPr sz="2800"/>
            </a:lvl2pPr>
            <a:lvl3pPr marL="594360" indent="-283464">
              <a:spcBef>
                <a:spcPts val="1000"/>
              </a:spcBef>
              <a:defRPr sz="2800"/>
            </a:lvl3pPr>
            <a:lvl4pPr marL="822960" indent="-283464">
              <a:spcBef>
                <a:spcPts val="1000"/>
              </a:spcBef>
              <a:defRPr sz="2800"/>
            </a:lvl4pPr>
            <a:lvl5pPr marL="1005840" indent="-283464">
              <a:spcBef>
                <a:spcPts val="1000"/>
              </a:spcBef>
              <a:defRPr sz="28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Content Placeholder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5881898" y="2676525"/>
            <a:ext cx="4490827" cy="3597470"/>
          </a:xfrm>
        </p:spPr>
        <p:txBody>
          <a:bodyPr lIns="0" tIns="45720" rIns="0" bIns="0">
            <a:noAutofit/>
          </a:bodyPr>
          <a:lstStyle>
            <a:lvl1pPr marL="0" indent="0">
              <a:spcBef>
                <a:spcPts val="1000"/>
              </a:spcBef>
              <a:buFont typeface="Arial" panose="020B0604020202020204" pitchFamily="34" charset="0"/>
              <a:buNone/>
              <a:defRPr sz="2800"/>
            </a:lvl1pPr>
            <a:lvl2pPr marL="283464" indent="-283464">
              <a:spcBef>
                <a:spcPts val="1000"/>
              </a:spcBef>
              <a:defRPr sz="2800"/>
            </a:lvl2pPr>
            <a:lvl3pPr marL="548640" indent="-283464">
              <a:spcBef>
                <a:spcPts val="1000"/>
              </a:spcBef>
              <a:defRPr sz="2800"/>
            </a:lvl3pPr>
            <a:lvl4pPr marL="822960" indent="-283464">
              <a:spcBef>
                <a:spcPts val="1000"/>
              </a:spcBef>
              <a:defRPr sz="2800"/>
            </a:lvl4pPr>
            <a:lvl5pPr marL="1005840" indent="-283464">
              <a:spcBef>
                <a:spcPts val="1000"/>
              </a:spcBef>
              <a:defRPr sz="28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1056953"/>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wo Content 2">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78129"/>
            <a:ext cx="9778365" cy="1494596"/>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sp>
        <p:nvSpPr>
          <p:cNvPr id="2" name="Content Placeholder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594360" y="2676525"/>
            <a:ext cx="9778365" cy="3597470"/>
          </a:xfrm>
        </p:spPr>
        <p:txBody>
          <a:bodyPr lIns="0" tIns="45720" rIns="0" bIns="0">
            <a:normAutofit/>
          </a:bodyPr>
          <a:lstStyle>
            <a:lvl1pPr marL="0" indent="0">
              <a:spcBef>
                <a:spcPts val="1800"/>
              </a:spcBef>
              <a:buFont typeface="Arial" panose="020B0604020202020204" pitchFamily="34" charset="0"/>
              <a:buNone/>
              <a:defRPr sz="3200"/>
            </a:lvl1pPr>
            <a:lvl2pPr marL="283464" indent="-283464">
              <a:spcBef>
                <a:spcPts val="1800"/>
              </a:spcBef>
              <a:defRPr sz="3200"/>
            </a:lvl2pPr>
            <a:lvl3pPr marL="594360" indent="-283464">
              <a:spcBef>
                <a:spcPts val="1800"/>
              </a:spcBef>
              <a:defRPr sz="3200"/>
            </a:lvl3pPr>
            <a:lvl4pPr marL="822960" indent="-283464">
              <a:spcBef>
                <a:spcPts val="1800"/>
              </a:spcBef>
              <a:defRPr sz="3200"/>
            </a:lvl4pPr>
            <a:lvl5pPr marL="1005840" indent="-283464">
              <a:spcBef>
                <a:spcPts val="1800"/>
              </a:spcBef>
              <a:defRPr sz="3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1740480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6362700" y="0"/>
            <a:ext cx="5829298" cy="3235602"/>
            <a:chOff x="5612972" y="1"/>
            <a:chExt cx="6615961" cy="3672246"/>
          </a:xfrm>
        </p:grpSpPr>
        <p:sp>
          <p:nvSpPr>
            <p:cNvPr id="12" name="AutoShap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3" name="Freeform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4" name="Freeform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8" name="Freeform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anchor="t" anchorCtr="0" upright="1">
              <a:noAutofit/>
            </a:bodyPr>
            <a:lstStyle/>
            <a:p>
              <a:endParaRPr lang="en-US"/>
            </a:p>
          </p:txBody>
        </p:sp>
        <p:sp>
          <p:nvSpPr>
            <p:cNvPr id="19" name="Freeform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6318885" y="3499667"/>
            <a:ext cx="4939666" cy="2542810"/>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6347460"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457201"/>
            <a:ext cx="5198269" cy="2305050"/>
          </a:xfrm>
        </p:spPr>
        <p:txBody>
          <a:bodyPr lIns="0" tIns="274320">
            <a:normAutofit/>
          </a:bodyPr>
          <a:lstStyle>
            <a:lvl1pPr marL="457200" indent="-457200">
              <a:spcBef>
                <a:spcPts val="1800"/>
              </a:spcBef>
              <a:buFont typeface="+mj-lt"/>
              <a:buAutoNum type="arabicPeriod"/>
              <a:defRPr sz="2000"/>
            </a:lvl1pPr>
            <a:lvl2pPr marL="914400" indent="-457200">
              <a:spcBef>
                <a:spcPts val="1800"/>
              </a:spcBef>
              <a:buFont typeface="+mj-lt"/>
              <a:buAutoNum type="alphaLcPeriod"/>
              <a:defRPr sz="2000"/>
            </a:lvl2pPr>
            <a:lvl3pPr marL="1371600" indent="-457200">
              <a:spcBef>
                <a:spcPts val="1800"/>
              </a:spcBef>
              <a:buFont typeface="+mj-lt"/>
              <a:buAutoNum type="arabicParenR"/>
              <a:defRPr sz="2000"/>
            </a:lvl3pPr>
            <a:lvl4pPr marL="1371600" indent="0">
              <a:spcBef>
                <a:spcPts val="1800"/>
              </a:spcBef>
              <a:buFont typeface="+mj-lt"/>
              <a:buNone/>
              <a:defRPr sz="2000"/>
            </a:lvl4pPr>
            <a:lvl5pPr marL="2286000" indent="-457200">
              <a:spcBef>
                <a:spcPts val="1800"/>
              </a:spcBef>
              <a:buFont typeface="+mj-lt"/>
              <a:buAutoNum type="arabicPeriod"/>
              <a:defRPr sz="2000"/>
            </a:lvl5pPr>
          </a:lstStyle>
          <a:p>
            <a:pPr lvl="0"/>
            <a:r>
              <a:rPr lang="en-US"/>
              <a:t>Click to add content</a:t>
            </a:r>
          </a:p>
          <a:p>
            <a:pPr lvl="1"/>
            <a:r>
              <a:rPr lang="en-US"/>
              <a:t>Second level</a:t>
            </a:r>
          </a:p>
          <a:p>
            <a:pPr lvl="2"/>
            <a:r>
              <a:rPr lang="en-US"/>
              <a:t>Third level</a:t>
            </a:r>
          </a:p>
          <a:p>
            <a:pPr lvl="3"/>
            <a:endParaRPr lang="en-US"/>
          </a:p>
        </p:txBody>
      </p:sp>
      <p:sp>
        <p:nvSpPr>
          <p:cNvPr id="2" name="Content Placeholder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594360" y="2810595"/>
            <a:ext cx="5198269" cy="3319513"/>
          </a:xfrm>
        </p:spPr>
        <p:txBody>
          <a:bodyPr lIns="0" tIns="45720" rIns="0" bIns="0">
            <a:normAutofit/>
          </a:bodyPr>
          <a:lstStyle>
            <a:lvl1pPr marL="0" indent="0">
              <a:spcBef>
                <a:spcPts val="1800"/>
              </a:spcBef>
              <a:buFont typeface="Arial" panose="020B0604020202020204" pitchFamily="34" charset="0"/>
              <a:buNone/>
              <a:defRPr sz="2000"/>
            </a:lvl1pPr>
            <a:lvl2pPr marL="283464" indent="-283464">
              <a:spcBef>
                <a:spcPts val="1800"/>
              </a:spcBef>
              <a:defRPr sz="2000"/>
            </a:lvl2pPr>
            <a:lvl3pPr marL="548640" indent="-283464">
              <a:spcBef>
                <a:spcPts val="1800"/>
              </a:spcBef>
              <a:defRPr sz="2000"/>
            </a:lvl3pPr>
            <a:lvl4pPr marL="822960" indent="-283464">
              <a:spcBef>
                <a:spcPts val="1800"/>
              </a:spcBef>
              <a:defRPr sz="2000"/>
            </a:lvl4pPr>
            <a:lvl5pPr marL="1005840" indent="-283464">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spTree>
    <p:extLst>
      <p:ext uri="{BB962C8B-B14F-4D97-AF65-F5344CB8AC3E}">
        <p14:creationId xmlns:p14="http://schemas.microsoft.com/office/powerpoint/2010/main" val="554606805"/>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Pictur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75310" y="278129"/>
            <a:ext cx="5063490" cy="2354026"/>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sp>
        <p:nvSpPr>
          <p:cNvPr id="3" name="Content Placeholder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594360" y="3279579"/>
            <a:ext cx="5044440" cy="2994415"/>
          </a:xfrm>
        </p:spPr>
        <p:txBody>
          <a:bodyPr lIns="0" tIns="228600" rIns="0" bIns="0">
            <a:normAutofit/>
          </a:bodyPr>
          <a:lstStyle>
            <a:lvl1pPr marL="0" indent="0">
              <a:spcBef>
                <a:spcPts val="1800"/>
              </a:spcBef>
              <a:buFont typeface="Arial" panose="020B0604020202020204" pitchFamily="34" charset="0"/>
              <a:buNone/>
              <a:defRPr sz="2000"/>
            </a:lvl1pPr>
            <a:lvl2pPr indent="-283464">
              <a:spcBef>
                <a:spcPts val="1800"/>
              </a:spcBef>
              <a:defRPr sz="2000"/>
            </a:lvl2pPr>
            <a:lvl3pPr indent="-283464">
              <a:spcBef>
                <a:spcPts val="1800"/>
              </a:spcBef>
              <a:defRPr sz="2000"/>
            </a:lvl3pPr>
            <a:lvl4pPr indent="-283464">
              <a:spcBef>
                <a:spcPts val="1800"/>
              </a:spcBef>
              <a:defRPr sz="2000"/>
            </a:lvl4pPr>
            <a:lvl5pPr indent="-283464">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997459"/>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Picture Placeholder 11">
            <a:extLst>
              <a:ext uri="{FF2B5EF4-FFF2-40B4-BE49-F238E27FC236}">
                <a16:creationId xmlns:a16="http://schemas.microsoft.com/office/drawing/2014/main" id="{4658637A-5D36-6127-19BC-C203E23FA49F}"/>
              </a:ext>
            </a:extLst>
          </p:cNvPr>
          <p:cNvSpPr>
            <a:spLocks noGrp="1"/>
          </p:cNvSpPr>
          <p:nvPr>
            <p:ph type="pic" sz="quarter" idx="15"/>
          </p:nvPr>
        </p:nvSpPr>
        <p:spPr>
          <a:xfrm>
            <a:off x="6096000" y="0"/>
            <a:ext cx="6118225" cy="6858000"/>
          </a:xfrm>
        </p:spPr>
        <p:txBody>
          <a:bodyPr>
            <a:normAutofit/>
          </a:bodyPr>
          <a:lstStyle>
            <a:lvl1pPr marL="0" indent="0" algn="ctr">
              <a:buNone/>
              <a:defRPr sz="2000">
                <a:solidFill>
                  <a:schemeClr val="bg1"/>
                </a:solidFill>
              </a:defRPr>
            </a:lvl1pPr>
          </a:lstStyle>
          <a:p>
            <a:r>
              <a:rPr lang="en-US"/>
              <a:t>Click icon to add picture</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spTree>
    <p:extLst>
      <p:ext uri="{BB962C8B-B14F-4D97-AF65-F5344CB8AC3E}">
        <p14:creationId xmlns:p14="http://schemas.microsoft.com/office/powerpoint/2010/main" val="14293197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0" y="3900132"/>
            <a:ext cx="2959226" cy="2959226"/>
            <a:chOff x="0" y="12289"/>
            <a:chExt cx="3550" cy="3551"/>
          </a:xfrm>
        </p:grpSpPr>
        <p:sp>
          <p:nvSpPr>
            <p:cNvPr id="9" name="Freeform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5" name="Freeform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7" name="Freeform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3661409" y="4661717"/>
            <a:ext cx="7936230" cy="1380760"/>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3670935" y="631317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03885" y="584005"/>
            <a:ext cx="2825115" cy="3999060"/>
          </a:xfrm>
        </p:spPr>
        <p:txBody>
          <a:bodyPr lIns="0" tIns="274320">
            <a:normAutofit/>
          </a:bodyPr>
          <a:lstStyle>
            <a:lvl1pPr marL="0" indent="0">
              <a:spcBef>
                <a:spcPts val="1800"/>
              </a:spcBef>
              <a:buFont typeface="Arial" panose="020B0604020202020204" pitchFamily="34" charset="0"/>
              <a:buNone/>
              <a:defRPr sz="2000"/>
            </a:lvl1pPr>
            <a:lvl2pPr marL="457200" indent="0">
              <a:spcBef>
                <a:spcPts val="1800"/>
              </a:spcBef>
              <a:buNone/>
              <a:defRPr sz="2000"/>
            </a:lvl2pPr>
            <a:lvl3pPr marL="914400" indent="0">
              <a:spcBef>
                <a:spcPts val="1800"/>
              </a:spcBef>
              <a:buNone/>
              <a:defRPr sz="2000"/>
            </a:lvl3pPr>
            <a:lvl4pPr marL="1371600" indent="0">
              <a:spcBef>
                <a:spcPts val="1800"/>
              </a:spcBef>
              <a:buNone/>
              <a:defRPr sz="2000"/>
            </a:lvl4pPr>
            <a:lvl5pPr marL="1828800" indent="0">
              <a:spcBef>
                <a:spcPts val="1800"/>
              </a:spcBef>
              <a:buNone/>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3670934" y="584005"/>
            <a:ext cx="7926705" cy="399906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spTree>
    <p:extLst>
      <p:ext uri="{BB962C8B-B14F-4D97-AF65-F5344CB8AC3E}">
        <p14:creationId xmlns:p14="http://schemas.microsoft.com/office/powerpoint/2010/main" val="2244329111"/>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8870040" y="0"/>
            <a:ext cx="3325208" cy="3325208"/>
            <a:chOff x="0" y="12289"/>
            <a:chExt cx="3550" cy="3551"/>
          </a:xfrm>
        </p:grpSpPr>
        <p:sp>
          <p:nvSpPr>
            <p:cNvPr id="12" name="Freeform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3" name="Freeform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4" name="Freeform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198408"/>
            <a:ext cx="10972800" cy="1574317"/>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Content Placeholder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595523" y="2676525"/>
            <a:ext cx="5746750" cy="3597470"/>
          </a:xfrm>
        </p:spPr>
        <p:txBody>
          <a:bodyPr lIns="0">
            <a:normAutofit/>
          </a:bodyPr>
          <a:lstStyle>
            <a:lvl1pPr marL="0" indent="0">
              <a:spcBef>
                <a:spcPts val="1800"/>
              </a:spcBef>
              <a:buNone/>
              <a:defRPr sz="2000"/>
            </a:lvl1pPr>
            <a:lvl2pPr>
              <a:spcBef>
                <a:spcPts val="600"/>
              </a:spcBef>
              <a:defRPr sz="2000"/>
            </a:lvl2pPr>
            <a:lvl3pPr>
              <a:spcBef>
                <a:spcPts val="1800"/>
              </a:spcBef>
              <a:defRPr sz="2000"/>
            </a:lvl3pPr>
            <a:lvl4pPr>
              <a:spcBef>
                <a:spcPts val="1800"/>
              </a:spcBef>
              <a:defRPr sz="2000"/>
            </a:lvl4pPr>
            <a:lvl5pPr>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7" name="Content Placeholder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7620000" y="2676525"/>
            <a:ext cx="3947160" cy="3597470"/>
          </a:xfrm>
        </p:spPr>
        <p:txBody>
          <a:bodyPr lIns="0">
            <a:normAutofit/>
          </a:bodyPr>
          <a:lstStyle>
            <a:lvl1pPr marL="342900" indent="-342900">
              <a:spcBef>
                <a:spcPts val="1800"/>
              </a:spcBef>
              <a:buFont typeface="Arial" panose="020B0604020202020204" pitchFamily="34" charset="0"/>
              <a:buChar char="•"/>
              <a:defRPr sz="2000"/>
            </a:lvl1pPr>
            <a:lvl2pPr>
              <a:spcBef>
                <a:spcPts val="1800"/>
              </a:spcBef>
              <a:defRPr sz="2000"/>
            </a:lvl2pPr>
            <a:lvl3pPr>
              <a:spcBef>
                <a:spcPts val="1800"/>
              </a:spcBef>
              <a:defRPr sz="2000"/>
            </a:lvl3pPr>
            <a:lvl4pPr>
              <a:spcBef>
                <a:spcPts val="1800"/>
              </a:spcBef>
              <a:defRPr sz="2000"/>
            </a:lvl4pPr>
            <a:lvl5pPr>
              <a:spcBef>
                <a:spcPts val="1800"/>
              </a:spcBef>
              <a:defRPr sz="20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Tree>
    <p:extLst>
      <p:ext uri="{BB962C8B-B14F-4D97-AF65-F5344CB8AC3E}">
        <p14:creationId xmlns:p14="http://schemas.microsoft.com/office/powerpoint/2010/main" val="64974471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2">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hasCustomPrompt="1"/>
          </p:nvPr>
        </p:nvSpPr>
        <p:spPr>
          <a:xfrm>
            <a:off x="594360" y="202400"/>
            <a:ext cx="10972800" cy="1570325"/>
          </a:xfrm>
          <a:prstGeom prst="rect">
            <a:avLst/>
          </a:prstGeom>
        </p:spPr>
        <p:txBody>
          <a:bodyPr lIns="0" tIns="0" rIns="0" bIns="0" anchor="b" anchorCtr="0">
            <a:noAutofit/>
          </a:bodyPr>
          <a:lstStyle>
            <a:lvl1pPr>
              <a:defRPr sz="4400" b="1" i="0">
                <a:solidFill>
                  <a:schemeClr val="bg1"/>
                </a:solidFill>
                <a:latin typeface="+mj-lt"/>
              </a:defRPr>
            </a:lvl1pPr>
          </a:lstStyle>
          <a:p>
            <a:r>
              <a:rPr lang="en-US"/>
              <a:t>Click to add title </a:t>
            </a:r>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594360" y="2628629"/>
            <a:ext cx="10972800" cy="3636740"/>
          </a:xfrm>
        </p:spPr>
        <p:txBody>
          <a:bodyPr>
            <a:noAutofit/>
          </a:bodyPr>
          <a:lstStyle>
            <a:lvl1pPr>
              <a:defRPr/>
            </a:lvl1pPr>
          </a:lstStyle>
          <a:p>
            <a:r>
              <a:rPr lang="en-US"/>
              <a:t>Click icon to add table</a:t>
            </a:r>
          </a:p>
        </p:txBody>
      </p:sp>
      <p:sp>
        <p:nvSpPr>
          <p:cNvPr id="10" name="Slide Number Placeholder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a:lstStyle/>
          <a:p>
            <a:fld id="{294A09A9-5501-47C1-A89A-A340965A2BE2}" type="slidenum">
              <a:rPr lang="en-US" smtClean="0"/>
              <a:pPr/>
              <a:t>‹#›</a:t>
            </a:fld>
            <a:endParaRPr lang="en-US">
              <a:latin typeface="+mn-lt"/>
            </a:endParaRPr>
          </a:p>
        </p:txBody>
      </p:sp>
      <p:sp>
        <p:nvSpPr>
          <p:cNvPr id="8" name="Date Placeholder 7">
            <a:extLst>
              <a:ext uri="{FF2B5EF4-FFF2-40B4-BE49-F238E27FC236}">
                <a16:creationId xmlns:a16="http://schemas.microsoft.com/office/drawing/2014/main" id="{C5EA2E64-5690-A56B-7051-476EC7BADA55}"/>
              </a:ext>
            </a:extLst>
          </p:cNvPr>
          <p:cNvSpPr>
            <a:spLocks noGrp="1"/>
          </p:cNvSpPr>
          <p:nvPr>
            <p:ph type="dt" sz="half" idx="11"/>
          </p:nvPr>
        </p:nvSpPr>
        <p:spPr/>
        <p:txBody>
          <a:bodyPr/>
          <a:lstStyle/>
          <a:p>
            <a:endParaRPr lang="en-US">
              <a:latin typeface="+mn-lt"/>
            </a:endParaRPr>
          </a:p>
        </p:txBody>
      </p:sp>
      <p:cxnSp>
        <p:nvCxnSpPr>
          <p:cNvPr id="4" name="Straight Connector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94360" y="2148840"/>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10957"/>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3">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94360" y="411479"/>
            <a:ext cx="5486400" cy="3291840"/>
          </a:xfrm>
          <a:prstGeom prst="rect">
            <a:avLst/>
          </a:prstGeom>
        </p:spPr>
        <p:txBody>
          <a:bodyPr lIns="0" tIns="0" rIns="0" bIns="0" anchor="b">
            <a:noAutofit/>
          </a:bodyPr>
          <a:lstStyle>
            <a:lvl1pPr algn="l">
              <a:lnSpc>
                <a:spcPct val="80000"/>
              </a:lnSpc>
              <a:defRPr sz="6000" b="1" i="0" spc="100" baseline="0">
                <a:solidFill>
                  <a:schemeClr val="bg1"/>
                </a:solidFill>
                <a:latin typeface="+mj-lt"/>
              </a:defRPr>
            </a:lvl1pPr>
          </a:lstStyle>
          <a:p>
            <a:r>
              <a:rPr lang="en-US"/>
              <a:t>Click to add title </a:t>
            </a:r>
          </a:p>
        </p:txBody>
      </p:sp>
      <p:grpSp>
        <p:nvGrpSpPr>
          <p:cNvPr id="9" name="Group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6092752" y="0"/>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US"/>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94360" y="4549552"/>
            <a:ext cx="5486400" cy="1645920"/>
          </a:xfrm>
        </p:spPr>
        <p:txBody>
          <a:bodyPr lIns="0" tIns="0" rIns="0" bIns="0">
            <a:noAutofit/>
          </a:bodyPr>
          <a:lstStyle>
            <a:lvl1pPr marL="0" indent="0">
              <a:buNone/>
              <a:defRPr sz="2400" b="1" i="0">
                <a:solidFill>
                  <a:schemeClr val="tx2">
                    <a:lumMod val="75000"/>
                  </a:schemeClr>
                </a:solidFill>
                <a:latin typeface="+mn-lt"/>
              </a:defRPr>
            </a:lvl1pPr>
            <a:lvl2pPr>
              <a:defRPr sz="4000"/>
            </a:lvl2pPr>
            <a:lvl3pPr>
              <a:defRPr sz="4000"/>
            </a:lvl3pPr>
            <a:lvl4pPr>
              <a:defRPr sz="4000"/>
            </a:lvl4pPr>
            <a:lvl5pPr>
              <a:defRPr sz="4000"/>
            </a:lvl5pPr>
          </a:lstStyle>
          <a:p>
            <a:pPr lvl="0"/>
            <a:r>
              <a:rPr lang="en-US"/>
              <a:t>Click to add text</a:t>
            </a:r>
          </a:p>
        </p:txBody>
      </p:sp>
      <p:cxnSp>
        <p:nvCxnSpPr>
          <p:cNvPr id="4" name="Straight Connector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594360" y="3950208"/>
            <a:ext cx="213360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692738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Master" userDrawn="1">
  <p:cSld name="Section Master">
    <p:bg>
      <p:bgRef idx="1001">
        <a:schemeClr val="bg1"/>
      </p:bgRef>
    </p:bg>
    <p:spTree>
      <p:nvGrpSpPr>
        <p:cNvPr id="1" name="Shape 27"/>
        <p:cNvGrpSpPr/>
        <p:nvPr/>
      </p:nvGrpSpPr>
      <p:grpSpPr>
        <a:xfrm>
          <a:off x="0" y="0"/>
          <a:ext cx="0" cy="0"/>
          <a:chOff x="0" y="0"/>
          <a:chExt cx="0" cy="0"/>
        </a:xfrm>
      </p:grpSpPr>
      <p:sp>
        <p:nvSpPr>
          <p:cNvPr id="7" name="Rounded Rectangle 10">
            <a:extLst>
              <a:ext uri="{FF2B5EF4-FFF2-40B4-BE49-F238E27FC236}">
                <a16:creationId xmlns:a16="http://schemas.microsoft.com/office/drawing/2014/main" id="{8985F144-A9DF-83A1-8464-63804C02E323}"/>
              </a:ext>
            </a:extLst>
          </p:cNvPr>
          <p:cNvSpPr/>
          <p:nvPr userDrawn="1"/>
        </p:nvSpPr>
        <p:spPr>
          <a:xfrm>
            <a:off x="184404" y="182880"/>
            <a:ext cx="11823192" cy="6492240"/>
          </a:xfrm>
          <a:prstGeom prst="roundRect">
            <a:avLst>
              <a:gd name="adj" fmla="val 3633"/>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4EC90F05-BB0F-D52B-BBA0-DAC5202FE25D}"/>
              </a:ext>
            </a:extLst>
          </p:cNvPr>
          <p:cNvSpPr txBox="1"/>
          <p:nvPr userDrawn="1"/>
        </p:nvSpPr>
        <p:spPr>
          <a:xfrm>
            <a:off x="7487728" y="6688726"/>
            <a:ext cx="4308032" cy="159114"/>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AC43D-5DC4-024B-AFF4-B117145A8785}" type="datetime1">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10/1/2026</a:t>
            </a:fld>
            <a:r>
              <a:rPr lang="en-US" sz="1000" b="1" kern="1200">
                <a:solidFill>
                  <a:srgbClr val="8B7FA0"/>
                </a:solidFill>
                <a:latin typeface="+mn-lt"/>
                <a:ea typeface="+mn-ea"/>
                <a:cs typeface="+mn-cs"/>
                <a:sym typeface="Trebuchet MS" panose="020B0603020202020204" pitchFamily="34" charset="0"/>
              </a:rPr>
              <a:t> | </a:t>
            </a:r>
            <a:fld id="{DFCF27A5-1A5B-48D3-A060-2758FFBB1ADD}" type="slidenum">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lang="en-US" sz="1000" b="1" kern="1200">
                <a:solidFill>
                  <a:srgbClr val="8B7FA0"/>
                </a:solidFill>
                <a:latin typeface="+mn-lt"/>
                <a:ea typeface="+mn-ea"/>
                <a:cs typeface="+mn-cs"/>
                <a:sym typeface="Trebuchet MS" panose="020B0603020202020204" pitchFamily="34" charset="0"/>
              </a:rPr>
              <a:t> </a:t>
            </a:r>
          </a:p>
        </p:txBody>
      </p:sp>
      <p:sp>
        <p:nvSpPr>
          <p:cNvPr id="9" name="Title 1">
            <a:extLst>
              <a:ext uri="{FF2B5EF4-FFF2-40B4-BE49-F238E27FC236}">
                <a16:creationId xmlns:a16="http://schemas.microsoft.com/office/drawing/2014/main" id="{76370506-A60A-52E7-D1E7-743C0CB918CB}"/>
              </a:ext>
            </a:extLst>
          </p:cNvPr>
          <p:cNvSpPr>
            <a:spLocks noGrp="1"/>
          </p:cNvSpPr>
          <p:nvPr>
            <p:ph type="title" hasCustomPrompt="1"/>
          </p:nvPr>
        </p:nvSpPr>
        <p:spPr>
          <a:xfrm>
            <a:off x="-152187" y="284921"/>
            <a:ext cx="12159783" cy="707886"/>
          </a:xfrm>
          <a:prstGeom prst="rect">
            <a:avLst/>
          </a:prstGeom>
        </p:spPr>
        <p:txBody>
          <a:bodyPr wrap="none" lIns="457200" rIns="457200" anchor="t">
            <a:normAutofit/>
          </a:bodyPr>
          <a:lstStyle>
            <a:lvl1pPr algn="just">
              <a:defRPr sz="4000" b="1" kern="1200" cap="all" spc="300" baseline="0">
                <a:solidFill>
                  <a:srgbClr val="212121"/>
                </a:solidFill>
                <a:latin typeface="+mj-lt"/>
              </a:defRPr>
            </a:lvl1pPr>
          </a:lstStyle>
          <a:p>
            <a:r>
              <a:rPr lang="en-US"/>
              <a:t>Heading</a:t>
            </a:r>
          </a:p>
        </p:txBody>
      </p:sp>
      <p:sp>
        <p:nvSpPr>
          <p:cNvPr id="14" name="Text Placeholder 14">
            <a:extLst>
              <a:ext uri="{FF2B5EF4-FFF2-40B4-BE49-F238E27FC236}">
                <a16:creationId xmlns:a16="http://schemas.microsoft.com/office/drawing/2014/main" id="{C8898BF1-0287-9BD1-9B1A-99CA5178F887}"/>
              </a:ext>
            </a:extLst>
          </p:cNvPr>
          <p:cNvSpPr>
            <a:spLocks noGrp="1"/>
          </p:cNvSpPr>
          <p:nvPr>
            <p:ph type="body" sz="quarter" idx="11" hasCustomPrompt="1"/>
          </p:nvPr>
        </p:nvSpPr>
        <p:spPr>
          <a:xfrm>
            <a:off x="308519" y="1140889"/>
            <a:ext cx="11551787" cy="4724304"/>
          </a:xfrm>
          <a:prstGeom prst="rect">
            <a:avLst/>
          </a:prstGeom>
        </p:spPr>
        <p:txBody>
          <a:bodyPr/>
          <a:lstStyle>
            <a:lvl1pPr marL="0" indent="0">
              <a:lnSpc>
                <a:spcPct val="100000"/>
              </a:lnSpc>
              <a:spcBef>
                <a:spcPts val="800"/>
              </a:spcBef>
              <a:spcAft>
                <a:spcPts val="600"/>
              </a:spcAft>
              <a:buClrTx/>
              <a:buFont typeface="Arial" panose="020B0604020202020204" pitchFamily="34" charset="0"/>
              <a:buNone/>
              <a:defRPr sz="2400" b="0">
                <a:solidFill>
                  <a:srgbClr val="000000"/>
                </a:solidFill>
              </a:defRPr>
            </a:lvl1pPr>
            <a:lvl2pPr marL="434340" indent="-173736">
              <a:lnSpc>
                <a:spcPct val="100000"/>
              </a:lnSpc>
              <a:spcBef>
                <a:spcPts val="800"/>
              </a:spcBef>
              <a:spcAft>
                <a:spcPts val="600"/>
              </a:spcAft>
              <a:buClrTx/>
              <a:buFont typeface="Arial" panose="020B0604020202020204" pitchFamily="34" charset="0"/>
              <a:buChar char="•"/>
              <a:defRPr sz="2400" b="0">
                <a:solidFill>
                  <a:srgbClr val="000000"/>
                </a:solidFill>
              </a:defRPr>
            </a:lvl2pPr>
            <a:lvl3pPr marL="891540" indent="-342900">
              <a:lnSpc>
                <a:spcPct val="100000"/>
              </a:lnSpc>
              <a:spcBef>
                <a:spcPts val="800"/>
              </a:spcBef>
              <a:spcAft>
                <a:spcPts val="600"/>
              </a:spcAft>
              <a:buClrTx/>
              <a:buFont typeface="Arial" panose="020B0604020202020204" pitchFamily="34" charset="0"/>
              <a:buChar char="–"/>
              <a:defRPr sz="2400" b="0">
                <a:solidFill>
                  <a:srgbClr val="000000"/>
                </a:solidFill>
              </a:defRPr>
            </a:lvl3pPr>
            <a:lvl4pPr>
              <a:lnSpc>
                <a:spcPct val="100000"/>
              </a:lnSpc>
              <a:spcBef>
                <a:spcPts val="800"/>
              </a:spcBef>
              <a:spcAft>
                <a:spcPts val="600"/>
              </a:spcAft>
              <a:defRPr sz="2800" b="0">
                <a:solidFill>
                  <a:srgbClr val="000000"/>
                </a:solidFill>
              </a:defRPr>
            </a:lvl4pPr>
            <a:lvl5pPr>
              <a:lnSpc>
                <a:spcPct val="100000"/>
              </a:lnSpc>
              <a:spcBef>
                <a:spcPts val="800"/>
              </a:spcBef>
              <a:spcAft>
                <a:spcPts val="600"/>
              </a:spcAft>
              <a:defRPr sz="2800" b="0">
                <a:solidFill>
                  <a:srgbClr val="000000"/>
                </a:solidFill>
              </a:defRPr>
            </a:lvl5pPr>
          </a:lstStyle>
          <a:p>
            <a:pPr lvl="0"/>
            <a:r>
              <a:rPr lang="en-US"/>
              <a:t>Some content goes here.</a:t>
            </a:r>
          </a:p>
          <a:p>
            <a:pPr lvl="1"/>
            <a:r>
              <a:rPr lang="en-US"/>
              <a:t>Second level</a:t>
            </a:r>
          </a:p>
          <a:p>
            <a:pPr lvl="2"/>
            <a:r>
              <a:rPr lang="en-US"/>
              <a:t>Third level</a:t>
            </a:r>
          </a:p>
        </p:txBody>
      </p:sp>
      <p:pic>
        <p:nvPicPr>
          <p:cNvPr id="3" name="Picture 2" descr="ECDOH Logo">
            <a:extLst>
              <a:ext uri="{FF2B5EF4-FFF2-40B4-BE49-F238E27FC236}">
                <a16:creationId xmlns:a16="http://schemas.microsoft.com/office/drawing/2014/main" id="{FC3503EE-D0F2-1A16-6DC8-653AE786E80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715500" y="5768027"/>
            <a:ext cx="2174173" cy="83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98472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Section Header, Purple">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3921070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4" name="TextBox 3">
            <a:extLst>
              <a:ext uri="{FF2B5EF4-FFF2-40B4-BE49-F238E27FC236}">
                <a16:creationId xmlns:a16="http://schemas.microsoft.com/office/drawing/2014/main" id="{1C014CD9-4337-A350-3B0A-A091C58EF504}"/>
              </a:ext>
            </a:extLst>
          </p:cNvPr>
          <p:cNvSpPr txBox="1"/>
          <p:nvPr userDrawn="1"/>
        </p:nvSpPr>
        <p:spPr>
          <a:xfrm>
            <a:off x="7487728" y="6688726"/>
            <a:ext cx="4308032" cy="159114"/>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AC43D-5DC4-024B-AFF4-B117145A8785}" type="datetime1">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10/1/2026</a:t>
            </a:fld>
            <a:r>
              <a:rPr lang="en-US" sz="1000" b="1" kern="1200">
                <a:solidFill>
                  <a:srgbClr val="8B7FA0"/>
                </a:solidFill>
                <a:latin typeface="+mn-lt"/>
                <a:ea typeface="+mn-ea"/>
                <a:cs typeface="+mn-cs"/>
                <a:sym typeface="Trebuchet MS" panose="020B0603020202020204" pitchFamily="34" charset="0"/>
              </a:rPr>
              <a:t> | </a:t>
            </a:r>
            <a:fld id="{DFCF27A5-1A5B-48D3-A060-2758FFBB1ADD}" type="slidenum">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lang="en-US" sz="1000" b="1" kern="1200">
                <a:solidFill>
                  <a:srgbClr val="8B7FA0"/>
                </a:solidFill>
                <a:latin typeface="+mn-lt"/>
                <a:ea typeface="+mn-ea"/>
                <a:cs typeface="+mn-cs"/>
                <a:sym typeface="Trebuchet MS" panose="020B0603020202020204" pitchFamily="34" charset="0"/>
              </a:rPr>
              <a:t> </a:t>
            </a:r>
          </a:p>
        </p:txBody>
      </p:sp>
      <p:sp>
        <p:nvSpPr>
          <p:cNvPr id="3" name="Title 1">
            <a:extLst>
              <a:ext uri="{FF2B5EF4-FFF2-40B4-BE49-F238E27FC236}">
                <a16:creationId xmlns:a16="http://schemas.microsoft.com/office/drawing/2014/main" id="{1882A963-EE17-9732-0325-1B41BDACD3EC}"/>
              </a:ext>
            </a:extLst>
          </p:cNvPr>
          <p:cNvSpPr txBox="1">
            <a:spLocks/>
          </p:cNvSpPr>
          <p:nvPr userDrawn="1"/>
        </p:nvSpPr>
        <p:spPr>
          <a:xfrm>
            <a:off x="184404" y="189395"/>
            <a:ext cx="11777469" cy="6479210"/>
          </a:xfrm>
          <a:prstGeom prst="rect">
            <a:avLst/>
          </a:prstGeom>
        </p:spPr>
        <p:txBody>
          <a:bodyPr vert="horz" lIns="457200" tIns="457200" rIns="457200" bIns="45720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8400"/>
              </a:lnSpc>
            </a:pPr>
            <a:endParaRPr lang="en-US" sz="6600" b="1" spc="300">
              <a:solidFill>
                <a:schemeClr val="bg1"/>
              </a:solidFill>
              <a:latin typeface="Oswald" panose="02000503000000000000" pitchFamily="2" charset="0"/>
            </a:endParaRPr>
          </a:p>
        </p:txBody>
      </p:sp>
      <p:sp>
        <p:nvSpPr>
          <p:cNvPr id="13" name="Title 1">
            <a:extLst>
              <a:ext uri="{FF2B5EF4-FFF2-40B4-BE49-F238E27FC236}">
                <a16:creationId xmlns:a16="http://schemas.microsoft.com/office/drawing/2014/main" id="{40E17968-FBC9-82A1-05BE-75B7BE8A0956}"/>
              </a:ext>
            </a:extLst>
          </p:cNvPr>
          <p:cNvSpPr>
            <a:spLocks noGrp="1"/>
          </p:cNvSpPr>
          <p:nvPr>
            <p:ph type="title" hasCustomPrompt="1"/>
          </p:nvPr>
        </p:nvSpPr>
        <p:spPr>
          <a:xfrm>
            <a:off x="184403" y="780288"/>
            <a:ext cx="11823193" cy="4876800"/>
          </a:xfrm>
          <a:prstGeom prst="rect">
            <a:avLst/>
          </a:prstGeom>
        </p:spPr>
        <p:txBody>
          <a:bodyPr vert="horz" anchor="ctr">
            <a:noAutofit/>
          </a:bodyPr>
          <a:lstStyle>
            <a:lvl1pPr marL="0" algn="ctr" defTabSz="914400" rtl="0" eaLnBrk="1" fontAlgn="auto" latinLnBrk="0" hangingPunct="1">
              <a:lnSpc>
                <a:spcPts val="8000"/>
              </a:lnSpc>
              <a:spcBef>
                <a:spcPts val="0"/>
              </a:spcBef>
              <a:spcAft>
                <a:spcPts val="0"/>
              </a:spcAft>
              <a:defRPr lang="en-US" sz="6600" b="1" kern="1200" cap="all" baseline="0" dirty="0">
                <a:solidFill>
                  <a:schemeClr val="bg2"/>
                </a:solidFill>
                <a:latin typeface="+mj-lt"/>
                <a:ea typeface="+mj-ea"/>
                <a:cs typeface="+mj-cs"/>
                <a:sym typeface="Trebuchet MS" panose="020B0603020202020204" pitchFamily="34" charset="0"/>
              </a:defRPr>
            </a:lvl1pPr>
          </a:lstStyle>
          <a:p>
            <a:r>
              <a:rPr lang="en-US"/>
              <a:t>Big Statement Text </a:t>
            </a:r>
            <a:br>
              <a:rPr lang="en-US"/>
            </a:br>
            <a:r>
              <a:rPr lang="en-US"/>
              <a:t>GOES HERE IN ALL CAPS</a:t>
            </a:r>
            <a:br>
              <a:rPr lang="en-US"/>
            </a:br>
            <a:br>
              <a:rPr lang="en-US"/>
            </a:br>
            <a:r>
              <a:rPr lang="en-US"/>
              <a:t>can also be a section header</a:t>
            </a:r>
          </a:p>
        </p:txBody>
      </p:sp>
      <p:pic>
        <p:nvPicPr>
          <p:cNvPr id="2" name="Picture 1" descr="Text&#10;&#10;Description automatically generated">
            <a:extLst>
              <a:ext uri="{FF2B5EF4-FFF2-40B4-BE49-F238E27FC236}">
                <a16:creationId xmlns:a16="http://schemas.microsoft.com/office/drawing/2014/main" id="{743F3A8F-138A-DBA8-BB9F-11E5A6D56FD0}"/>
              </a:ext>
            </a:extLst>
          </p:cNvPr>
          <p:cNvPicPr>
            <a:picLocks noChangeAspect="1"/>
          </p:cNvPicPr>
          <p:nvPr userDrawn="1"/>
        </p:nvPicPr>
        <p:blipFill>
          <a:blip r:embed="rId5"/>
          <a:stretch>
            <a:fillRect/>
          </a:stretch>
        </p:blipFill>
        <p:spPr>
          <a:xfrm>
            <a:off x="9715500" y="5903216"/>
            <a:ext cx="2080260" cy="566949"/>
          </a:xfrm>
          <a:prstGeom prst="rect">
            <a:avLst/>
          </a:prstGeom>
        </p:spPr>
      </p:pic>
    </p:spTree>
    <p:extLst>
      <p:ext uri="{BB962C8B-B14F-4D97-AF65-F5344CB8AC3E}">
        <p14:creationId xmlns:p14="http://schemas.microsoft.com/office/powerpoint/2010/main" val="3973995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Master" userDrawn="1">
  <p:cSld name="1_Section Master">
    <p:bg>
      <p:bgRef idx="1001">
        <a:schemeClr val="bg1"/>
      </p:bgRef>
    </p:bg>
    <p:spTree>
      <p:nvGrpSpPr>
        <p:cNvPr id="1" name="Shape 27"/>
        <p:cNvGrpSpPr/>
        <p:nvPr/>
      </p:nvGrpSpPr>
      <p:grpSpPr>
        <a:xfrm>
          <a:off x="0" y="0"/>
          <a:ext cx="0" cy="0"/>
          <a:chOff x="0" y="0"/>
          <a:chExt cx="0" cy="0"/>
        </a:xfrm>
      </p:grpSpPr>
      <p:sp>
        <p:nvSpPr>
          <p:cNvPr id="7" name="Rounded Rectangle 10">
            <a:extLst>
              <a:ext uri="{FF2B5EF4-FFF2-40B4-BE49-F238E27FC236}">
                <a16:creationId xmlns:a16="http://schemas.microsoft.com/office/drawing/2014/main" id="{8985F144-A9DF-83A1-8464-63804C02E323}"/>
              </a:ext>
            </a:extLst>
          </p:cNvPr>
          <p:cNvSpPr/>
          <p:nvPr userDrawn="1"/>
        </p:nvSpPr>
        <p:spPr>
          <a:xfrm>
            <a:off x="184404" y="182880"/>
            <a:ext cx="11823192" cy="6492240"/>
          </a:xfrm>
          <a:prstGeom prst="roundRect">
            <a:avLst>
              <a:gd name="adj" fmla="val 363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14">
            <a:extLst>
              <a:ext uri="{FF2B5EF4-FFF2-40B4-BE49-F238E27FC236}">
                <a16:creationId xmlns:a16="http://schemas.microsoft.com/office/drawing/2014/main" id="{27E5CA52-16C4-14DC-0BC7-CB2F56B8B48B}"/>
              </a:ext>
            </a:extLst>
          </p:cNvPr>
          <p:cNvSpPr/>
          <p:nvPr userDrawn="1"/>
        </p:nvSpPr>
        <p:spPr bwMode="ltGray">
          <a:xfrm>
            <a:off x="-1" y="1"/>
            <a:ext cx="6390167" cy="2479312"/>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5" name="Picture 4" descr="A black and white sign with white text&#10;&#10;Description automatically generated">
            <a:extLst>
              <a:ext uri="{FF2B5EF4-FFF2-40B4-BE49-F238E27FC236}">
                <a16:creationId xmlns:a16="http://schemas.microsoft.com/office/drawing/2014/main" id="{2B56ADE4-CC3D-DC3D-6E29-E34BF8C6E477}"/>
              </a:ext>
            </a:extLst>
          </p:cNvPr>
          <p:cNvPicPr>
            <a:picLocks noChangeAspect="1"/>
          </p:cNvPicPr>
          <p:nvPr userDrawn="1"/>
        </p:nvPicPr>
        <p:blipFill>
          <a:blip r:embed="rId2">
            <a:alphaModFix amt="80000"/>
          </a:blip>
          <a:stretch>
            <a:fillRect/>
          </a:stretch>
        </p:blipFill>
        <p:spPr>
          <a:xfrm>
            <a:off x="324478" y="6000749"/>
            <a:ext cx="2116488" cy="538815"/>
          </a:xfrm>
          <a:prstGeom prst="rect">
            <a:avLst/>
          </a:prstGeom>
        </p:spPr>
      </p:pic>
      <p:sp>
        <p:nvSpPr>
          <p:cNvPr id="6" name="TextBox 5">
            <a:extLst>
              <a:ext uri="{FF2B5EF4-FFF2-40B4-BE49-F238E27FC236}">
                <a16:creationId xmlns:a16="http://schemas.microsoft.com/office/drawing/2014/main" id="{7E030B5F-E3B4-58B9-D49A-54F524A22DF3}"/>
              </a:ext>
            </a:extLst>
          </p:cNvPr>
          <p:cNvSpPr txBox="1"/>
          <p:nvPr userDrawn="1"/>
        </p:nvSpPr>
        <p:spPr>
          <a:xfrm>
            <a:off x="7487728" y="6688726"/>
            <a:ext cx="4308032" cy="159114"/>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AC43D-5DC4-024B-AFF4-B117145A8785}" type="datetime1">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10/1/2026</a:t>
            </a:fld>
            <a:r>
              <a:rPr lang="en-US" sz="1000" b="1" kern="1200">
                <a:solidFill>
                  <a:srgbClr val="8B7FA0"/>
                </a:solidFill>
                <a:latin typeface="+mn-lt"/>
                <a:ea typeface="+mn-ea"/>
                <a:cs typeface="+mn-cs"/>
                <a:sym typeface="Trebuchet MS" panose="020B0603020202020204" pitchFamily="34" charset="0"/>
              </a:rPr>
              <a:t> | </a:t>
            </a:r>
            <a:fld id="{DFCF27A5-1A5B-48D3-A060-2758FFBB1ADD}" type="slidenum">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lang="en-US" sz="1000" b="1" kern="1200">
                <a:solidFill>
                  <a:srgbClr val="8B7FA0"/>
                </a:solidFill>
                <a:latin typeface="+mn-lt"/>
                <a:ea typeface="+mn-ea"/>
                <a:cs typeface="+mn-cs"/>
                <a:sym typeface="Trebuchet MS" panose="020B0603020202020204" pitchFamily="34" charset="0"/>
              </a:rPr>
              <a:t> </a:t>
            </a:r>
          </a:p>
        </p:txBody>
      </p:sp>
      <p:sp>
        <p:nvSpPr>
          <p:cNvPr id="10" name="Text Placeholder 9">
            <a:extLst>
              <a:ext uri="{FF2B5EF4-FFF2-40B4-BE49-F238E27FC236}">
                <a16:creationId xmlns:a16="http://schemas.microsoft.com/office/drawing/2014/main" id="{D288CF3C-AC77-1EFB-BDE3-B1E35655C7EF}"/>
              </a:ext>
            </a:extLst>
          </p:cNvPr>
          <p:cNvSpPr>
            <a:spLocks noGrp="1"/>
          </p:cNvSpPr>
          <p:nvPr>
            <p:ph type="body" sz="quarter" idx="10" hasCustomPrompt="1"/>
          </p:nvPr>
        </p:nvSpPr>
        <p:spPr>
          <a:xfrm>
            <a:off x="2896557" y="2446293"/>
            <a:ext cx="9111039" cy="4261847"/>
          </a:xfrm>
          <a:prstGeom prst="rect">
            <a:avLst/>
          </a:prstGeom>
        </p:spPr>
        <p:txBody>
          <a:bodyPr lIns="0" tIns="457200" rIns="457200" bIns="457200"/>
          <a:lstStyle/>
          <a:p>
            <a:pPr marL="335265" indent="0">
              <a:lnSpc>
                <a:spcPts val="2600"/>
              </a:lnSpc>
              <a:spcAft>
                <a:spcPts val="600"/>
              </a:spcAft>
              <a:buClr>
                <a:srgbClr val="154973"/>
              </a:buClr>
              <a:buSzPts val="1400"/>
              <a:buNone/>
            </a:pPr>
            <a:r>
              <a:rPr lang="en-US" sz="2000">
                <a:solidFill>
                  <a:srgbClr val="212121"/>
                </a:solidFill>
                <a:latin typeface="Arial" panose="020B0604020202020204" pitchFamily="34" charset="0"/>
                <a:cs typeface="Arial" panose="020B0604020202020204" pitchFamily="34" charset="0"/>
              </a:rPr>
              <a:t>Lorem ipsum dolor sit </a:t>
            </a:r>
            <a:r>
              <a:rPr lang="en-US" sz="2000" err="1">
                <a:solidFill>
                  <a:srgbClr val="212121"/>
                </a:solidFill>
                <a:latin typeface="Arial" panose="020B0604020202020204" pitchFamily="34" charset="0"/>
                <a:cs typeface="Arial" panose="020B0604020202020204" pitchFamily="34" charset="0"/>
              </a:rPr>
              <a:t>amet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consectetur</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adipiscing</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elit</a:t>
            </a:r>
            <a:r>
              <a:rPr lang="en-US" sz="2000">
                <a:solidFill>
                  <a:srgbClr val="212121"/>
                </a:solidFill>
                <a:latin typeface="Arial" panose="020B0604020202020204" pitchFamily="34" charset="0"/>
                <a:cs typeface="Arial" panose="020B0604020202020204" pitchFamily="34" charset="0"/>
              </a:rPr>
              <a:t>, sed do </a:t>
            </a:r>
            <a:r>
              <a:rPr lang="en-US" sz="2000" err="1">
                <a:solidFill>
                  <a:srgbClr val="212121"/>
                </a:solidFill>
                <a:latin typeface="Arial" panose="020B0604020202020204" pitchFamily="34" charset="0"/>
                <a:cs typeface="Arial" panose="020B0604020202020204" pitchFamily="34" charset="0"/>
              </a:rPr>
              <a:t>eiusmod</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tempor</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incididunt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ut</a:t>
            </a:r>
            <a:r>
              <a:rPr lang="en-US" sz="2000">
                <a:solidFill>
                  <a:srgbClr val="212121"/>
                </a:solidFill>
                <a:latin typeface="Arial" panose="020B0604020202020204" pitchFamily="34" charset="0"/>
                <a:cs typeface="Arial" panose="020B0604020202020204" pitchFamily="34" charset="0"/>
              </a:rPr>
              <a:t> labore et dolore magna </a:t>
            </a:r>
            <a:r>
              <a:rPr lang="en-US" sz="2000" err="1">
                <a:solidFill>
                  <a:srgbClr val="212121"/>
                </a:solidFill>
                <a:latin typeface="Arial" panose="020B0604020202020204" pitchFamily="34" charset="0"/>
                <a:cs typeface="Arial" panose="020B0604020202020204" pitchFamily="34" charset="0"/>
              </a:rPr>
              <a:t>aliqua</a:t>
            </a:r>
            <a:r>
              <a:rPr lang="en-US" sz="2000">
                <a:solidFill>
                  <a:srgbClr val="212121"/>
                </a:solidFill>
                <a:latin typeface="Arial" panose="020B0604020202020204" pitchFamily="34" charset="0"/>
                <a:cs typeface="Arial" panose="020B0604020202020204" pitchFamily="34" charset="0"/>
              </a:rPr>
              <a:t>.</a:t>
            </a:r>
          </a:p>
          <a:p>
            <a:pPr marL="914400" indent="-457200">
              <a:lnSpc>
                <a:spcPts val="2600"/>
              </a:lnSpc>
              <a:spcAft>
                <a:spcPts val="600"/>
              </a:spcAft>
              <a:buClr>
                <a:srgbClr val="212121"/>
              </a:buClr>
              <a:buSzPct val="100000"/>
              <a:buFont typeface="Arial"/>
              <a:buChar char="●"/>
            </a:pPr>
            <a:r>
              <a:rPr lang="en-US" sz="2000" b="1">
                <a:solidFill>
                  <a:srgbClr val="8B7FA1"/>
                </a:solidFill>
                <a:latin typeface="Arial" panose="020B0604020202020204" pitchFamily="34" charset="0"/>
                <a:cs typeface="Arial" panose="020B0604020202020204" pitchFamily="34" charset="0"/>
              </a:rPr>
              <a:t>Lorem ipsum </a:t>
            </a:r>
            <a:r>
              <a:rPr lang="en-US" sz="2000">
                <a:solidFill>
                  <a:srgbClr val="212121"/>
                </a:solidFill>
                <a:latin typeface="Arial" panose="020B0604020202020204" pitchFamily="34" charset="0"/>
                <a:cs typeface="Arial" panose="020B0604020202020204" pitchFamily="34" charset="0"/>
              </a:rPr>
              <a:t>dolor sit </a:t>
            </a:r>
            <a:r>
              <a:rPr lang="en-US" sz="2000" err="1">
                <a:solidFill>
                  <a:srgbClr val="212121"/>
                </a:solidFill>
                <a:latin typeface="Arial" panose="020B0604020202020204" pitchFamily="34" charset="0"/>
                <a:cs typeface="Arial" panose="020B0604020202020204" pitchFamily="34" charset="0"/>
              </a:rPr>
              <a:t>amet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consectetur</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adipiscing</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elit</a:t>
            </a:r>
            <a:r>
              <a:rPr lang="en-US" sz="2000">
                <a:solidFill>
                  <a:srgbClr val="212121"/>
                </a:solidFill>
                <a:latin typeface="Arial" panose="020B0604020202020204" pitchFamily="34" charset="0"/>
                <a:cs typeface="Arial" panose="020B0604020202020204" pitchFamily="34" charset="0"/>
              </a:rPr>
              <a:t>, sed do </a:t>
            </a:r>
            <a:r>
              <a:rPr lang="en-US" sz="2000" err="1">
                <a:solidFill>
                  <a:srgbClr val="212121"/>
                </a:solidFill>
                <a:latin typeface="Arial" panose="020B0604020202020204" pitchFamily="34" charset="0"/>
                <a:cs typeface="Arial" panose="020B0604020202020204" pitchFamily="34" charset="0"/>
              </a:rPr>
              <a:t>eiusmod</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tempor</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incididunt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ut</a:t>
            </a:r>
            <a:r>
              <a:rPr lang="en-US" sz="2000">
                <a:solidFill>
                  <a:srgbClr val="212121"/>
                </a:solidFill>
                <a:latin typeface="Arial" panose="020B0604020202020204" pitchFamily="34" charset="0"/>
                <a:cs typeface="Arial" panose="020B0604020202020204" pitchFamily="34" charset="0"/>
              </a:rPr>
              <a:t> labore et dolore </a:t>
            </a:r>
            <a:r>
              <a:rPr lang="en-US" sz="2000" err="1">
                <a:solidFill>
                  <a:srgbClr val="212121"/>
                </a:solidFill>
                <a:latin typeface="Arial" panose="020B0604020202020204" pitchFamily="34" charset="0"/>
                <a:cs typeface="Arial" panose="020B0604020202020204" pitchFamily="34" charset="0"/>
              </a:rPr>
              <a:t>aliqua</a:t>
            </a:r>
            <a:r>
              <a:rPr lang="en-US" sz="2000">
                <a:solidFill>
                  <a:srgbClr val="212121"/>
                </a:solidFill>
                <a:latin typeface="Arial" panose="020B0604020202020204" pitchFamily="34" charset="0"/>
                <a:cs typeface="Arial" panose="020B0604020202020204" pitchFamily="34" charset="0"/>
              </a:rPr>
              <a:t>, no period at the end unless the bullet contains multiple sentences</a:t>
            </a:r>
          </a:p>
          <a:p>
            <a:pPr marL="1371554" lvl="1" indent="-274320">
              <a:lnSpc>
                <a:spcPts val="2600"/>
              </a:lnSpc>
              <a:spcBef>
                <a:spcPts val="800"/>
              </a:spcBef>
              <a:spcAft>
                <a:spcPts val="600"/>
              </a:spcAft>
              <a:buClr>
                <a:srgbClr val="154973"/>
              </a:buClr>
              <a:buSzPts val="1400"/>
              <a:buFont typeface="Arial"/>
              <a:buChar char="○"/>
            </a:pPr>
            <a:r>
              <a:rPr lang="en-US" sz="2000">
                <a:solidFill>
                  <a:srgbClr val="212121"/>
                </a:solidFill>
                <a:latin typeface="Arial" panose="020B0604020202020204" pitchFamily="34" charset="0"/>
                <a:cs typeface="Arial" panose="020B0604020202020204" pitchFamily="34" charset="0"/>
              </a:rPr>
              <a:t>Ut </a:t>
            </a:r>
            <a:r>
              <a:rPr lang="en-US" sz="2000" err="1">
                <a:solidFill>
                  <a:srgbClr val="212121"/>
                </a:solidFill>
                <a:latin typeface="Arial" panose="020B0604020202020204" pitchFamily="34" charset="0"/>
                <a:cs typeface="Arial" panose="020B0604020202020204" pitchFamily="34" charset="0"/>
              </a:rPr>
              <a:t>enim</a:t>
            </a:r>
            <a:r>
              <a:rPr lang="en-US" sz="2000">
                <a:solidFill>
                  <a:srgbClr val="212121"/>
                </a:solidFill>
                <a:latin typeface="Arial" panose="020B0604020202020204" pitchFamily="34" charset="0"/>
                <a:cs typeface="Arial" panose="020B0604020202020204" pitchFamily="34" charset="0"/>
              </a:rPr>
              <a:t> ad minim </a:t>
            </a:r>
            <a:r>
              <a:rPr lang="en-US" sz="2000" err="1">
                <a:solidFill>
                  <a:srgbClr val="212121"/>
                </a:solidFill>
                <a:latin typeface="Arial" panose="020B0604020202020204" pitchFamily="34" charset="0"/>
                <a:cs typeface="Arial" panose="020B0604020202020204" pitchFamily="34" charset="0"/>
              </a:rPr>
              <a:t>veniam</a:t>
            </a:r>
            <a:r>
              <a:rPr lang="en-US" sz="2000">
                <a:solidFill>
                  <a:srgbClr val="212121"/>
                </a:solidFill>
                <a:latin typeface="Arial" panose="020B0604020202020204" pitchFamily="34" charset="0"/>
                <a:cs typeface="Arial" panose="020B0604020202020204" pitchFamily="34" charset="0"/>
              </a:rPr>
              <a:t>, </a:t>
            </a:r>
            <a:r>
              <a:rPr lang="en-US" sz="2000" b="1" err="1">
                <a:solidFill>
                  <a:srgbClr val="8B7FA1"/>
                </a:solidFill>
                <a:latin typeface="Arial" panose="020B0604020202020204" pitchFamily="34" charset="0"/>
                <a:cs typeface="Arial" panose="020B0604020202020204" pitchFamily="34" charset="0"/>
              </a:rPr>
              <a:t>quis</a:t>
            </a:r>
            <a:r>
              <a:rPr lang="en-US" sz="2000" b="1">
                <a:solidFill>
                  <a:srgbClr val="8B7FA1"/>
                </a:solidFill>
                <a:latin typeface="Arial" panose="020B0604020202020204" pitchFamily="34" charset="0"/>
                <a:cs typeface="Arial" panose="020B0604020202020204" pitchFamily="34" charset="0"/>
              </a:rPr>
              <a:t> </a:t>
            </a:r>
            <a:r>
              <a:rPr lang="en-US" sz="2000" b="1" err="1">
                <a:solidFill>
                  <a:srgbClr val="8B7FA1"/>
                </a:solidFill>
                <a:latin typeface="Arial" panose="020B0604020202020204" pitchFamily="34" charset="0"/>
                <a:cs typeface="Arial" panose="020B0604020202020204" pitchFamily="34" charset="0"/>
              </a:rPr>
              <a:t>nostrud</a:t>
            </a:r>
            <a:r>
              <a:rPr lang="en-US" sz="2000" b="0">
                <a:solidFill>
                  <a:schemeClr val="bg1">
                    <a:lumMod val="50000"/>
                  </a:schemeClr>
                </a:solidFill>
                <a:latin typeface="Arial" panose="020B0604020202020204" pitchFamily="34" charset="0"/>
                <a:cs typeface="Arial" panose="020B0604020202020204" pitchFamily="34" charset="0"/>
              </a:rPr>
              <a:t>, also no period at the end</a:t>
            </a:r>
          </a:p>
          <a:p>
            <a:pPr marL="1371554" lvl="1" indent="-274320">
              <a:lnSpc>
                <a:spcPts val="2600"/>
              </a:lnSpc>
              <a:spcBef>
                <a:spcPts val="800"/>
              </a:spcBef>
              <a:spcAft>
                <a:spcPts val="600"/>
              </a:spcAft>
              <a:buClr>
                <a:srgbClr val="154973"/>
              </a:buClr>
              <a:buSzPts val="1400"/>
              <a:buFont typeface="Arial"/>
              <a:buChar char="○"/>
            </a:pPr>
            <a:r>
              <a:rPr lang="en-US" sz="2000">
                <a:solidFill>
                  <a:srgbClr val="212121"/>
                </a:solidFill>
                <a:latin typeface="Arial" panose="020B0604020202020204" pitchFamily="34" charset="0"/>
                <a:cs typeface="Arial" panose="020B0604020202020204" pitchFamily="34" charset="0"/>
              </a:rPr>
              <a:t>Exercitation </a:t>
            </a:r>
            <a:r>
              <a:rPr lang="en-US" sz="2000" err="1">
                <a:solidFill>
                  <a:srgbClr val="212121"/>
                </a:solidFill>
                <a:latin typeface="Arial" panose="020B0604020202020204" pitchFamily="34" charset="0"/>
                <a:cs typeface="Arial" panose="020B0604020202020204" pitchFamily="34" charset="0"/>
              </a:rPr>
              <a:t>ullamco</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laboris</a:t>
            </a:r>
            <a:r>
              <a:rPr lang="en-US" sz="2000">
                <a:solidFill>
                  <a:srgbClr val="212121"/>
                </a:solidFill>
                <a:latin typeface="Arial" panose="020B0604020202020204" pitchFamily="34" charset="0"/>
                <a:cs typeface="Arial" panose="020B0604020202020204" pitchFamily="34" charset="0"/>
              </a:rPr>
              <a:t> nisi </a:t>
            </a:r>
            <a:r>
              <a:rPr lang="en-US" sz="2000" err="1">
                <a:solidFill>
                  <a:srgbClr val="212121"/>
                </a:solidFill>
                <a:latin typeface="Arial" panose="020B0604020202020204" pitchFamily="34" charset="0"/>
                <a:cs typeface="Arial" panose="020B0604020202020204" pitchFamily="34" charset="0"/>
              </a:rPr>
              <a:t>ut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aliquip</a:t>
            </a:r>
            <a:endParaRPr lang="en-US" sz="2000">
              <a:solidFill>
                <a:srgbClr val="212121"/>
              </a:solidFill>
              <a:latin typeface="Arial" panose="020B0604020202020204" pitchFamily="34" charset="0"/>
              <a:cs typeface="Arial" panose="020B0604020202020204" pitchFamily="34" charset="0"/>
            </a:endParaRPr>
          </a:p>
          <a:p>
            <a:pPr marL="914400" indent="-457200">
              <a:lnSpc>
                <a:spcPts val="2600"/>
              </a:lnSpc>
              <a:spcBef>
                <a:spcPts val="800"/>
              </a:spcBef>
              <a:spcAft>
                <a:spcPts val="600"/>
              </a:spcAft>
              <a:buClr>
                <a:srgbClr val="212121"/>
              </a:buClr>
              <a:buSzPct val="100000"/>
              <a:buFont typeface="Arial"/>
              <a:buChar char="●"/>
            </a:pPr>
            <a:r>
              <a:rPr lang="en-US" sz="2000">
                <a:solidFill>
                  <a:srgbClr val="212121"/>
                </a:solidFill>
                <a:latin typeface="Arial" panose="020B0604020202020204" pitchFamily="34" charset="0"/>
                <a:cs typeface="Arial" panose="020B0604020202020204" pitchFamily="34" charset="0"/>
              </a:rPr>
              <a:t>Sunt in culpa qui </a:t>
            </a:r>
            <a:r>
              <a:rPr lang="en-US" sz="2000" err="1">
                <a:solidFill>
                  <a:srgbClr val="212121"/>
                </a:solidFill>
                <a:latin typeface="Arial" panose="020B0604020202020204" pitchFamily="34" charset="0"/>
                <a:cs typeface="Arial" panose="020B0604020202020204" pitchFamily="34" charset="0"/>
              </a:rPr>
              <a:t>officia</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deserunt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mollit</a:t>
            </a:r>
            <a:r>
              <a:rPr lang="en-US" sz="2000">
                <a:solidFill>
                  <a:srgbClr val="212121"/>
                </a:solidFill>
                <a:latin typeface="Arial" panose="020B0604020202020204" pitchFamily="34" charset="0"/>
                <a:cs typeface="Arial" panose="020B0604020202020204" pitchFamily="34" charset="0"/>
              </a:rPr>
              <a:t> </a:t>
            </a:r>
            <a:r>
              <a:rPr lang="en-US" sz="2000" err="1">
                <a:solidFill>
                  <a:srgbClr val="212121"/>
                </a:solidFill>
                <a:latin typeface="Arial" panose="020B0604020202020204" pitchFamily="34" charset="0"/>
                <a:cs typeface="Arial" panose="020B0604020202020204" pitchFamily="34" charset="0"/>
              </a:rPr>
              <a:t>anim</a:t>
            </a:r>
            <a:r>
              <a:rPr lang="en-US" sz="2000">
                <a:solidFill>
                  <a:srgbClr val="212121"/>
                </a:solidFill>
                <a:latin typeface="Arial" panose="020B0604020202020204" pitchFamily="34" charset="0"/>
                <a:cs typeface="Arial" panose="020B0604020202020204" pitchFamily="34" charset="0"/>
              </a:rPr>
              <a:t> id </a:t>
            </a:r>
            <a:r>
              <a:rPr lang="en-US" sz="2000" b="1" err="1">
                <a:solidFill>
                  <a:srgbClr val="8B7FA1"/>
                </a:solidFill>
                <a:latin typeface="Arial" panose="020B0604020202020204" pitchFamily="34" charset="0"/>
                <a:cs typeface="Arial" panose="020B0604020202020204" pitchFamily="34" charset="0"/>
              </a:rPr>
              <a:t>est</a:t>
            </a:r>
            <a:r>
              <a:rPr lang="en-US" sz="2000" b="1">
                <a:solidFill>
                  <a:srgbClr val="8B7FA1"/>
                </a:solidFill>
                <a:latin typeface="Arial" panose="020B0604020202020204" pitchFamily="34" charset="0"/>
                <a:cs typeface="Arial" panose="020B0604020202020204" pitchFamily="34" charset="0"/>
              </a:rPr>
              <a:t> </a:t>
            </a:r>
            <a:r>
              <a:rPr lang="en-US" sz="2000" b="1" err="1">
                <a:solidFill>
                  <a:srgbClr val="8B7FA1"/>
                </a:solidFill>
                <a:latin typeface="Arial" panose="020B0604020202020204" pitchFamily="34" charset="0"/>
                <a:cs typeface="Arial" panose="020B0604020202020204" pitchFamily="34" charset="0"/>
              </a:rPr>
              <a:t>laborum</a:t>
            </a:r>
            <a:endParaRPr lang="en-US" sz="2000" b="1">
              <a:solidFill>
                <a:srgbClr val="212121"/>
              </a:solidFill>
              <a:latin typeface="Arial" panose="020B0604020202020204" pitchFamily="34" charset="0"/>
              <a:cs typeface="Arial" panose="020B0604020202020204" pitchFamily="34" charset="0"/>
            </a:endParaRPr>
          </a:p>
        </p:txBody>
      </p:sp>
      <p:sp>
        <p:nvSpPr>
          <p:cNvPr id="14" name="Text Placeholder 13">
            <a:extLst>
              <a:ext uri="{FF2B5EF4-FFF2-40B4-BE49-F238E27FC236}">
                <a16:creationId xmlns:a16="http://schemas.microsoft.com/office/drawing/2014/main" id="{16ADF3A6-466E-35D2-3BE0-E603674DBEA6}"/>
              </a:ext>
            </a:extLst>
          </p:cNvPr>
          <p:cNvSpPr>
            <a:spLocks noGrp="1"/>
          </p:cNvSpPr>
          <p:nvPr>
            <p:ph type="body" sz="quarter" idx="11" hasCustomPrompt="1"/>
          </p:nvPr>
        </p:nvSpPr>
        <p:spPr>
          <a:xfrm>
            <a:off x="324478" y="289700"/>
            <a:ext cx="5246982" cy="2485914"/>
          </a:xfrm>
          <a:prstGeom prst="rect">
            <a:avLst/>
          </a:prstGeom>
        </p:spPr>
        <p:txBody>
          <a:bodyPr lIns="274320" tIns="0" rIns="182880" anchor="t"/>
          <a:lstStyle>
            <a:lvl1pPr>
              <a:defRPr sz="4400" b="1" spc="100" baseline="0">
                <a:solidFill>
                  <a:schemeClr val="bg2"/>
                </a:solidFill>
                <a:latin typeface="+mj-lt"/>
              </a:defRPr>
            </a:lvl1pPr>
          </a:lstStyle>
          <a:p>
            <a:pPr lvl="0"/>
            <a:r>
              <a:rPr lang="en-US"/>
              <a:t>CONTENT SLIDE TITLE IN ALL CAPS GOES HERE</a:t>
            </a:r>
          </a:p>
        </p:txBody>
      </p:sp>
      <p:pic>
        <p:nvPicPr>
          <p:cNvPr id="2" name="Picture 2" descr="ECDOH Logo">
            <a:extLst>
              <a:ext uri="{FF2B5EF4-FFF2-40B4-BE49-F238E27FC236}">
                <a16:creationId xmlns:a16="http://schemas.microsoft.com/office/drawing/2014/main" id="{D0AB68DD-DFC2-7A5D-02B8-DF3CD24991F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24478" y="5788331"/>
            <a:ext cx="2174173" cy="83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484653"/>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Master" userDrawn="1">
  <p:cSld name="2_Section Master">
    <p:spTree>
      <p:nvGrpSpPr>
        <p:cNvPr id="1" name="Shape 27"/>
        <p:cNvGrpSpPr/>
        <p:nvPr/>
      </p:nvGrpSpPr>
      <p:grpSpPr>
        <a:xfrm>
          <a:off x="0" y="0"/>
          <a:ext cx="0" cy="0"/>
          <a:chOff x="0" y="0"/>
          <a:chExt cx="0" cy="0"/>
        </a:xfrm>
      </p:grpSpPr>
      <p:sp>
        <p:nvSpPr>
          <p:cNvPr id="7" name="Rounded Rectangle 10">
            <a:extLst>
              <a:ext uri="{FF2B5EF4-FFF2-40B4-BE49-F238E27FC236}">
                <a16:creationId xmlns:a16="http://schemas.microsoft.com/office/drawing/2014/main" id="{8985F144-A9DF-83A1-8464-63804C02E323}"/>
              </a:ext>
            </a:extLst>
          </p:cNvPr>
          <p:cNvSpPr/>
          <p:nvPr userDrawn="1"/>
        </p:nvSpPr>
        <p:spPr>
          <a:xfrm>
            <a:off x="184404" y="189395"/>
            <a:ext cx="11823192" cy="6492240"/>
          </a:xfrm>
          <a:prstGeom prst="roundRect">
            <a:avLst>
              <a:gd name="adj" fmla="val 3633"/>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id="{6CE15525-E5E0-6535-A675-A422FC7250F8}"/>
              </a:ext>
            </a:extLst>
          </p:cNvPr>
          <p:cNvSpPr>
            <a:spLocks noGrp="1"/>
          </p:cNvSpPr>
          <p:nvPr>
            <p:ph type="body" sz="quarter" idx="10" hasCustomPrompt="1"/>
          </p:nvPr>
        </p:nvSpPr>
        <p:spPr>
          <a:xfrm>
            <a:off x="184404" y="5897105"/>
            <a:ext cx="11823192" cy="771500"/>
          </a:xfrm>
          <a:prstGeom prst="rect">
            <a:avLst/>
          </a:prstGeom>
        </p:spPr>
        <p:txBody>
          <a:bodyPr anchor="ctr"/>
          <a:lstStyle>
            <a:lvl1pPr algn="ctr">
              <a:defRPr sz="1400" b="1" cap="all" spc="100" baseline="0">
                <a:solidFill>
                  <a:schemeClr val="bg2"/>
                </a:solidFill>
              </a:defRPr>
            </a:lvl1pPr>
            <a:lvl2pPr algn="ctr">
              <a:defRPr sz="1400" cap="all" baseline="0">
                <a:solidFill>
                  <a:schemeClr val="bg1"/>
                </a:solidFill>
              </a:defRPr>
            </a:lvl2pPr>
            <a:lvl3pPr algn="ctr">
              <a:defRPr sz="1400" cap="all" baseline="0">
                <a:solidFill>
                  <a:schemeClr val="bg1"/>
                </a:solidFill>
              </a:defRPr>
            </a:lvl3pPr>
            <a:lvl4pPr algn="ctr">
              <a:defRPr sz="1400" cap="all" baseline="0">
                <a:solidFill>
                  <a:schemeClr val="bg1"/>
                </a:solidFill>
              </a:defRPr>
            </a:lvl4pPr>
            <a:lvl5pPr algn="ctr">
              <a:defRPr sz="1400" cap="all" baseline="0">
                <a:solidFill>
                  <a:schemeClr val="bg1"/>
                </a:solidFill>
              </a:defRPr>
            </a:lvl5pPr>
          </a:lstStyle>
          <a:p>
            <a:pPr marR="0" lvl="0" fontAlgn="auto">
              <a:buClrTx/>
              <a:buSzTx/>
              <a:buNone/>
              <a:tabLst/>
            </a:pPr>
            <a:r>
              <a:rPr lang="en-US"/>
              <a:t>EVENT DATE  |  EVENT name  |  location</a:t>
            </a:r>
          </a:p>
        </p:txBody>
      </p:sp>
      <p:sp>
        <p:nvSpPr>
          <p:cNvPr id="2" name="TextBox 1">
            <a:extLst>
              <a:ext uri="{FF2B5EF4-FFF2-40B4-BE49-F238E27FC236}">
                <a16:creationId xmlns:a16="http://schemas.microsoft.com/office/drawing/2014/main" id="{BDE3EC7E-1CCB-C166-2AA1-BA5A84875F1C}"/>
              </a:ext>
            </a:extLst>
          </p:cNvPr>
          <p:cNvSpPr txBox="1"/>
          <p:nvPr userDrawn="1"/>
        </p:nvSpPr>
        <p:spPr>
          <a:xfrm>
            <a:off x="7487728" y="6688726"/>
            <a:ext cx="4308032" cy="159114"/>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AC43D-5DC4-024B-AFF4-B117145A8785}" type="datetime1">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10/1/2026</a:t>
            </a:fld>
            <a:r>
              <a:rPr lang="en-US" sz="1000" b="1" kern="1200">
                <a:solidFill>
                  <a:srgbClr val="8B7FA0"/>
                </a:solidFill>
                <a:latin typeface="+mn-lt"/>
                <a:ea typeface="+mn-ea"/>
                <a:cs typeface="+mn-cs"/>
                <a:sym typeface="Trebuchet MS" panose="020B0603020202020204" pitchFamily="34" charset="0"/>
              </a:rPr>
              <a:t> | </a:t>
            </a:r>
            <a:fld id="{DFCF27A5-1A5B-48D3-A060-2758FFBB1ADD}" type="slidenum">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lang="en-US" sz="1000" b="1" kern="1200">
                <a:solidFill>
                  <a:srgbClr val="8B7FA0"/>
                </a:solidFill>
                <a:latin typeface="+mn-lt"/>
                <a:ea typeface="+mn-ea"/>
                <a:cs typeface="+mn-cs"/>
                <a:sym typeface="Trebuchet MS" panose="020B0603020202020204" pitchFamily="34" charset="0"/>
              </a:rPr>
              <a:t> </a:t>
            </a:r>
          </a:p>
        </p:txBody>
      </p:sp>
      <p:sp>
        <p:nvSpPr>
          <p:cNvPr id="9" name="Title 8">
            <a:extLst>
              <a:ext uri="{FF2B5EF4-FFF2-40B4-BE49-F238E27FC236}">
                <a16:creationId xmlns:a16="http://schemas.microsoft.com/office/drawing/2014/main" id="{3E9767E7-BE54-46C9-A0FF-41D75C1F94BD}"/>
              </a:ext>
            </a:extLst>
          </p:cNvPr>
          <p:cNvSpPr>
            <a:spLocks noGrp="1"/>
          </p:cNvSpPr>
          <p:nvPr>
            <p:ph type="title" hasCustomPrompt="1"/>
          </p:nvPr>
        </p:nvSpPr>
        <p:spPr>
          <a:xfrm>
            <a:off x="184402" y="1891145"/>
            <a:ext cx="11823191" cy="2924695"/>
          </a:xfrm>
          <a:prstGeom prst="rect">
            <a:avLst/>
          </a:prstGeom>
        </p:spPr>
        <p:txBody>
          <a:bodyPr lIns="457200" rIns="457200" anchor="ctr">
            <a:noAutofit/>
          </a:bodyPr>
          <a:lstStyle>
            <a:lvl1pPr algn="ctr">
              <a:defRPr sz="6000" cap="none" spc="200" baseline="0">
                <a:solidFill>
                  <a:schemeClr val="bg2"/>
                </a:solidFill>
              </a:defRPr>
            </a:lvl1pPr>
          </a:lstStyle>
          <a:p>
            <a:r>
              <a:rPr lang="en-US"/>
              <a:t>CLICK TO EDIT </a:t>
            </a:r>
            <a:br>
              <a:rPr lang="en-US"/>
            </a:br>
            <a:r>
              <a:rPr lang="en-US"/>
              <a:t>MASTER TITLE STYLE</a:t>
            </a:r>
          </a:p>
        </p:txBody>
      </p:sp>
      <p:sp>
        <p:nvSpPr>
          <p:cNvPr id="3" name="Text Placeholder 12">
            <a:extLst>
              <a:ext uri="{FF2B5EF4-FFF2-40B4-BE49-F238E27FC236}">
                <a16:creationId xmlns:a16="http://schemas.microsoft.com/office/drawing/2014/main" id="{FE534992-BDD1-87FD-D208-50CE8BFAF9CB}"/>
              </a:ext>
            </a:extLst>
          </p:cNvPr>
          <p:cNvSpPr>
            <a:spLocks noGrp="1"/>
          </p:cNvSpPr>
          <p:nvPr>
            <p:ph type="body" sz="quarter" idx="11" hasCustomPrompt="1"/>
          </p:nvPr>
        </p:nvSpPr>
        <p:spPr>
          <a:xfrm>
            <a:off x="184402" y="4816017"/>
            <a:ext cx="11823700" cy="1081088"/>
          </a:xfrm>
          <a:prstGeom prst="rect">
            <a:avLst/>
          </a:prstGeom>
          <a:solidFill>
            <a:schemeClr val="bg2"/>
          </a:solidFill>
        </p:spPr>
        <p:txBody>
          <a:bodyPr anchor="ctr"/>
          <a:lstStyle>
            <a:lvl1pPr algn="ctr">
              <a:defRPr sz="2000" b="1" spc="200" baseline="0">
                <a:solidFill>
                  <a:schemeClr val="tx1"/>
                </a:solidFill>
              </a:defRPr>
            </a:lvl1pPr>
          </a:lstStyle>
          <a:p>
            <a:pPr lvl="0"/>
            <a:r>
              <a:rPr lang="en-US"/>
              <a:t>FIRSTNAME LASTNAME, MD, MPH</a:t>
            </a:r>
            <a:br>
              <a:rPr lang="en-US"/>
            </a:br>
            <a:r>
              <a:rPr lang="en-US"/>
              <a:t>TITLE OR POSITION</a:t>
            </a:r>
          </a:p>
        </p:txBody>
      </p:sp>
      <p:pic>
        <p:nvPicPr>
          <p:cNvPr id="5" name="Picture 4" descr="Text&#10;&#10;Description automatically generated">
            <a:extLst>
              <a:ext uri="{FF2B5EF4-FFF2-40B4-BE49-F238E27FC236}">
                <a16:creationId xmlns:a16="http://schemas.microsoft.com/office/drawing/2014/main" id="{C6002012-58C2-3384-D02C-2175C02373E2}"/>
              </a:ext>
            </a:extLst>
          </p:cNvPr>
          <p:cNvPicPr>
            <a:picLocks noChangeAspect="1"/>
          </p:cNvPicPr>
          <p:nvPr userDrawn="1"/>
        </p:nvPicPr>
        <p:blipFill>
          <a:blip r:embed="rId2"/>
          <a:stretch>
            <a:fillRect/>
          </a:stretch>
        </p:blipFill>
        <p:spPr>
          <a:xfrm>
            <a:off x="4240115" y="600817"/>
            <a:ext cx="3711763" cy="1011595"/>
          </a:xfrm>
          <a:prstGeom prst="rect">
            <a:avLst/>
          </a:prstGeom>
        </p:spPr>
      </p:pic>
    </p:spTree>
    <p:extLst>
      <p:ext uri="{BB962C8B-B14F-4D97-AF65-F5344CB8AC3E}">
        <p14:creationId xmlns:p14="http://schemas.microsoft.com/office/powerpoint/2010/main" val="2267665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Master" userDrawn="1">
  <p:cSld name="3_Section Master">
    <p:spTree>
      <p:nvGrpSpPr>
        <p:cNvPr id="1" name="Shape 27"/>
        <p:cNvGrpSpPr/>
        <p:nvPr/>
      </p:nvGrpSpPr>
      <p:grpSpPr>
        <a:xfrm>
          <a:off x="0" y="0"/>
          <a:ext cx="0" cy="0"/>
          <a:chOff x="0" y="0"/>
          <a:chExt cx="0" cy="0"/>
        </a:xfrm>
      </p:grpSpPr>
      <p:sp>
        <p:nvSpPr>
          <p:cNvPr id="7" name="Rounded Rectangle 10">
            <a:extLst>
              <a:ext uri="{FF2B5EF4-FFF2-40B4-BE49-F238E27FC236}">
                <a16:creationId xmlns:a16="http://schemas.microsoft.com/office/drawing/2014/main" id="{8985F144-A9DF-83A1-8464-63804C02E323}"/>
              </a:ext>
            </a:extLst>
          </p:cNvPr>
          <p:cNvSpPr/>
          <p:nvPr userDrawn="1"/>
        </p:nvSpPr>
        <p:spPr>
          <a:xfrm>
            <a:off x="184404" y="182880"/>
            <a:ext cx="11823192" cy="6492240"/>
          </a:xfrm>
          <a:prstGeom prst="roundRect">
            <a:avLst>
              <a:gd name="adj" fmla="val 363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Freeform 14">
            <a:extLst>
              <a:ext uri="{FF2B5EF4-FFF2-40B4-BE49-F238E27FC236}">
                <a16:creationId xmlns:a16="http://schemas.microsoft.com/office/drawing/2014/main" id="{27E5CA52-16C4-14DC-0BC7-CB2F56B8B48B}"/>
              </a:ext>
            </a:extLst>
          </p:cNvPr>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rgbClr val="4328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4" name="Freeform 14">
            <a:extLst>
              <a:ext uri="{FF2B5EF4-FFF2-40B4-BE49-F238E27FC236}">
                <a16:creationId xmlns:a16="http://schemas.microsoft.com/office/drawing/2014/main" id="{9DCC4E8E-F94C-56F9-900D-B90BA45E91D1}"/>
              </a:ext>
            </a:extLst>
          </p:cNvPr>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srgbClr val="000000"/>
              </a:solidFill>
              <a:latin typeface="+mn-lt"/>
              <a:ea typeface="+mn-ea"/>
              <a:cs typeface="+mn-cs"/>
              <a:sym typeface="Trebuchet MS" panose="020B0603020202020204" pitchFamily="34" charset="0"/>
            </a:endParaRPr>
          </a:p>
        </p:txBody>
      </p:sp>
      <p:sp>
        <p:nvSpPr>
          <p:cNvPr id="2" name="Rounded Rectangle 10">
            <a:extLst>
              <a:ext uri="{FF2B5EF4-FFF2-40B4-BE49-F238E27FC236}">
                <a16:creationId xmlns:a16="http://schemas.microsoft.com/office/drawing/2014/main" id="{96BDA8E7-F87B-7F9D-32BF-D8E9172827CB}"/>
              </a:ext>
            </a:extLst>
          </p:cNvPr>
          <p:cNvSpPr/>
          <p:nvPr userDrawn="1"/>
        </p:nvSpPr>
        <p:spPr>
          <a:xfrm>
            <a:off x="184404" y="189395"/>
            <a:ext cx="11823192" cy="6492240"/>
          </a:xfrm>
          <a:prstGeom prst="roundRect">
            <a:avLst>
              <a:gd name="adj" fmla="val 3633"/>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15DA5A-D0AA-CA9A-3C70-36764170E975}"/>
              </a:ext>
            </a:extLst>
          </p:cNvPr>
          <p:cNvSpPr txBox="1"/>
          <p:nvPr userDrawn="1"/>
        </p:nvSpPr>
        <p:spPr>
          <a:xfrm>
            <a:off x="7487728" y="6688726"/>
            <a:ext cx="4308032" cy="159114"/>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AC43D-5DC4-024B-AFF4-B117145A8785}" type="datetime1">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10/1/2026</a:t>
            </a:fld>
            <a:r>
              <a:rPr lang="en-US" sz="1000" b="1" kern="1200">
                <a:solidFill>
                  <a:srgbClr val="8B7FA0"/>
                </a:solidFill>
                <a:latin typeface="+mn-lt"/>
                <a:ea typeface="+mn-ea"/>
                <a:cs typeface="+mn-cs"/>
                <a:sym typeface="Trebuchet MS" panose="020B0603020202020204" pitchFamily="34" charset="0"/>
              </a:rPr>
              <a:t> | </a:t>
            </a:r>
            <a:fld id="{DFCF27A5-1A5B-48D3-A060-2758FFBB1ADD}" type="slidenum">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lang="en-US" sz="1000" b="1" kern="1200">
                <a:solidFill>
                  <a:srgbClr val="8B7FA0"/>
                </a:solidFill>
                <a:latin typeface="+mn-lt"/>
                <a:ea typeface="+mn-ea"/>
                <a:cs typeface="+mn-cs"/>
                <a:sym typeface="Trebuchet MS" panose="020B0603020202020204" pitchFamily="34" charset="0"/>
              </a:rPr>
              <a:t> </a:t>
            </a:r>
          </a:p>
        </p:txBody>
      </p:sp>
      <p:sp>
        <p:nvSpPr>
          <p:cNvPr id="9" name="Title 2">
            <a:extLst>
              <a:ext uri="{FF2B5EF4-FFF2-40B4-BE49-F238E27FC236}">
                <a16:creationId xmlns:a16="http://schemas.microsoft.com/office/drawing/2014/main" id="{2173E29B-AB12-2817-9765-F0428B95EDF8}"/>
              </a:ext>
            </a:extLst>
          </p:cNvPr>
          <p:cNvSpPr>
            <a:spLocks noGrp="1"/>
          </p:cNvSpPr>
          <p:nvPr>
            <p:ph type="title" hasCustomPrompt="1"/>
          </p:nvPr>
        </p:nvSpPr>
        <p:spPr>
          <a:xfrm>
            <a:off x="308519" y="2006709"/>
            <a:ext cx="3374855" cy="2873159"/>
          </a:xfrm>
          <a:prstGeom prst="rect">
            <a:avLst/>
          </a:prstGeom>
        </p:spPr>
        <p:txBody>
          <a:bodyPr vert="horz" wrap="square" lIns="0" tIns="0" rIns="0" bIns="0" rtlCol="0" anchor="ctr" anchorCtr="0">
            <a:spAutoFit/>
          </a:bodyPr>
          <a:lstStyle>
            <a:lvl1pPr algn="l" defTabSz="914400" rtl="0" eaLnBrk="1" latinLnBrk="0" hangingPunct="1">
              <a:lnSpc>
                <a:spcPts val="5680"/>
              </a:lnSpc>
              <a:spcBef>
                <a:spcPct val="0"/>
              </a:spcBef>
              <a:buNone/>
              <a:defRPr sz="4400" b="1" kern="1200" spc="200" baseline="0">
                <a:solidFill>
                  <a:schemeClr val="bg1">
                    <a:lumMod val="50000"/>
                  </a:schemeClr>
                </a:solidFill>
                <a:latin typeface="+mj-lt"/>
                <a:ea typeface="+mj-ea"/>
                <a:cs typeface="+mj-cs"/>
                <a:sym typeface="Trebuchet MS" panose="020B0603020202020204" pitchFamily="34" charset="0"/>
              </a:defRPr>
            </a:lvl1pPr>
          </a:lstStyle>
          <a:p>
            <a:r>
              <a:rPr lang="en-US"/>
              <a:t>CONTENT SLIDE TITLE IN ALL CAPS GOES HERE</a:t>
            </a:r>
          </a:p>
        </p:txBody>
      </p:sp>
      <p:sp>
        <p:nvSpPr>
          <p:cNvPr id="6" name="Text Placeholder 9">
            <a:extLst>
              <a:ext uri="{FF2B5EF4-FFF2-40B4-BE49-F238E27FC236}">
                <a16:creationId xmlns:a16="http://schemas.microsoft.com/office/drawing/2014/main" id="{7F4C9DB6-3253-31CE-5DC2-0E8BE9A3B3EA}"/>
              </a:ext>
            </a:extLst>
          </p:cNvPr>
          <p:cNvSpPr>
            <a:spLocks noGrp="1"/>
          </p:cNvSpPr>
          <p:nvPr>
            <p:ph type="body" sz="quarter" idx="10" hasCustomPrompt="1"/>
          </p:nvPr>
        </p:nvSpPr>
        <p:spPr>
          <a:xfrm>
            <a:off x="4000500" y="182563"/>
            <a:ext cx="8007350" cy="6492875"/>
          </a:xfrm>
          <a:prstGeom prst="rect">
            <a:avLst/>
          </a:prstGeom>
        </p:spPr>
        <p:txBody>
          <a:bodyPr lIns="0" tIns="457200" rIns="457200" bIns="457200"/>
          <a:lstStyle>
            <a:lvl1pPr>
              <a:defRPr>
                <a:solidFill>
                  <a:schemeClr val="bg2"/>
                </a:solidFill>
              </a:defRPr>
            </a:lvl1pPr>
            <a:lvl2pPr>
              <a:defRPr>
                <a:solidFill>
                  <a:schemeClr val="tx1"/>
                </a:solidFill>
              </a:defRPr>
            </a:lvl2pPr>
          </a:lstStyle>
          <a:p>
            <a:pPr marL="335265" indent="0">
              <a:lnSpc>
                <a:spcPts val="2600"/>
              </a:lnSpc>
              <a:spcAft>
                <a:spcPts val="600"/>
              </a:spcAft>
              <a:buClr>
                <a:srgbClr val="154973"/>
              </a:buClr>
              <a:buSzPts val="1400"/>
              <a:buNone/>
            </a:pPr>
            <a:r>
              <a:rPr lang="en-US" sz="2000"/>
              <a:t>Text</a:t>
            </a:r>
            <a:endParaRPr lang="en-US" sz="2000" b="1">
              <a:solidFill>
                <a:srgbClr val="212121"/>
              </a:solidFill>
              <a:latin typeface="Arial" panose="020B0604020202020204" pitchFamily="34" charset="0"/>
              <a:cs typeface="Arial" panose="020B0604020202020204" pitchFamily="34" charset="0"/>
            </a:endParaRPr>
          </a:p>
        </p:txBody>
      </p:sp>
      <p:pic>
        <p:nvPicPr>
          <p:cNvPr id="10" name="Picture 2" descr="ECDOH Logo">
            <a:extLst>
              <a:ext uri="{FF2B5EF4-FFF2-40B4-BE49-F238E27FC236}">
                <a16:creationId xmlns:a16="http://schemas.microsoft.com/office/drawing/2014/main" id="{8B7BEF9F-1C4D-1511-010C-3C8841459F5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24478" y="5788331"/>
            <a:ext cx="2174173" cy="83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905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Master" userDrawn="1">
  <p:cSld name="4_Section Master">
    <p:bg>
      <p:bgRef idx="1001">
        <a:schemeClr val="bg1"/>
      </p:bgRef>
    </p:bg>
    <p:spTree>
      <p:nvGrpSpPr>
        <p:cNvPr id="1" name="Shape 27"/>
        <p:cNvGrpSpPr/>
        <p:nvPr/>
      </p:nvGrpSpPr>
      <p:grpSpPr>
        <a:xfrm>
          <a:off x="0" y="0"/>
          <a:ext cx="0" cy="0"/>
          <a:chOff x="0" y="0"/>
          <a:chExt cx="0" cy="0"/>
        </a:xfrm>
      </p:grpSpPr>
      <p:sp>
        <p:nvSpPr>
          <p:cNvPr id="5" name="Rounded Rectangle 10">
            <a:extLst>
              <a:ext uri="{FF2B5EF4-FFF2-40B4-BE49-F238E27FC236}">
                <a16:creationId xmlns:a16="http://schemas.microsoft.com/office/drawing/2014/main" id="{0665EDD8-21B9-03B0-FABC-35B0540568DF}"/>
              </a:ext>
            </a:extLst>
          </p:cNvPr>
          <p:cNvSpPr/>
          <p:nvPr userDrawn="1"/>
        </p:nvSpPr>
        <p:spPr>
          <a:xfrm>
            <a:off x="184404" y="182880"/>
            <a:ext cx="11823192" cy="6492240"/>
          </a:xfrm>
          <a:prstGeom prst="roundRect">
            <a:avLst>
              <a:gd name="adj" fmla="val 3633"/>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10">
            <a:extLst>
              <a:ext uri="{FF2B5EF4-FFF2-40B4-BE49-F238E27FC236}">
                <a16:creationId xmlns:a16="http://schemas.microsoft.com/office/drawing/2014/main" id="{D779C8B1-2337-A86F-B80B-8D26ABC2098B}"/>
              </a:ext>
            </a:extLst>
          </p:cNvPr>
          <p:cNvSpPr/>
          <p:nvPr userDrawn="1"/>
        </p:nvSpPr>
        <p:spPr>
          <a:xfrm>
            <a:off x="6096000" y="182880"/>
            <a:ext cx="5911596" cy="6492240"/>
          </a:xfrm>
          <a:prstGeom prst="roundRect">
            <a:avLst>
              <a:gd name="adj" fmla="val 3633"/>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ame Side Corner Rectangle 19">
            <a:extLst>
              <a:ext uri="{FF2B5EF4-FFF2-40B4-BE49-F238E27FC236}">
                <a16:creationId xmlns:a16="http://schemas.microsoft.com/office/drawing/2014/main" id="{80D14191-584A-1CBA-5954-0E43A4A214EF}"/>
              </a:ext>
            </a:extLst>
          </p:cNvPr>
          <p:cNvSpPr/>
          <p:nvPr userDrawn="1"/>
        </p:nvSpPr>
        <p:spPr>
          <a:xfrm>
            <a:off x="184403" y="182880"/>
            <a:ext cx="11823192" cy="749931"/>
          </a:xfrm>
          <a:prstGeom prst="round2SameRect">
            <a:avLst>
              <a:gd name="adj1" fmla="val 31537"/>
              <a:gd name="adj2" fmla="val 0"/>
            </a:avLst>
          </a:prstGeom>
          <a:solidFill>
            <a:srgbClr val="D0D0CE"/>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5F8F1CD-4233-F6C4-E36A-5C9D178FA143}"/>
              </a:ext>
            </a:extLst>
          </p:cNvPr>
          <p:cNvSpPr txBox="1"/>
          <p:nvPr userDrawn="1"/>
        </p:nvSpPr>
        <p:spPr>
          <a:xfrm>
            <a:off x="7487728" y="6688726"/>
            <a:ext cx="4308032" cy="159114"/>
          </a:xfrm>
          <a:prstGeom prst="rect">
            <a:avLst/>
          </a:prstGeom>
          <a:noFill/>
        </p:spPr>
        <p:txBody>
          <a:bodyPr wrap="square" lIns="0" tIns="0" rIns="0" bIns="0" rtlCol="0" anchor="b">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AC43D-5DC4-024B-AFF4-B117145A8785}" type="datetime1">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10/1/2026</a:t>
            </a:fld>
            <a:r>
              <a:rPr lang="en-US" sz="1000" b="1" kern="1200">
                <a:solidFill>
                  <a:srgbClr val="8B7FA0"/>
                </a:solidFill>
                <a:latin typeface="+mn-lt"/>
                <a:ea typeface="+mn-ea"/>
                <a:cs typeface="+mn-cs"/>
                <a:sym typeface="Trebuchet MS" panose="020B0603020202020204" pitchFamily="34" charset="0"/>
              </a:rPr>
              <a:t> | </a:t>
            </a:r>
            <a:fld id="{DFCF27A5-1A5B-48D3-A060-2758FFBB1ADD}" type="slidenum">
              <a:rPr lang="en-US" sz="1000" b="1" kern="1200" smtClean="0">
                <a:solidFill>
                  <a:srgbClr val="8B7FA0"/>
                </a:solidFill>
                <a:latin typeface="+mn-lt"/>
                <a:ea typeface="+mn-ea"/>
                <a:cs typeface="+mn-cs"/>
                <a:sym typeface="Trebuchet MS" panose="020B0603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r>
              <a:rPr lang="en-US" sz="1000" b="1" kern="1200">
                <a:solidFill>
                  <a:srgbClr val="8B7FA0"/>
                </a:solidFill>
                <a:latin typeface="+mn-lt"/>
                <a:ea typeface="+mn-ea"/>
                <a:cs typeface="+mn-cs"/>
                <a:sym typeface="Trebuchet MS" panose="020B0603020202020204" pitchFamily="34" charset="0"/>
              </a:rPr>
              <a:t> </a:t>
            </a:r>
          </a:p>
        </p:txBody>
      </p:sp>
      <p:sp>
        <p:nvSpPr>
          <p:cNvPr id="13" name="Title 1">
            <a:extLst>
              <a:ext uri="{FF2B5EF4-FFF2-40B4-BE49-F238E27FC236}">
                <a16:creationId xmlns:a16="http://schemas.microsoft.com/office/drawing/2014/main" id="{D14C4797-D43F-DC7A-DE66-F60CA7F1A250}"/>
              </a:ext>
            </a:extLst>
          </p:cNvPr>
          <p:cNvSpPr>
            <a:spLocks noGrp="1"/>
          </p:cNvSpPr>
          <p:nvPr>
            <p:ph type="title" hasCustomPrompt="1"/>
          </p:nvPr>
        </p:nvSpPr>
        <p:spPr>
          <a:xfrm>
            <a:off x="184402" y="233899"/>
            <a:ext cx="11823192" cy="707886"/>
          </a:xfrm>
          <a:prstGeom prst="rect">
            <a:avLst/>
          </a:prstGeom>
        </p:spPr>
        <p:txBody>
          <a:bodyPr wrap="none" lIns="457200" rIns="457200" anchor="ctr">
            <a:normAutofit/>
          </a:bodyPr>
          <a:lstStyle>
            <a:lvl1pPr algn="l">
              <a:defRPr sz="4000" b="1" kern="1200" cap="all" spc="300" baseline="0">
                <a:solidFill>
                  <a:srgbClr val="212121"/>
                </a:solidFill>
                <a:latin typeface="+mj-lt"/>
              </a:defRPr>
            </a:lvl1pPr>
          </a:lstStyle>
          <a:p>
            <a:r>
              <a:rPr lang="en-US"/>
              <a:t>CONTENT SLIDE TITLE IN ALL CAPS GOES HERE</a:t>
            </a:r>
          </a:p>
        </p:txBody>
      </p:sp>
      <p:sp>
        <p:nvSpPr>
          <p:cNvPr id="2" name="Text Placeholder 14">
            <a:extLst>
              <a:ext uri="{FF2B5EF4-FFF2-40B4-BE49-F238E27FC236}">
                <a16:creationId xmlns:a16="http://schemas.microsoft.com/office/drawing/2014/main" id="{A75354E4-F9B5-6E0A-77AC-7BEAA378F87C}"/>
              </a:ext>
            </a:extLst>
          </p:cNvPr>
          <p:cNvSpPr>
            <a:spLocks noGrp="1"/>
          </p:cNvSpPr>
          <p:nvPr>
            <p:ph type="body" sz="quarter" idx="11" hasCustomPrompt="1"/>
          </p:nvPr>
        </p:nvSpPr>
        <p:spPr>
          <a:xfrm>
            <a:off x="6347012" y="1122218"/>
            <a:ext cx="5604226" cy="5417346"/>
          </a:xfrm>
          <a:prstGeom prst="rect">
            <a:avLst/>
          </a:prstGeom>
        </p:spPr>
        <p:txBody>
          <a:bodyPr/>
          <a:lstStyle>
            <a:lvl1pPr marL="0" indent="0">
              <a:lnSpc>
                <a:spcPct val="100000"/>
              </a:lnSpc>
              <a:spcBef>
                <a:spcPts val="800"/>
              </a:spcBef>
              <a:spcAft>
                <a:spcPts val="600"/>
              </a:spcAft>
              <a:buClrTx/>
              <a:buFont typeface="Arial" panose="020B0604020202020204" pitchFamily="34" charset="0"/>
              <a:buNone/>
              <a:defRPr sz="2400" b="0">
                <a:solidFill>
                  <a:schemeClr val="tx1"/>
                </a:solidFill>
              </a:defRPr>
            </a:lvl1pPr>
            <a:lvl2pPr marL="434340" indent="-173736">
              <a:lnSpc>
                <a:spcPct val="100000"/>
              </a:lnSpc>
              <a:spcBef>
                <a:spcPts val="800"/>
              </a:spcBef>
              <a:spcAft>
                <a:spcPts val="600"/>
              </a:spcAft>
              <a:buClrTx/>
              <a:buFont typeface="Arial" panose="020B0604020202020204" pitchFamily="34" charset="0"/>
              <a:buChar char="•"/>
              <a:defRPr sz="2400" b="0">
                <a:solidFill>
                  <a:schemeClr val="tx1"/>
                </a:solidFill>
              </a:defRPr>
            </a:lvl2pPr>
            <a:lvl3pPr marL="891540" indent="-342900">
              <a:lnSpc>
                <a:spcPct val="100000"/>
              </a:lnSpc>
              <a:spcBef>
                <a:spcPts val="800"/>
              </a:spcBef>
              <a:spcAft>
                <a:spcPts val="600"/>
              </a:spcAft>
              <a:buClrTx/>
              <a:buFont typeface="Arial" panose="020B0604020202020204" pitchFamily="34" charset="0"/>
              <a:buChar char="–"/>
              <a:defRPr sz="2400" b="0">
                <a:solidFill>
                  <a:schemeClr val="tx1"/>
                </a:solidFill>
              </a:defRPr>
            </a:lvl3pPr>
            <a:lvl4pPr>
              <a:lnSpc>
                <a:spcPct val="100000"/>
              </a:lnSpc>
              <a:spcBef>
                <a:spcPts val="800"/>
              </a:spcBef>
              <a:spcAft>
                <a:spcPts val="600"/>
              </a:spcAft>
              <a:defRPr sz="2800" b="0">
                <a:solidFill>
                  <a:srgbClr val="000000"/>
                </a:solidFill>
              </a:defRPr>
            </a:lvl4pPr>
            <a:lvl5pPr>
              <a:lnSpc>
                <a:spcPct val="100000"/>
              </a:lnSpc>
              <a:spcBef>
                <a:spcPts val="800"/>
              </a:spcBef>
              <a:spcAft>
                <a:spcPts val="600"/>
              </a:spcAft>
              <a:defRPr sz="2800" b="0">
                <a:solidFill>
                  <a:srgbClr val="000000"/>
                </a:solidFill>
              </a:defRPr>
            </a:lvl5pPr>
          </a:lstStyle>
          <a:p>
            <a:pPr lvl="0"/>
            <a:r>
              <a:rPr lang="en-US"/>
              <a:t>Some content goes here.</a:t>
            </a:r>
          </a:p>
          <a:p>
            <a:pPr lvl="1"/>
            <a:r>
              <a:rPr lang="en-US"/>
              <a:t>Second level</a:t>
            </a:r>
          </a:p>
          <a:p>
            <a:pPr lvl="2"/>
            <a:r>
              <a:rPr lang="en-US"/>
              <a:t>Third level</a:t>
            </a:r>
          </a:p>
        </p:txBody>
      </p:sp>
      <p:sp>
        <p:nvSpPr>
          <p:cNvPr id="3" name="Text Placeholder 14">
            <a:extLst>
              <a:ext uri="{FF2B5EF4-FFF2-40B4-BE49-F238E27FC236}">
                <a16:creationId xmlns:a16="http://schemas.microsoft.com/office/drawing/2014/main" id="{4AEFD612-16F0-A28F-285E-D8DF7839D360}"/>
              </a:ext>
            </a:extLst>
          </p:cNvPr>
          <p:cNvSpPr>
            <a:spLocks noGrp="1"/>
          </p:cNvSpPr>
          <p:nvPr>
            <p:ph type="body" sz="quarter" idx="12" hasCustomPrompt="1"/>
          </p:nvPr>
        </p:nvSpPr>
        <p:spPr>
          <a:xfrm>
            <a:off x="324479" y="1108612"/>
            <a:ext cx="5574298" cy="5345976"/>
          </a:xfrm>
          <a:prstGeom prst="rect">
            <a:avLst/>
          </a:prstGeom>
        </p:spPr>
        <p:txBody>
          <a:bodyPr/>
          <a:lstStyle>
            <a:lvl1pPr marL="0" indent="0">
              <a:lnSpc>
                <a:spcPct val="100000"/>
              </a:lnSpc>
              <a:spcBef>
                <a:spcPts val="800"/>
              </a:spcBef>
              <a:spcAft>
                <a:spcPts val="600"/>
              </a:spcAft>
              <a:buClrTx/>
              <a:buFont typeface="Arial" panose="020B0604020202020204" pitchFamily="34" charset="0"/>
              <a:buNone/>
              <a:defRPr sz="2400" b="0">
                <a:solidFill>
                  <a:schemeClr val="tx1"/>
                </a:solidFill>
              </a:defRPr>
            </a:lvl1pPr>
            <a:lvl2pPr marL="434340" indent="-173736">
              <a:lnSpc>
                <a:spcPct val="100000"/>
              </a:lnSpc>
              <a:spcBef>
                <a:spcPts val="800"/>
              </a:spcBef>
              <a:spcAft>
                <a:spcPts val="600"/>
              </a:spcAft>
              <a:buClrTx/>
              <a:buFont typeface="Arial" panose="020B0604020202020204" pitchFamily="34" charset="0"/>
              <a:buChar char="•"/>
              <a:defRPr sz="2400" b="0">
                <a:solidFill>
                  <a:schemeClr val="tx1"/>
                </a:solidFill>
              </a:defRPr>
            </a:lvl2pPr>
            <a:lvl3pPr marL="891540" indent="-342900">
              <a:lnSpc>
                <a:spcPct val="100000"/>
              </a:lnSpc>
              <a:spcBef>
                <a:spcPts val="800"/>
              </a:spcBef>
              <a:spcAft>
                <a:spcPts val="600"/>
              </a:spcAft>
              <a:buClrTx/>
              <a:buFont typeface="Arial" panose="020B0604020202020204" pitchFamily="34" charset="0"/>
              <a:buChar char="–"/>
              <a:defRPr sz="2400" b="0">
                <a:solidFill>
                  <a:schemeClr val="tx1"/>
                </a:solidFill>
              </a:defRPr>
            </a:lvl3pPr>
            <a:lvl4pPr>
              <a:lnSpc>
                <a:spcPct val="100000"/>
              </a:lnSpc>
              <a:spcBef>
                <a:spcPts val="800"/>
              </a:spcBef>
              <a:spcAft>
                <a:spcPts val="600"/>
              </a:spcAft>
              <a:defRPr sz="2800" b="0">
                <a:solidFill>
                  <a:srgbClr val="000000"/>
                </a:solidFill>
              </a:defRPr>
            </a:lvl4pPr>
            <a:lvl5pPr>
              <a:lnSpc>
                <a:spcPct val="100000"/>
              </a:lnSpc>
              <a:spcBef>
                <a:spcPts val="800"/>
              </a:spcBef>
              <a:spcAft>
                <a:spcPts val="600"/>
              </a:spcAft>
              <a:defRPr sz="2800" b="0">
                <a:solidFill>
                  <a:srgbClr val="000000"/>
                </a:solidFill>
              </a:defRPr>
            </a:lvl5pPr>
          </a:lstStyle>
          <a:p>
            <a:pPr lvl="0"/>
            <a:r>
              <a:rPr lang="en-US"/>
              <a:t>Some content goes here.</a:t>
            </a:r>
          </a:p>
          <a:p>
            <a:pPr lvl="1"/>
            <a:r>
              <a:rPr lang="en-US"/>
              <a:t>Second level</a:t>
            </a:r>
          </a:p>
          <a:p>
            <a:pPr lvl="2"/>
            <a:r>
              <a:rPr lang="en-US"/>
              <a:t>Third level</a:t>
            </a:r>
          </a:p>
        </p:txBody>
      </p:sp>
      <p:pic>
        <p:nvPicPr>
          <p:cNvPr id="9" name="Picture 2" descr="ECDOH Logo">
            <a:extLst>
              <a:ext uri="{FF2B5EF4-FFF2-40B4-BE49-F238E27FC236}">
                <a16:creationId xmlns:a16="http://schemas.microsoft.com/office/drawing/2014/main" id="{CD504C57-71A3-DEF9-1167-F913ECE606E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715500" y="5768027"/>
            <a:ext cx="2174173" cy="8373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24034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43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43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67496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8163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4" cy="517946"/>
          </a:xfrm>
          <a:prstGeom prst="rect">
            <a:avLst/>
          </a:prstGeom>
        </p:spPr>
        <p:txBody>
          <a:bodyPr anchor="t">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1302014" cy="4923633"/>
          </a:xfrm>
          <a:prstGeom prst="rect">
            <a:avLst/>
          </a:prstGeom>
        </p:spPr>
        <p:txBody>
          <a:bodyPr>
            <a:normAutofit/>
          </a:bodyPr>
          <a:lstStyle>
            <a:lvl1pPr>
              <a:defRPr sz="2400">
                <a:latin typeface="Source Sans Pro" panose="020B0503030403020204" pitchFamily="34" charset="0"/>
              </a:defRPr>
            </a:lvl1pPr>
            <a:lvl2pPr>
              <a:defRPr sz="2000" b="0">
                <a:latin typeface="Source Sans Pro" panose="020B0503030403020204" pitchFamily="34" charset="0"/>
              </a:defRPr>
            </a:lvl2pPr>
            <a:lvl3pPr>
              <a:defRPr sz="1800">
                <a:latin typeface="Source Sans Pro" panose="020B0503030403020204" pitchFamily="34" charset="0"/>
              </a:defRPr>
            </a:lvl3pPr>
            <a:lvl4pPr>
              <a:defRPr sz="1600">
                <a:latin typeface="Source Sans Pro" panose="020B0503030403020204" pitchFamily="34" charset="0"/>
              </a:defRPr>
            </a:lvl4pPr>
            <a:lvl5pPr>
              <a:defRPr sz="1600">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11302014" cy="251703"/>
          </a:xfrm>
          <a:prstGeom prst="rect">
            <a:avLst/>
          </a:prstGeom>
        </p:spPr>
        <p:txBody>
          <a:bodyPr anchor="ctr" anchorCtr="0">
            <a:normAutofit/>
          </a:bodyPr>
          <a:lstStyle>
            <a:lvl1pPr marL="0" indent="0">
              <a:buNone/>
              <a:defRPr sz="1200" b="0" cap="none" spc="0" baseline="0">
                <a:solidFill>
                  <a:srgbClr val="FF0000"/>
                </a:solidFill>
              </a:defRPr>
            </a:lvl1pPr>
          </a:lstStyle>
          <a:p>
            <a:pPr lvl="0"/>
            <a:r>
              <a:rPr lang="en-US"/>
              <a:t>Section title</a:t>
            </a:r>
          </a:p>
        </p:txBody>
      </p:sp>
      <p:sp>
        <p:nvSpPr>
          <p:cNvPr id="8" name="Slide Number Placeholder 5">
            <a:extLst>
              <a:ext uri="{FF2B5EF4-FFF2-40B4-BE49-F238E27FC236}">
                <a16:creationId xmlns:a16="http://schemas.microsoft.com/office/drawing/2014/main" id="{492649AA-BD74-7F57-C908-582386BE147E}"/>
              </a:ext>
            </a:extLst>
          </p:cNvPr>
          <p:cNvSpPr txBox="1">
            <a:spLocks/>
          </p:cNvSpPr>
          <p:nvPr userDrawn="1"/>
        </p:nvSpPr>
        <p:spPr>
          <a:xfrm>
            <a:off x="10753725" y="6544903"/>
            <a:ext cx="1190625" cy="153888"/>
          </a:xfrm>
          <a:prstGeom prst="rect">
            <a:avLst/>
          </a:prstGeom>
        </p:spPr>
        <p:txBody>
          <a:bodyPr wrap="square" lIns="0" tIns="0" rIns="0" bIns="0">
            <a:spAutoFit/>
          </a:bodyPr>
          <a:lstStyle>
            <a:defPPr>
              <a:defRPr lang="en-US"/>
            </a:defPPr>
            <a:lvl1pPr marL="0" algn="r" defTabSz="457200" rtl="0" eaLnBrk="1" latinLnBrk="0" hangingPunct="1">
              <a:defRPr sz="800" kern="1200" baseline="0">
                <a:solidFill>
                  <a:schemeClr val="tx1"/>
                </a:solidFill>
                <a:latin typeface="Poppins"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a:solidFill>
                  <a:schemeClr val="accent5">
                    <a:lumMod val="25000"/>
                  </a:schemeClr>
                </a:solidFill>
              </a:rPr>
              <a:t>cancer.org</a:t>
            </a:r>
            <a:r>
              <a:rPr lang="en-US" sz="1000"/>
              <a:t>  </a:t>
            </a:r>
            <a:r>
              <a:rPr lang="en-US" sz="1000">
                <a:solidFill>
                  <a:schemeClr val="accent4"/>
                </a:solidFill>
              </a:rPr>
              <a:t>|</a:t>
            </a:r>
            <a:r>
              <a:rPr lang="en-US" sz="1000"/>
              <a:t>  </a:t>
            </a:r>
            <a:fld id="{9091AC62-753B-3240-A76B-ED140B7F97AA}" type="slidenum">
              <a:rPr lang="en-US" sz="1000" smtClean="0">
                <a:solidFill>
                  <a:schemeClr val="accent5">
                    <a:lumMod val="25000"/>
                  </a:schemeClr>
                </a:solidFill>
              </a:rPr>
              <a:pPr/>
              <a:t>‹#›</a:t>
            </a:fld>
            <a:endParaRPr lang="en-US" sz="1000">
              <a:solidFill>
                <a:schemeClr val="accent5">
                  <a:lumMod val="25000"/>
                </a:schemeClr>
              </a:solidFill>
            </a:endParaRPr>
          </a:p>
        </p:txBody>
      </p:sp>
      <p:sp>
        <p:nvSpPr>
          <p:cNvPr id="4" name="Text Placeholder 7">
            <a:extLst>
              <a:ext uri="{FF2B5EF4-FFF2-40B4-BE49-F238E27FC236}">
                <a16:creationId xmlns:a16="http://schemas.microsoft.com/office/drawing/2014/main" id="{E42939B3-BEB6-FB16-83A3-830AAFA07C72}"/>
              </a:ext>
            </a:extLst>
          </p:cNvPr>
          <p:cNvSpPr>
            <a:spLocks noGrp="1"/>
          </p:cNvSpPr>
          <p:nvPr>
            <p:ph type="body" sz="quarter" idx="14" hasCustomPrompt="1"/>
          </p:nvPr>
        </p:nvSpPr>
        <p:spPr>
          <a:xfrm>
            <a:off x="239712" y="6453535"/>
            <a:ext cx="10085388" cy="290165"/>
          </a:xfrm>
          <a:prstGeom prst="rect">
            <a:avLst/>
          </a:prstGeom>
        </p:spPr>
        <p:txBody>
          <a:bodyPr anchor="ctr" anchorCtr="0">
            <a:normAutofit/>
          </a:bodyPr>
          <a:lstStyle>
            <a:lvl1pPr marL="0" indent="0">
              <a:buNone/>
              <a:defRPr sz="1100" b="0" cap="none" spc="0" baseline="0">
                <a:solidFill>
                  <a:schemeClr val="accent6"/>
                </a:solidFill>
                <a:latin typeface="Source Sans Pro" panose="020B0503030403020204" pitchFamily="34" charset="0"/>
              </a:defRPr>
            </a:lvl1pPr>
          </a:lstStyle>
          <a:p>
            <a:pPr lvl="0"/>
            <a:r>
              <a:rPr lang="en-US"/>
              <a:t>Source: </a:t>
            </a:r>
          </a:p>
        </p:txBody>
      </p:sp>
    </p:spTree>
    <p:extLst>
      <p:ext uri="{BB962C8B-B14F-4D97-AF65-F5344CB8AC3E}">
        <p14:creationId xmlns:p14="http://schemas.microsoft.com/office/powerpoint/2010/main" val="40161540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Placeholder Blue Quote">
    <p:bg>
      <p:bgPr>
        <a:solidFill>
          <a:srgbClr val="EEF0FE"/>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A57FE649-EA55-A4BF-E687-70A5DCD20EAA}"/>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l="45781"/>
          <a:stretch/>
        </p:blipFill>
        <p:spPr>
          <a:xfrm>
            <a:off x="0" y="0"/>
            <a:ext cx="4269829" cy="6858000"/>
          </a:xfrm>
          <a:prstGeom prst="rect">
            <a:avLst/>
          </a:prstGeom>
        </p:spPr>
      </p:pic>
      <p:sp>
        <p:nvSpPr>
          <p:cNvPr id="11" name="Slide Number Placeholder 4">
            <a:extLst>
              <a:ext uri="{FF2B5EF4-FFF2-40B4-BE49-F238E27FC236}">
                <a16:creationId xmlns:a16="http://schemas.microsoft.com/office/drawing/2014/main" id="{DE270914-C170-630E-C556-680826B5BF0D}"/>
              </a:ext>
            </a:extLst>
          </p:cNvPr>
          <p:cNvSpPr txBox="1">
            <a:spLocks/>
          </p:cNvSpPr>
          <p:nvPr userDrawn="1"/>
        </p:nvSpPr>
        <p:spPr>
          <a:xfrm>
            <a:off x="11507724" y="6554428"/>
            <a:ext cx="531876" cy="12311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lide Number Placeholder 5">
            <a:extLst>
              <a:ext uri="{FF2B5EF4-FFF2-40B4-BE49-F238E27FC236}">
                <a16:creationId xmlns:a16="http://schemas.microsoft.com/office/drawing/2014/main" id="{3024D545-31C0-7371-1573-C3B5F640F5EC}"/>
              </a:ext>
            </a:extLst>
          </p:cNvPr>
          <p:cNvSpPr>
            <a:spLocks noGrp="1"/>
          </p:cNvSpPr>
          <p:nvPr>
            <p:ph type="sldNum" sz="quarter" idx="4"/>
          </p:nvPr>
        </p:nvSpPr>
        <p:spPr>
          <a:xfrm>
            <a:off x="11493869" y="655624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9091AC62-753B-3240-A76B-ED140B7F97AA}" type="slidenum">
              <a:rPr kumimoji="0" lang="en-US" sz="800" b="0" i="0" u="none" strike="noStrike" kern="1200" cap="none" spc="0" normalizeH="0" baseline="0" noProof="0" smtClean="0">
                <a:ln>
                  <a:noFill/>
                </a:ln>
                <a:solidFill>
                  <a:prstClr val="white"/>
                </a:solidFill>
                <a:effectLst/>
                <a:uLnTx/>
                <a:uFillTx/>
                <a:latin typeface="Poppins" pitchFamily="2" charset="77"/>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prstClr val="white"/>
              </a:solidFill>
              <a:effectLst/>
              <a:uLnTx/>
              <a:uFillTx/>
              <a:latin typeface="Poppins" pitchFamily="2" charset="77"/>
              <a:ea typeface="+mn-ea"/>
              <a:cs typeface="+mn-cs"/>
            </a:endParaRPr>
          </a:p>
        </p:txBody>
      </p:sp>
      <p:sp>
        <p:nvSpPr>
          <p:cNvPr id="3" name="Title 1">
            <a:extLst>
              <a:ext uri="{FF2B5EF4-FFF2-40B4-BE49-F238E27FC236}">
                <a16:creationId xmlns:a16="http://schemas.microsoft.com/office/drawing/2014/main" id="{90D5386A-A3E9-5D66-4E60-99B218610275}"/>
              </a:ext>
            </a:extLst>
          </p:cNvPr>
          <p:cNvSpPr>
            <a:spLocks noGrp="1"/>
          </p:cNvSpPr>
          <p:nvPr>
            <p:ph type="title" hasCustomPrompt="1"/>
          </p:nvPr>
        </p:nvSpPr>
        <p:spPr>
          <a:xfrm>
            <a:off x="294640" y="264160"/>
            <a:ext cx="2560320" cy="3754120"/>
          </a:xfrm>
          <a:prstGeom prst="rect">
            <a:avLst/>
          </a:prstGeom>
        </p:spPr>
        <p:txBody>
          <a:bodyPr lIns="0" tIns="0" rIns="0" bIns="0" anchor="t" anchorCtr="0">
            <a:noAutofit/>
          </a:bodyPr>
          <a:lstStyle>
            <a:lvl1pPr>
              <a:lnSpc>
                <a:spcPct val="90000"/>
              </a:lnSpc>
              <a:defRPr sz="3200">
                <a:solidFill>
                  <a:schemeClr val="bg1"/>
                </a:solidFill>
              </a:defRPr>
            </a:lvl1pPr>
          </a:lstStyle>
          <a:p>
            <a:r>
              <a:rPr lang="en-US"/>
              <a:t>Title</a:t>
            </a:r>
          </a:p>
        </p:txBody>
      </p:sp>
      <p:sp>
        <p:nvSpPr>
          <p:cNvPr id="7" name="Text Placeholder 12">
            <a:extLst>
              <a:ext uri="{FF2B5EF4-FFF2-40B4-BE49-F238E27FC236}">
                <a16:creationId xmlns:a16="http://schemas.microsoft.com/office/drawing/2014/main" id="{F6EDBCE8-95CD-68F6-0A76-3D8315DA33CB}"/>
              </a:ext>
            </a:extLst>
          </p:cNvPr>
          <p:cNvSpPr>
            <a:spLocks noGrp="1"/>
          </p:cNvSpPr>
          <p:nvPr>
            <p:ph type="body" sz="quarter" idx="14" hasCustomPrompt="1"/>
          </p:nvPr>
        </p:nvSpPr>
        <p:spPr>
          <a:xfrm>
            <a:off x="4564469" y="426720"/>
            <a:ext cx="7209193" cy="5790829"/>
          </a:xfrm>
        </p:spPr>
        <p:txBody>
          <a:bodyPr anchor="t" anchorCtr="0"/>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“Content”</a:t>
            </a:r>
          </a:p>
        </p:txBody>
      </p:sp>
    </p:spTree>
    <p:extLst>
      <p:ext uri="{BB962C8B-B14F-4D97-AF65-F5344CB8AC3E}">
        <p14:creationId xmlns:p14="http://schemas.microsoft.com/office/powerpoint/2010/main" val="31872177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9917251" cy="517946"/>
          </a:xfrm>
          <a:prstGeom prst="rect">
            <a:avLst/>
          </a:prstGeom>
        </p:spPr>
        <p:txBody>
          <a:bodyPr>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0515600" cy="5174457"/>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9917251" cy="251703"/>
          </a:xfrm>
          <a:prstGeom prst="rect">
            <a:avLst/>
          </a:prstGeom>
        </p:spPr>
        <p:txBody>
          <a:bodyPr anchor="ctr" anchorCtr="0">
            <a:normAutofit/>
          </a:bodyPr>
          <a:lstStyle>
            <a:lvl1pPr marL="0" indent="0">
              <a:buNone/>
              <a:defRPr sz="12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B0F77E77-7F55-E0AD-418E-F5AE7A5BDEA2}"/>
              </a:ext>
            </a:extLst>
          </p:cNvPr>
          <p:cNvSpPr>
            <a:spLocks noGrp="1"/>
          </p:cNvSpPr>
          <p:nvPr>
            <p:ph type="dt" sz="half" idx="2"/>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10/1/2026</a:t>
            </a:fld>
            <a:endParaRPr lang="en-US"/>
          </a:p>
        </p:txBody>
      </p:sp>
      <p:sp>
        <p:nvSpPr>
          <p:cNvPr id="5" name="Footer Placeholder 4">
            <a:extLst>
              <a:ext uri="{FF2B5EF4-FFF2-40B4-BE49-F238E27FC236}">
                <a16:creationId xmlns:a16="http://schemas.microsoft.com/office/drawing/2014/main" id="{9D04F08D-F0A3-7C0B-6646-B61AC67063F1}"/>
              </a:ext>
            </a:extLst>
          </p:cNvPr>
          <p:cNvSpPr>
            <a:spLocks noGrp="1"/>
          </p:cNvSpPr>
          <p:nvPr>
            <p:ph type="ftr" sz="quarter" idx="3"/>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8" name="Slide Number Placeholder 5">
            <a:extLst>
              <a:ext uri="{FF2B5EF4-FFF2-40B4-BE49-F238E27FC236}">
                <a16:creationId xmlns:a16="http://schemas.microsoft.com/office/drawing/2014/main" id="{8105C037-C732-348F-5FEB-7CAA718F2E87}"/>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7160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7F088-0480-C111-7D09-C1898035C845}"/>
              </a:ext>
            </a:extLst>
          </p:cNvPr>
          <p:cNvSpPr>
            <a:spLocks noGrp="1"/>
          </p:cNvSpPr>
          <p:nvPr>
            <p:ph type="dt" sz="half" idx="10"/>
          </p:nvPr>
        </p:nvSpPr>
        <p:spPr/>
        <p:txBody>
          <a:bodyPr/>
          <a:lstStyle/>
          <a:p>
            <a:fld id="{9804EE7C-8A33-4EDD-8F7D-A55821E0B01F}" type="datetimeFigureOut">
              <a:rPr lang="en-US" smtClean="0"/>
              <a:t>10/1/2026</a:t>
            </a:fld>
            <a:endParaRPr lang="en-US"/>
          </a:p>
        </p:txBody>
      </p:sp>
      <p:sp>
        <p:nvSpPr>
          <p:cNvPr id="3" name="Footer Placeholder 2">
            <a:extLst>
              <a:ext uri="{FF2B5EF4-FFF2-40B4-BE49-F238E27FC236}">
                <a16:creationId xmlns:a16="http://schemas.microsoft.com/office/drawing/2014/main" id="{116DF6A5-29CA-AD9E-72F9-97F74F3282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5E858EF-7377-1318-3F2C-0D5E36B62791}"/>
              </a:ext>
            </a:extLst>
          </p:cNvPr>
          <p:cNvSpPr>
            <a:spLocks noGrp="1"/>
          </p:cNvSpPr>
          <p:nvPr>
            <p:ph type="sldNum" sz="quarter" idx="12"/>
          </p:nvPr>
        </p:nvSpPr>
        <p:spPr/>
        <p:txBody>
          <a:bodyPr/>
          <a:lstStyle/>
          <a:p>
            <a:fld id="{79B1F7E1-59EB-45C5-899A-35579A6AFAEE}" type="slidenum">
              <a:rPr lang="en-US" smtClean="0"/>
              <a:t>‹#›</a:t>
            </a:fld>
            <a:endParaRPr lang="en-US"/>
          </a:p>
        </p:txBody>
      </p:sp>
    </p:spTree>
    <p:extLst>
      <p:ext uri="{BB962C8B-B14F-4D97-AF65-F5344CB8AC3E}">
        <p14:creationId xmlns:p14="http://schemas.microsoft.com/office/powerpoint/2010/main" val="3384155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D71E-A3BF-6333-BFC1-E8F5319FBE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3FEA7D-6BD8-1746-60CE-E41F660DABFF}"/>
              </a:ext>
            </a:extLst>
          </p:cNvPr>
          <p:cNvSpPr>
            <a:spLocks noGrp="1"/>
          </p:cNvSpPr>
          <p:nvPr>
            <p:ph type="dt" sz="half" idx="10"/>
          </p:nvPr>
        </p:nvSpPr>
        <p:spPr/>
        <p:txBody>
          <a:bodyPr/>
          <a:lstStyle/>
          <a:p>
            <a:fld id="{9804EE7C-8A33-4EDD-8F7D-A55821E0B01F}" type="datetimeFigureOut">
              <a:rPr lang="en-US" smtClean="0"/>
              <a:t>10/1/2026</a:t>
            </a:fld>
            <a:endParaRPr lang="en-US"/>
          </a:p>
        </p:txBody>
      </p:sp>
      <p:sp>
        <p:nvSpPr>
          <p:cNvPr id="4" name="Footer Placeholder 3">
            <a:extLst>
              <a:ext uri="{FF2B5EF4-FFF2-40B4-BE49-F238E27FC236}">
                <a16:creationId xmlns:a16="http://schemas.microsoft.com/office/drawing/2014/main" id="{606B408B-D1DB-8020-838E-6877C0738E5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E100447-8E60-D50E-35B9-5891C5EF74F3}"/>
              </a:ext>
            </a:extLst>
          </p:cNvPr>
          <p:cNvSpPr>
            <a:spLocks noGrp="1"/>
          </p:cNvSpPr>
          <p:nvPr>
            <p:ph type="sldNum" sz="quarter" idx="12"/>
          </p:nvPr>
        </p:nvSpPr>
        <p:spPr/>
        <p:txBody>
          <a:bodyPr/>
          <a:lstStyle/>
          <a:p>
            <a:fld id="{79B1F7E1-59EB-45C5-899A-35579A6AFAEE}" type="slidenum">
              <a:rPr lang="en-US" smtClean="0"/>
              <a:t>‹#›</a:t>
            </a:fld>
            <a:endParaRPr lang="en-US"/>
          </a:p>
        </p:txBody>
      </p:sp>
    </p:spTree>
    <p:extLst>
      <p:ext uri="{BB962C8B-B14F-4D97-AF65-F5344CB8AC3E}">
        <p14:creationId xmlns:p14="http://schemas.microsoft.com/office/powerpoint/2010/main" val="28238963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0" cy="1828800"/>
          </a:xfrm>
          <a:prstGeom prst="rect">
            <a:avLst/>
          </a:prstGeom>
        </p:spPr>
        <p:txBody>
          <a:bodyPr lIns="0" tIns="0" rIns="0" bIns="0" anchor="ctr" anchorCtr="0"/>
          <a:lstStyle>
            <a:lvl1pPr>
              <a:lnSpc>
                <a:spcPct val="85000"/>
              </a:lnSpc>
              <a:defRPr sz="8800"/>
            </a:lvl1pPr>
          </a:lstStyle>
          <a:p>
            <a:r>
              <a:rPr lang="en-US"/>
              <a:t>Title</a:t>
            </a:r>
          </a:p>
        </p:txBody>
      </p:sp>
      <p:sp>
        <p:nvSpPr>
          <p:cNvPr id="10" name="Slide Number Placeholder 5">
            <a:extLst>
              <a:ext uri="{FF2B5EF4-FFF2-40B4-BE49-F238E27FC236}">
                <a16:creationId xmlns:a16="http://schemas.microsoft.com/office/drawing/2014/main" id="{970B109D-99A2-9F12-D38D-E4E232F09C29}"/>
              </a:ext>
            </a:extLst>
          </p:cNvPr>
          <p:cNvSpPr>
            <a:spLocks noGrp="1"/>
          </p:cNvSpPr>
          <p:nvPr>
            <p:ph type="sldNum" sz="quarter" idx="4"/>
          </p:nvPr>
        </p:nvSpPr>
        <p:spPr>
          <a:xfrm>
            <a:off x="11507724" y="6554428"/>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646686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A6E6-075E-4828-AF88-09BD0A7425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800DB-487B-4E23-AC0B-90C9ED4E10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4DF5B1-3694-42A9-866E-9F1FF6CF0C01}"/>
              </a:ext>
            </a:extLst>
          </p:cNvPr>
          <p:cNvSpPr>
            <a:spLocks noGrp="1"/>
          </p:cNvSpPr>
          <p:nvPr>
            <p:ph type="dt" sz="half" idx="10"/>
          </p:nvPr>
        </p:nvSpPr>
        <p:spPr/>
        <p:txBody>
          <a:bodyPr/>
          <a:lstStyle/>
          <a:p>
            <a:fld id="{EED1C14C-A143-42F5-B247-D0E800131009}" type="datetimeFigureOut">
              <a:rPr lang="en-US" smtClean="0"/>
              <a:t>10/1/2026</a:t>
            </a:fld>
            <a:endParaRPr lang="en-US"/>
          </a:p>
        </p:txBody>
      </p:sp>
      <p:sp>
        <p:nvSpPr>
          <p:cNvPr id="5" name="Footer Placeholder 4">
            <a:extLst>
              <a:ext uri="{FF2B5EF4-FFF2-40B4-BE49-F238E27FC236}">
                <a16:creationId xmlns:a16="http://schemas.microsoft.com/office/drawing/2014/main" id="{54718E67-8162-4BE0-9B01-22B89A120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568B9D-A8C9-40C5-85B0-14F435F39C81}"/>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273160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29518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C05E049-21CC-6E79-ADB6-888BB20FC7B1}"/>
              </a:ext>
            </a:extLst>
          </p:cNvPr>
          <p:cNvSpPr>
            <a:spLocks noGrp="1"/>
          </p:cNvSpPr>
          <p:nvPr>
            <p:ph type="dt" sz="half" idx="10"/>
          </p:nvPr>
        </p:nvSpPr>
        <p:spPr/>
        <p:txBody>
          <a:bodyPr/>
          <a:lstStyle/>
          <a:p>
            <a:fld id="{4E35DCFE-03AE-44C0-B41F-9748CE04B684}" type="datetimeFigureOut">
              <a:rPr lang="en-US" smtClean="0"/>
              <a:t>10/1/2026</a:t>
            </a:fld>
            <a:endParaRPr lang="en-US"/>
          </a:p>
        </p:txBody>
      </p:sp>
      <p:sp>
        <p:nvSpPr>
          <p:cNvPr id="3" name="Footer Placeholder 2">
            <a:extLst>
              <a:ext uri="{FF2B5EF4-FFF2-40B4-BE49-F238E27FC236}">
                <a16:creationId xmlns:a16="http://schemas.microsoft.com/office/drawing/2014/main" id="{426C1F6A-1320-5CAF-5931-F9699C6C3D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10F2BBA-A598-DB99-A474-2494645D5040}"/>
              </a:ext>
            </a:extLst>
          </p:cNvPr>
          <p:cNvSpPr>
            <a:spLocks noGrp="1"/>
          </p:cNvSpPr>
          <p:nvPr>
            <p:ph type="sldNum" sz="quarter" idx="12"/>
          </p:nvPr>
        </p:nvSpPr>
        <p:spPr/>
        <p:txBody>
          <a:bodyPr/>
          <a:lstStyle/>
          <a:p>
            <a:fld id="{01F5B28B-C7AE-4FD4-B904-BE42F8919AF3}" type="slidenum">
              <a:rPr lang="en-US" smtClean="0"/>
              <a:t>‹#›</a:t>
            </a:fld>
            <a:endParaRPr lang="en-US"/>
          </a:p>
        </p:txBody>
      </p:sp>
    </p:spTree>
    <p:extLst>
      <p:ext uri="{BB962C8B-B14F-4D97-AF65-F5344CB8AC3E}">
        <p14:creationId xmlns:p14="http://schemas.microsoft.com/office/powerpoint/2010/main" val="26590131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09C4A-43E7-70EB-70B1-F21435569F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15089F-16D2-9E4C-9496-450F06694D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2FB47-8DA7-6CE3-9BE6-B7F6BC7324CC}"/>
              </a:ext>
            </a:extLst>
          </p:cNvPr>
          <p:cNvSpPr>
            <a:spLocks noGrp="1"/>
          </p:cNvSpPr>
          <p:nvPr>
            <p:ph type="dt" sz="half" idx="10"/>
          </p:nvPr>
        </p:nvSpPr>
        <p:spPr/>
        <p:txBody>
          <a:bodyPr/>
          <a:lstStyle/>
          <a:p>
            <a:fld id="{4E35DCFE-03AE-44C0-B41F-9748CE04B684}" type="datetimeFigureOut">
              <a:rPr lang="en-US" smtClean="0"/>
              <a:t>10/1/2026</a:t>
            </a:fld>
            <a:endParaRPr lang="en-US"/>
          </a:p>
        </p:txBody>
      </p:sp>
      <p:sp>
        <p:nvSpPr>
          <p:cNvPr id="5" name="Footer Placeholder 4">
            <a:extLst>
              <a:ext uri="{FF2B5EF4-FFF2-40B4-BE49-F238E27FC236}">
                <a16:creationId xmlns:a16="http://schemas.microsoft.com/office/drawing/2014/main" id="{A80336A9-1B70-BF62-7FD5-9FE49CCE83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A6CC7D-8613-192F-8BE8-908FDFA628C7}"/>
              </a:ext>
            </a:extLst>
          </p:cNvPr>
          <p:cNvSpPr>
            <a:spLocks noGrp="1"/>
          </p:cNvSpPr>
          <p:nvPr>
            <p:ph type="sldNum" sz="quarter" idx="12"/>
          </p:nvPr>
        </p:nvSpPr>
        <p:spPr/>
        <p:txBody>
          <a:bodyPr/>
          <a:lstStyle/>
          <a:p>
            <a:fld id="{01F5B28B-C7AE-4FD4-B904-BE42F8919AF3}" type="slidenum">
              <a:rPr lang="en-US" smtClean="0"/>
              <a:t>‹#›</a:t>
            </a:fld>
            <a:endParaRPr lang="en-US"/>
          </a:p>
        </p:txBody>
      </p:sp>
    </p:spTree>
    <p:extLst>
      <p:ext uri="{BB962C8B-B14F-4D97-AF65-F5344CB8AC3E}">
        <p14:creationId xmlns:p14="http://schemas.microsoft.com/office/powerpoint/2010/main" val="29291526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FF6F-E3C5-75B4-8578-8599470D21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8A31D3-34F8-E59A-D371-2EB63412C129}"/>
              </a:ext>
            </a:extLst>
          </p:cNvPr>
          <p:cNvSpPr>
            <a:spLocks noGrp="1"/>
          </p:cNvSpPr>
          <p:nvPr>
            <p:ph type="dt" sz="half" idx="10"/>
          </p:nvPr>
        </p:nvSpPr>
        <p:spPr/>
        <p:txBody>
          <a:bodyPr/>
          <a:lstStyle/>
          <a:p>
            <a:fld id="{4E35DCFE-03AE-44C0-B41F-9748CE04B684}" type="datetimeFigureOut">
              <a:rPr lang="en-US" smtClean="0"/>
              <a:t>10/1/2026</a:t>
            </a:fld>
            <a:endParaRPr lang="en-US"/>
          </a:p>
        </p:txBody>
      </p:sp>
      <p:sp>
        <p:nvSpPr>
          <p:cNvPr id="4" name="Footer Placeholder 3">
            <a:extLst>
              <a:ext uri="{FF2B5EF4-FFF2-40B4-BE49-F238E27FC236}">
                <a16:creationId xmlns:a16="http://schemas.microsoft.com/office/drawing/2014/main" id="{3C4AF7CB-10C6-F24C-7CFB-5F791303C7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E9D2A9-5E01-87EC-484F-A9CCF967030C}"/>
              </a:ext>
            </a:extLst>
          </p:cNvPr>
          <p:cNvSpPr>
            <a:spLocks noGrp="1"/>
          </p:cNvSpPr>
          <p:nvPr>
            <p:ph type="sldNum" sz="quarter" idx="12"/>
          </p:nvPr>
        </p:nvSpPr>
        <p:spPr/>
        <p:txBody>
          <a:bodyPr/>
          <a:lstStyle/>
          <a:p>
            <a:fld id="{01F5B28B-C7AE-4FD4-B904-BE42F8919AF3}" type="slidenum">
              <a:rPr lang="en-US" smtClean="0"/>
              <a:t>‹#›</a:t>
            </a:fld>
            <a:endParaRPr lang="en-US"/>
          </a:p>
        </p:txBody>
      </p:sp>
    </p:spTree>
    <p:extLst>
      <p:ext uri="{BB962C8B-B14F-4D97-AF65-F5344CB8AC3E}">
        <p14:creationId xmlns:p14="http://schemas.microsoft.com/office/powerpoint/2010/main" val="1699634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0458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theme" Target="../theme/theme2.xml"/><Relationship Id="rId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594360" y="1825625"/>
            <a:ext cx="1038225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594360" y="365125"/>
            <a:ext cx="10401300" cy="1325563"/>
          </a:xfrm>
          <a:prstGeom prst="rect">
            <a:avLst/>
          </a:prstGeom>
        </p:spPr>
        <p:txBody>
          <a:bodyPr vert="horz" lIns="91440" tIns="45720" rIns="91440" bIns="45720" rtlCol="0" anchor="ctr">
            <a:normAutofit/>
          </a:bodyPr>
          <a:lstStyle/>
          <a:p>
            <a:r>
              <a:rPr lang="en-US"/>
              <a:t>Click to edit Master title style</a:t>
            </a:r>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1133648"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endParaRPr lang="en-US">
              <a:latin typeface="+mn-lt"/>
            </a:endParaRPr>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594360" y="6332220"/>
            <a:ext cx="523240" cy="247651"/>
          </a:xfrm>
          <a:prstGeom prst="rect">
            <a:avLst/>
          </a:prstGeom>
        </p:spPr>
        <p:txBody>
          <a:bodyPr vert="horz" lIns="0" tIns="0" rIns="0" bIns="0" rtlCol="0" anchor="t" anchorCtr="0"/>
          <a:lstStyle>
            <a:lvl1pPr algn="l">
              <a:defRPr sz="1100" b="1" i="0">
                <a:solidFill>
                  <a:schemeClr val="bg1"/>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711" r:id="rId1"/>
    <p:sldLayoutId id="2147483698" r:id="rId2"/>
    <p:sldLayoutId id="2147483710" r:id="rId3"/>
    <p:sldLayoutId id="2147483700" r:id="rId4"/>
    <p:sldLayoutId id="2147483701" r:id="rId5"/>
    <p:sldLayoutId id="2147483659" r:id="rId6"/>
    <p:sldLayoutId id="2147483709" r:id="rId7"/>
    <p:sldLayoutId id="2147483715" r:id="rId8"/>
    <p:sldLayoutId id="2147483708" r:id="rId9"/>
    <p:sldLayoutId id="2147483707" r:id="rId10"/>
    <p:sldLayoutId id="2147483706" r:id="rId11"/>
    <p:sldLayoutId id="2147483705" r:id="rId12"/>
    <p:sldLayoutId id="2147483704" r:id="rId13"/>
    <p:sldLayoutId id="2147483703" r:id="rId14"/>
    <p:sldLayoutId id="2147483712" r:id="rId15"/>
    <p:sldLayoutId id="2147483713" r:id="rId16"/>
    <p:sldLayoutId id="2147483714" r:id="rId17"/>
    <p:sldLayoutId id="2147483716" r:id="rId18"/>
    <p:sldLayoutId id="2147483717" r:id="rId19"/>
    <p:sldLayoutId id="2147483718" r:id="rId20"/>
    <p:sldLayoutId id="2147483719" r:id="rId21"/>
    <p:sldLayoutId id="2147483720" r:id="rId22"/>
    <p:sldLayoutId id="2147483722" r:id="rId23"/>
    <p:sldLayoutId id="2147483723" r:id="rId24"/>
    <p:sldLayoutId id="2147483724" r:id="rId25"/>
    <p:sldLayoutId id="2147483725" r:id="rId26"/>
    <p:sldLayoutId id="2147483726" r:id="rId27"/>
    <p:sldLayoutId id="2147483727" r:id="rId28"/>
    <p:sldLayoutId id="2147483728" r:id="rId29"/>
  </p:sldLayoutIdLst>
  <p:hf sldNum="0" hdr="0" ftr="0" dt="0"/>
  <p:txStyles>
    <p:title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83464" algn="l" defTabSz="914400" rtl="0" eaLnBrk="1" latinLnBrk="0" hangingPunct="1">
        <a:lnSpc>
          <a:spcPct val="90000"/>
        </a:lnSpc>
        <a:spcBef>
          <a:spcPts val="1000"/>
        </a:spcBef>
        <a:buFont typeface="Arial" panose="020B0604020202020204" pitchFamily="34" charset="0"/>
        <a:buChar char="•"/>
        <a:defRPr sz="36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32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8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0D44B6-7A1E-0E61-1BF9-4AEF64A182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69A908-C227-C2EF-C2C6-4D1E087357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7C7ADE-A667-A605-9A49-82928F5CB1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35DCFE-03AE-44C0-B41F-9748CE04B684}" type="datetimeFigureOut">
              <a:rPr lang="en-US" smtClean="0"/>
              <a:t>10/1/2026</a:t>
            </a:fld>
            <a:endParaRPr lang="en-US"/>
          </a:p>
        </p:txBody>
      </p:sp>
      <p:sp>
        <p:nvSpPr>
          <p:cNvPr id="5" name="Footer Placeholder 4">
            <a:extLst>
              <a:ext uri="{FF2B5EF4-FFF2-40B4-BE49-F238E27FC236}">
                <a16:creationId xmlns:a16="http://schemas.microsoft.com/office/drawing/2014/main" id="{CA7684FE-ECAF-188F-92D0-35CCD1603B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687A3D-6949-AE28-8D04-EB57EB87A4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F5B28B-C7AE-4FD4-B904-BE42F8919AF3}" type="slidenum">
              <a:rPr lang="en-US" smtClean="0"/>
              <a:t>‹#›</a:t>
            </a:fld>
            <a:endParaRPr lang="en-US"/>
          </a:p>
        </p:txBody>
      </p:sp>
    </p:spTree>
    <p:extLst>
      <p:ext uri="{BB962C8B-B14F-4D97-AF65-F5344CB8AC3E}">
        <p14:creationId xmlns:p14="http://schemas.microsoft.com/office/powerpoint/2010/main" val="337722258"/>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50119097"/>
      </p:ext>
    </p:extLst>
  </p:cSld>
  <p:clrMap bg1="lt1" tx1="dk1" bg2="lt2" tx2="dk2" accent1="accent1" accent2="accent2" accent3="accent3" accent4="accent4" accent5="accent5" accent6="accent6" hlink="hlink" folHlink="folHlink"/>
  <p:sldLayoutIdLst>
    <p:sldLayoutId id="214748373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cancerstatisticscenter.cancer.org/"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cancer.org/content/dam/cancer-org/research/cancer-facts-and-statistics/annual-cancer-facts-and-figures/2024/2024-cancer-facts-and-figures-acs.pdf"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www.cancer.org/content/dam/cancer-org/research/cancer-facts-and-statistics/annual-cancer-facts-and-figures/2024/2024-cancer-facts-and-figures-acs.pdf"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cancerstatisticscenter.cancer.org/" TargetMode="Externa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cancerstatisticscenter.cancer.org/" TargetMode="Externa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uspreventiveservicestaskforce.org/uspstf/recommendation/colorectal-cancer-screening"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hyperlink" Target="https://www.cancer.org/research/cancer-facts-statistics/cancer-prevention-early-detection.html" TargetMode="Externa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www.cancer.org/research/cancer-facts-statistics/cancer-prevention-early-detection.html" TargetMode="External"/><Relationship Id="rId2" Type="http://schemas.openxmlformats.org/officeDocument/2006/relationships/notesSlide" Target="../notesSlides/notesSlide9.xml"/><Relationship Id="rId1" Type="http://schemas.openxmlformats.org/officeDocument/2006/relationships/slideLayout" Target="../slideLayouts/slideLayout26.xml"/><Relationship Id="rId5" Type="http://schemas.openxmlformats.org/officeDocument/2006/relationships/image" Target="../media/image28.tiff"/><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hyperlink" Target="https://www.cancer.org/research/cancer-facts-statistics/cancer-prevention-early-detection.html" TargetMode="External"/><Relationship Id="rId2" Type="http://schemas.openxmlformats.org/officeDocument/2006/relationships/notesSlide" Target="../notesSlides/notesSlide10.xml"/><Relationship Id="rId1" Type="http://schemas.openxmlformats.org/officeDocument/2006/relationships/slideLayout" Target="../slideLayouts/slideLayout26.xml"/><Relationship Id="rId5" Type="http://schemas.openxmlformats.org/officeDocument/2006/relationships/image" Target="../media/image29.tiff"/><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1.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30.xml"/><Relationship Id="rId5" Type="http://schemas.openxmlformats.org/officeDocument/2006/relationships/image" Target="../media/image46.png"/><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31.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1.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31.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3.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png"/></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750CE-F584-8ECA-36B8-7DDF143722F5}"/>
              </a:ext>
            </a:extLst>
          </p:cNvPr>
          <p:cNvSpPr>
            <a:spLocks noGrp="1"/>
          </p:cNvSpPr>
          <p:nvPr>
            <p:ph type="ctrTitle"/>
          </p:nvPr>
        </p:nvSpPr>
        <p:spPr>
          <a:xfrm>
            <a:off x="3742944" y="0"/>
            <a:ext cx="8449056" cy="3291840"/>
          </a:xfrm>
        </p:spPr>
        <p:txBody>
          <a:bodyPr/>
          <a:lstStyle/>
          <a:p>
            <a:r>
              <a:rPr lang="en-US" sz="5400"/>
              <a:t>Colorectal Cancer: </a:t>
            </a:r>
            <a:br>
              <a:rPr lang="en-US" sz="5400"/>
            </a:br>
            <a:r>
              <a:rPr lang="en-US" sz="5400"/>
              <a:t>Public Health Surveillance Data &amp; Trends</a:t>
            </a:r>
          </a:p>
        </p:txBody>
      </p:sp>
      <p:sp>
        <p:nvSpPr>
          <p:cNvPr id="3" name="Text Placeholder 2">
            <a:extLst>
              <a:ext uri="{FF2B5EF4-FFF2-40B4-BE49-F238E27FC236}">
                <a16:creationId xmlns:a16="http://schemas.microsoft.com/office/drawing/2014/main" id="{F77C4588-D1E0-22DE-C138-1421B4009385}"/>
              </a:ext>
            </a:extLst>
          </p:cNvPr>
          <p:cNvSpPr>
            <a:spLocks noGrp="1"/>
          </p:cNvSpPr>
          <p:nvPr>
            <p:ph sz="quarter" idx="4294967295"/>
          </p:nvPr>
        </p:nvSpPr>
        <p:spPr>
          <a:xfrm>
            <a:off x="6309904" y="3997138"/>
            <a:ext cx="7810500" cy="3700462"/>
          </a:xfrm>
        </p:spPr>
        <p:txBody>
          <a:bodyPr>
            <a:normAutofit/>
          </a:bodyPr>
          <a:lstStyle/>
          <a:p>
            <a:pPr marL="0" indent="0">
              <a:buNone/>
            </a:pPr>
            <a:r>
              <a:rPr lang="en-US" sz="3200" spc="100"/>
              <a:t>Gale Burstein, MD, MPH, FAAP</a:t>
            </a:r>
          </a:p>
          <a:p>
            <a:pPr marL="0" indent="0">
              <a:buNone/>
            </a:pPr>
            <a:r>
              <a:rPr lang="en-US" sz="3200" spc="100"/>
              <a:t>September 19, 2026</a:t>
            </a:r>
            <a:endParaRPr lang="en-US" sz="3200" b="0"/>
          </a:p>
        </p:txBody>
      </p:sp>
    </p:spTree>
    <p:extLst>
      <p:ext uri="{BB962C8B-B14F-4D97-AF65-F5344CB8AC3E}">
        <p14:creationId xmlns:p14="http://schemas.microsoft.com/office/powerpoint/2010/main" val="14420372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970B-B317-7EC8-912C-9E3FD707A7F0}"/>
              </a:ext>
            </a:extLst>
          </p:cNvPr>
          <p:cNvSpPr>
            <a:spLocks noGrp="1"/>
          </p:cNvSpPr>
          <p:nvPr>
            <p:ph type="title"/>
          </p:nvPr>
        </p:nvSpPr>
        <p:spPr/>
        <p:txBody>
          <a:bodyPr/>
          <a:lstStyle/>
          <a:p>
            <a:r>
              <a:rPr lang="en-US" b="0" cap="all" dirty="0"/>
              <a:t>Colorectal CANCER </a:t>
            </a:r>
            <a:r>
              <a:rPr lang="en-US" cap="all" dirty="0"/>
              <a:t>AT A GLANCE</a:t>
            </a:r>
          </a:p>
        </p:txBody>
      </p:sp>
      <p:sp>
        <p:nvSpPr>
          <p:cNvPr id="4" name="Text Placeholder 3">
            <a:extLst>
              <a:ext uri="{FF2B5EF4-FFF2-40B4-BE49-F238E27FC236}">
                <a16:creationId xmlns:a16="http://schemas.microsoft.com/office/drawing/2014/main" id="{776ADC34-AE71-5EBF-4899-DC0BB9B2040B}"/>
              </a:ext>
            </a:extLst>
          </p:cNvPr>
          <p:cNvSpPr>
            <a:spLocks noGrp="1"/>
          </p:cNvSpPr>
          <p:nvPr>
            <p:ph type="body" sz="quarter" idx="4294967295"/>
          </p:nvPr>
        </p:nvSpPr>
        <p:spPr>
          <a:xfrm>
            <a:off x="890588" y="233363"/>
            <a:ext cx="11301412" cy="252412"/>
          </a:xfrm>
        </p:spPr>
        <p:txBody>
          <a:bodyPr>
            <a:normAutofit fontScale="40000" lnSpcReduction="20000"/>
          </a:bodyPr>
          <a:lstStyle/>
          <a:p>
            <a:pPr marL="0" indent="0">
              <a:buNone/>
            </a:pPr>
            <a:r>
              <a:rPr lang="en-US" b="0" dirty="0">
                <a:solidFill>
                  <a:schemeClr val="accent6">
                    <a:lumMod val="65000"/>
                    <a:lumOff val="35000"/>
                  </a:schemeClr>
                </a:solidFill>
              </a:rPr>
              <a:t>Colorectal Cancer </a:t>
            </a:r>
            <a:r>
              <a:rPr lang="en-US" b="0" dirty="0">
                <a:solidFill>
                  <a:schemeClr val="accent1"/>
                </a:solidFill>
              </a:rPr>
              <a:t>| </a:t>
            </a:r>
            <a:r>
              <a:rPr lang="en-US" dirty="0">
                <a:solidFill>
                  <a:schemeClr val="accent6"/>
                </a:solidFill>
              </a:rPr>
              <a:t>Burden Data</a:t>
            </a:r>
          </a:p>
        </p:txBody>
      </p:sp>
      <p:sp>
        <p:nvSpPr>
          <p:cNvPr id="6" name="TextBox 5">
            <a:extLst>
              <a:ext uri="{FF2B5EF4-FFF2-40B4-BE49-F238E27FC236}">
                <a16:creationId xmlns:a16="http://schemas.microsoft.com/office/drawing/2014/main" id="{FD641152-E655-DF80-6C6B-482AD9A6214B}"/>
              </a:ext>
            </a:extLst>
          </p:cNvPr>
          <p:cNvSpPr txBox="1"/>
          <p:nvPr/>
        </p:nvSpPr>
        <p:spPr>
          <a:xfrm>
            <a:off x="3657600" y="6214751"/>
            <a:ext cx="938784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A1A1A"/>
                </a:solidFill>
                <a:effectLst/>
                <a:uLnTx/>
                <a:uFillTx/>
                <a:latin typeface="Source Sans Pro" panose="020B0503030403020204" pitchFamily="34" charset="0"/>
                <a:ea typeface="+mn-ea"/>
                <a:cs typeface="+mn-cs"/>
              </a:rPr>
              <a:t>American Cancer Society. Cancer Statistics Center. </a:t>
            </a:r>
            <a:r>
              <a:rPr kumimoji="0" lang="en-US" sz="1200" b="0" i="0" u="none" strike="noStrike" kern="1200" cap="none" spc="0" normalizeH="0" baseline="0" noProof="0">
                <a:ln>
                  <a:noFill/>
                </a:ln>
                <a:solidFill>
                  <a:srgbClr val="1A1A1A"/>
                </a:solidFill>
                <a:effectLst/>
                <a:uLnTx/>
                <a:uFillTx/>
                <a:latin typeface="Source Sans Pro" panose="020B0503030403020204" pitchFamily="34" charset="0"/>
                <a:ea typeface="+mn-ea"/>
                <a:cs typeface="+mn-cs"/>
                <a:hlinkClick r:id="rId2"/>
              </a:rPr>
              <a:t>http://cancerstatisticscenter.cancer.org</a:t>
            </a:r>
            <a:r>
              <a:rPr kumimoji="0" lang="en-US" sz="1200" b="0" i="0" u="none" strike="noStrike" kern="1200" cap="none" spc="0" normalizeH="0" baseline="0" noProof="0">
                <a:ln>
                  <a:noFill/>
                </a:ln>
                <a:solidFill>
                  <a:srgbClr val="1A1A1A"/>
                </a:solidFill>
                <a:effectLst/>
                <a:uLnTx/>
                <a:uFillTx/>
                <a:latin typeface="Source Sans Pro" panose="020B0503030403020204" pitchFamily="34" charset="0"/>
                <a:ea typeface="+mn-ea"/>
                <a:cs typeface="+mn-cs"/>
              </a:rPr>
              <a:t>. Accessed 3/18/2025.</a:t>
            </a:r>
            <a:endParaRPr kumimoji="0" lang="en-US" sz="1200" b="0" i="0" u="none" strike="noStrike" kern="1200" cap="none" spc="0" normalizeH="0" baseline="0" noProof="0">
              <a:ln>
                <a:noFill/>
              </a:ln>
              <a:solidFill>
                <a:srgbClr val="F6F6F6">
                  <a:lumMod val="50000"/>
                </a:srgbClr>
              </a:solidFill>
              <a:effectLst/>
              <a:uLnTx/>
              <a:uFillTx/>
              <a:latin typeface="Source Sans Pro" panose="020B0503030403020204" pitchFamily="34" charset="0"/>
              <a:ea typeface="+mn-ea"/>
              <a:cs typeface="+mn-cs"/>
            </a:endParaRPr>
          </a:p>
        </p:txBody>
      </p:sp>
      <p:sp>
        <p:nvSpPr>
          <p:cNvPr id="7" name="Content Placeholder 6">
            <a:extLst>
              <a:ext uri="{FF2B5EF4-FFF2-40B4-BE49-F238E27FC236}">
                <a16:creationId xmlns:a16="http://schemas.microsoft.com/office/drawing/2014/main" id="{78B9058A-950C-FE06-2E27-DE4A54D8C230}"/>
              </a:ext>
            </a:extLst>
          </p:cNvPr>
          <p:cNvSpPr>
            <a:spLocks noGrp="1"/>
          </p:cNvSpPr>
          <p:nvPr>
            <p:ph sz="quarter" idx="13"/>
          </p:nvPr>
        </p:nvSpPr>
        <p:spPr/>
        <p:txBody>
          <a:bodyPr/>
          <a:lstStyle/>
          <a:p>
            <a:endParaRPr lang="en-US"/>
          </a:p>
        </p:txBody>
      </p:sp>
      <p:graphicFrame>
        <p:nvGraphicFramePr>
          <p:cNvPr id="8" name="Table 5">
            <a:extLst>
              <a:ext uri="{FF2B5EF4-FFF2-40B4-BE49-F238E27FC236}">
                <a16:creationId xmlns:a16="http://schemas.microsoft.com/office/drawing/2014/main" id="{A1AB8B74-0422-8FAE-5B31-520CFED203E3}"/>
              </a:ext>
            </a:extLst>
          </p:cNvPr>
          <p:cNvGraphicFramePr>
            <a:graphicFrameLocks/>
          </p:cNvGraphicFramePr>
          <p:nvPr>
            <p:extLst>
              <p:ext uri="{D42A27DB-BD31-4B8C-83A1-F6EECF244321}">
                <p14:modId xmlns:p14="http://schemas.microsoft.com/office/powerpoint/2010/main" val="1807512700"/>
              </p:ext>
            </p:extLst>
          </p:nvPr>
        </p:nvGraphicFramePr>
        <p:xfrm>
          <a:off x="409070" y="2422528"/>
          <a:ext cx="11301412" cy="2225040"/>
        </p:xfrm>
        <a:graphic>
          <a:graphicData uri="http://schemas.openxmlformats.org/drawingml/2006/table">
            <a:tbl>
              <a:tblPr firstRow="1" bandRow="1">
                <a:tableStyleId>{5C22544A-7EE6-4342-B048-85BDC9FD1C3A}</a:tableStyleId>
              </a:tblPr>
              <a:tblGrid>
                <a:gridCol w="2825353">
                  <a:extLst>
                    <a:ext uri="{9D8B030D-6E8A-4147-A177-3AD203B41FA5}">
                      <a16:colId xmlns:a16="http://schemas.microsoft.com/office/drawing/2014/main" val="2802948570"/>
                    </a:ext>
                  </a:extLst>
                </a:gridCol>
                <a:gridCol w="2825353">
                  <a:extLst>
                    <a:ext uri="{9D8B030D-6E8A-4147-A177-3AD203B41FA5}">
                      <a16:colId xmlns:a16="http://schemas.microsoft.com/office/drawing/2014/main" val="4249552285"/>
                    </a:ext>
                  </a:extLst>
                </a:gridCol>
                <a:gridCol w="2825353">
                  <a:extLst>
                    <a:ext uri="{9D8B030D-6E8A-4147-A177-3AD203B41FA5}">
                      <a16:colId xmlns:a16="http://schemas.microsoft.com/office/drawing/2014/main" val="359850821"/>
                    </a:ext>
                  </a:extLst>
                </a:gridCol>
                <a:gridCol w="2825353">
                  <a:extLst>
                    <a:ext uri="{9D8B030D-6E8A-4147-A177-3AD203B41FA5}">
                      <a16:colId xmlns:a16="http://schemas.microsoft.com/office/drawing/2014/main" val="3974141619"/>
                    </a:ext>
                  </a:extLst>
                </a:gridCol>
              </a:tblGrid>
              <a:tr h="370840">
                <a:tc>
                  <a:txBody>
                    <a:bodyPr/>
                    <a:lstStyle/>
                    <a:p>
                      <a:pPr algn="ctr"/>
                      <a:r>
                        <a:rPr lang="en-US" sz="2400" b="1">
                          <a:solidFill>
                            <a:schemeClr val="tx1"/>
                          </a:solidFill>
                        </a:rPr>
                        <a:t>Estimated new cases, 2026</a:t>
                      </a:r>
                      <a:endParaRPr lang="en-US" sz="2400" b="1">
                        <a:solidFill>
                          <a:schemeClr val="tx1"/>
                        </a:solidFill>
                        <a:latin typeface="Source Sans Pro" panose="020B0503030403020204" pitchFamily="34" charset="0"/>
                      </a:endParaRPr>
                    </a:p>
                  </a:txBody>
                  <a:tcPr anchor="ctr"/>
                </a:tc>
                <a:tc>
                  <a:txBody>
                    <a:bodyPr/>
                    <a:lstStyle/>
                    <a:p>
                      <a:pPr algn="ctr"/>
                      <a:r>
                        <a:rPr lang="en-US" sz="2400">
                          <a:solidFill>
                            <a:schemeClr val="tx1"/>
                          </a:solidFill>
                        </a:rPr>
                        <a:t>Estimated deaths, 2026</a:t>
                      </a:r>
                      <a:endParaRPr lang="en-US" sz="2400">
                        <a:solidFill>
                          <a:schemeClr val="tx1"/>
                        </a:solidFill>
                        <a:latin typeface="Source Sans Pro" panose="020B0503030403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kern="1200">
                          <a:solidFill>
                            <a:schemeClr val="tx1"/>
                          </a:solidFill>
                        </a:rPr>
                        <a:t>Incidence rates, 2018-2022</a:t>
                      </a:r>
                      <a:endParaRPr lang="en-US" sz="2400" b="1" kern="1200">
                        <a:solidFill>
                          <a:schemeClr val="tx1"/>
                        </a:solidFill>
                        <a:latin typeface="Source Sans Pro" panose="020B0503030403020204" pitchFamily="34" charset="0"/>
                        <a:ea typeface="+mn-ea"/>
                        <a:cs typeface="+mn-cs"/>
                      </a:endParaRPr>
                    </a:p>
                  </a:txBody>
                  <a:tcPr anchor="ctr"/>
                </a:tc>
                <a:tc>
                  <a:txBody>
                    <a:bodyPr/>
                    <a:lstStyle/>
                    <a:p>
                      <a:pPr algn="ctr"/>
                      <a:r>
                        <a:rPr lang="en-US" sz="2400">
                          <a:solidFill>
                            <a:schemeClr val="tx1"/>
                          </a:solidFill>
                        </a:rPr>
                        <a:t>Death rates, 2019-2023</a:t>
                      </a:r>
                      <a:endParaRPr lang="en-US" sz="2400">
                        <a:solidFill>
                          <a:schemeClr val="tx1"/>
                        </a:solidFill>
                        <a:latin typeface="Source Sans Pro" panose="020B0503030403020204" pitchFamily="34" charset="0"/>
                      </a:endParaRPr>
                    </a:p>
                  </a:txBody>
                  <a:tcPr anchor="ctr"/>
                </a:tc>
                <a:extLst>
                  <a:ext uri="{0D108BD9-81ED-4DB2-BD59-A6C34878D82A}">
                    <a16:rowId xmlns:a16="http://schemas.microsoft.com/office/drawing/2014/main" val="4129630091"/>
                  </a:ext>
                </a:extLst>
              </a:tr>
              <a:tr h="370840">
                <a:tc>
                  <a:txBody>
                    <a:bodyPr/>
                    <a:lstStyle/>
                    <a:p>
                      <a:pPr algn="ctr"/>
                      <a:r>
                        <a:rPr lang="en-US" sz="4800" b="1">
                          <a:solidFill>
                            <a:schemeClr val="bg2"/>
                          </a:solidFill>
                        </a:rPr>
                        <a:t>158,850</a:t>
                      </a:r>
                      <a:endParaRPr lang="en-US" sz="4800" b="1">
                        <a:solidFill>
                          <a:schemeClr val="bg2"/>
                        </a:solidFill>
                        <a:latin typeface="Source Sans Pro" panose="020B0503030403020204" pitchFamily="34" charset="0"/>
                      </a:endParaRPr>
                    </a:p>
                  </a:txBody>
                  <a:tcPr anchor="ctr"/>
                </a:tc>
                <a:tc>
                  <a:txBody>
                    <a:bodyPr/>
                    <a:lstStyle/>
                    <a:p>
                      <a:pPr algn="ctr"/>
                      <a:r>
                        <a:rPr lang="en-US" sz="4800" b="1" kern="1200">
                          <a:solidFill>
                            <a:schemeClr val="bg2"/>
                          </a:solidFill>
                        </a:rPr>
                        <a:t>55,230</a:t>
                      </a:r>
                      <a:endParaRPr lang="en-US" sz="4800" b="1" kern="1200">
                        <a:solidFill>
                          <a:schemeClr val="bg2"/>
                        </a:solidFill>
                        <a:latin typeface="Source Sans Pro" panose="020B0503030403020204" pitchFamily="34" charset="0"/>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800" b="1" kern="1200">
                          <a:solidFill>
                            <a:schemeClr val="bg2"/>
                          </a:solidFill>
                        </a:rPr>
                        <a:t>37.2</a:t>
                      </a:r>
                      <a:endParaRPr lang="en-US" sz="4800" b="1" kern="1200">
                        <a:solidFill>
                          <a:schemeClr val="bg2"/>
                        </a:solidFill>
                        <a:latin typeface="Source Sans Pro" panose="020B0503030403020204" pitchFamily="34" charset="0"/>
                        <a:ea typeface="+mn-ea"/>
                        <a:cs typeface="+mn-cs"/>
                      </a:endParaRPr>
                    </a:p>
                  </a:txBody>
                  <a:tcPr anchor="ctr"/>
                </a:tc>
                <a:tc>
                  <a:txBody>
                    <a:bodyPr/>
                    <a:lstStyle/>
                    <a:p>
                      <a:pPr algn="ctr"/>
                      <a:r>
                        <a:rPr lang="en-US" sz="4800" b="1" kern="1200">
                          <a:solidFill>
                            <a:schemeClr val="bg2"/>
                          </a:solidFill>
                          <a:effectLst/>
                        </a:rPr>
                        <a:t>12.9</a:t>
                      </a:r>
                      <a:endParaRPr lang="en-US" sz="4800">
                        <a:solidFill>
                          <a:schemeClr val="bg2"/>
                        </a:solidFill>
                        <a:latin typeface="Source Sans Pro" panose="020B0503030403020204" pitchFamily="34" charset="0"/>
                      </a:endParaRPr>
                    </a:p>
                  </a:txBody>
                  <a:tcPr anchor="ctr"/>
                </a:tc>
                <a:extLst>
                  <a:ext uri="{0D108BD9-81ED-4DB2-BD59-A6C34878D82A}">
                    <a16:rowId xmlns:a16="http://schemas.microsoft.com/office/drawing/2014/main" val="1999883377"/>
                  </a:ext>
                </a:extLst>
              </a:tr>
              <a:tr h="370840">
                <a:tc>
                  <a:txBody>
                    <a:bodyPr/>
                    <a:lstStyle/>
                    <a:p>
                      <a:pPr algn="ctr"/>
                      <a:endParaRPr lang="en-US" sz="2800" b="1">
                        <a:solidFill>
                          <a:schemeClr val="bg2"/>
                        </a:solidFill>
                        <a:latin typeface="Source Sans Pro" panose="020B0503030403020204" pitchFamily="34" charset="0"/>
                      </a:endParaRPr>
                    </a:p>
                  </a:txBody>
                  <a:tcPr anchor="ctr"/>
                </a:tc>
                <a:tc>
                  <a:txBody>
                    <a:bodyPr/>
                    <a:lstStyle/>
                    <a:p>
                      <a:pPr algn="ctr"/>
                      <a:endParaRPr lang="en-US" sz="2800" b="1" kern="1200">
                        <a:solidFill>
                          <a:schemeClr val="bg2"/>
                        </a:solidFill>
                        <a:latin typeface="Source Sans Pro" panose="020B0503030403020204" pitchFamily="34" charset="0"/>
                        <a:ea typeface="+mn-ea"/>
                        <a:cs typeface="+mn-cs"/>
                      </a:endParaRPr>
                    </a:p>
                  </a:txBody>
                  <a:tcPr anchor="ctr"/>
                </a:tc>
                <a:tc gridSpan="2">
                  <a:txBody>
                    <a:bodyPr/>
                    <a:lstStyle/>
                    <a:p>
                      <a:pPr marL="0" marR="0" lvl="0" indent="0" algn="ctr" rtl="0" eaLnBrk="1" fontAlgn="auto" latinLnBrk="0" hangingPunct="1">
                        <a:lnSpc>
                          <a:spcPct val="100000"/>
                        </a:lnSpc>
                        <a:spcBef>
                          <a:spcPts val="0"/>
                        </a:spcBef>
                        <a:spcAft>
                          <a:spcPts val="0"/>
                        </a:spcAft>
                        <a:buClrTx/>
                        <a:buSzTx/>
                        <a:buFont typeface="Arial" panose="020B0604020202020204" pitchFamily="34" charset="0"/>
                        <a:buNone/>
                      </a:pPr>
                      <a:r>
                        <a:rPr lang="en-US" sz="1600" b="0" kern="1200">
                          <a:solidFill>
                            <a:schemeClr val="bg2"/>
                          </a:solidFill>
                          <a:effectLst/>
                        </a:rPr>
                        <a:t>Average annual rate per 100,000, age adjusted to the 2000 U.S. standard population</a:t>
                      </a:r>
                      <a:endParaRPr lang="en-US" sz="2400" b="1" kern="1200">
                        <a:solidFill>
                          <a:schemeClr val="bg2"/>
                        </a:solidFill>
                        <a:latin typeface="Source Sans Pro" panose="020B0503030403020204" pitchFamily="34" charset="0"/>
                        <a:ea typeface="+mn-ea"/>
                        <a:cs typeface="+mn-cs"/>
                      </a:endParaRPr>
                    </a:p>
                  </a:txBody>
                  <a:tcPr anchor="ctr"/>
                </a:tc>
                <a:tc hMerge="1">
                  <a:txBody>
                    <a:bodyPr/>
                    <a:lstStyle/>
                    <a:p>
                      <a:pPr algn="ctr"/>
                      <a:endParaRPr lang="en-US" sz="2400">
                        <a:solidFill>
                          <a:schemeClr val="accent4">
                            <a:lumMod val="50000"/>
                          </a:schemeClr>
                        </a:solidFill>
                        <a:latin typeface="Source Sans Pro" panose="020B0503030403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5"/>
                    </a:solidFill>
                  </a:tcPr>
                </a:tc>
                <a:extLst>
                  <a:ext uri="{0D108BD9-81ED-4DB2-BD59-A6C34878D82A}">
                    <a16:rowId xmlns:a16="http://schemas.microsoft.com/office/drawing/2014/main" val="643827869"/>
                  </a:ext>
                </a:extLst>
              </a:tr>
            </a:tbl>
          </a:graphicData>
        </a:graphic>
      </p:graphicFrame>
    </p:spTree>
    <p:extLst>
      <p:ext uri="{BB962C8B-B14F-4D97-AF65-F5344CB8AC3E}">
        <p14:creationId xmlns:p14="http://schemas.microsoft.com/office/powerpoint/2010/main" val="1444982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65D9DD9B-004D-2359-7571-3EA3C5FAC0E0}"/>
              </a:ext>
            </a:extLst>
          </p:cNvPr>
          <p:cNvSpPr>
            <a:spLocks noGrp="1"/>
          </p:cNvSpPr>
          <p:nvPr>
            <p:ph type="title"/>
          </p:nvPr>
        </p:nvSpPr>
        <p:spPr>
          <a:xfrm>
            <a:off x="594360" y="102875"/>
            <a:ext cx="10873740" cy="1680205"/>
          </a:xfrm>
        </p:spPr>
        <p:txBody>
          <a:bodyPr/>
          <a:lstStyle/>
          <a:p>
            <a:r>
              <a:rPr lang="en-US"/>
              <a:t>U.S. Colorectal Cancer Stats</a:t>
            </a:r>
          </a:p>
        </p:txBody>
      </p:sp>
      <p:sp>
        <p:nvSpPr>
          <p:cNvPr id="21" name="Content Placeholder 20">
            <a:extLst>
              <a:ext uri="{FF2B5EF4-FFF2-40B4-BE49-F238E27FC236}">
                <a16:creationId xmlns:a16="http://schemas.microsoft.com/office/drawing/2014/main" id="{EC034147-58D7-D087-6BD9-B6558C6D417B}"/>
              </a:ext>
            </a:extLst>
          </p:cNvPr>
          <p:cNvSpPr>
            <a:spLocks noGrp="1"/>
          </p:cNvSpPr>
          <p:nvPr>
            <p:ph sz="quarter" idx="13"/>
          </p:nvPr>
        </p:nvSpPr>
        <p:spPr>
          <a:xfrm>
            <a:off x="3664141" y="1988093"/>
            <a:ext cx="7810500" cy="3699328"/>
          </a:xfrm>
        </p:spPr>
        <p:txBody>
          <a:bodyPr/>
          <a:lstStyle/>
          <a:p>
            <a:r>
              <a:rPr lang="en-US"/>
              <a:t>Over the past 10 years, rates in people younger than age 50 have gone up by about 2% each year.</a:t>
            </a:r>
          </a:p>
          <a:p>
            <a:endParaRPr lang="en-US"/>
          </a:p>
        </p:txBody>
      </p:sp>
      <p:pic>
        <p:nvPicPr>
          <p:cNvPr id="5" name="Picture 4">
            <a:extLst>
              <a:ext uri="{FF2B5EF4-FFF2-40B4-BE49-F238E27FC236}">
                <a16:creationId xmlns:a16="http://schemas.microsoft.com/office/drawing/2014/main" id="{6074ADE0-90C8-BF27-F49E-EFCAE01FA128}"/>
              </a:ext>
            </a:extLst>
          </p:cNvPr>
          <p:cNvPicPr>
            <a:picLocks noChangeAspect="1"/>
          </p:cNvPicPr>
          <p:nvPr/>
        </p:nvPicPr>
        <p:blipFill rotWithShape="1">
          <a:blip r:embed="rId3"/>
          <a:srcRect l="1656" t="26697" r="78340" b="34607"/>
          <a:stretch/>
        </p:blipFill>
        <p:spPr>
          <a:xfrm>
            <a:off x="629055" y="2281238"/>
            <a:ext cx="2768314" cy="2142597"/>
          </a:xfrm>
          <a:prstGeom prst="rect">
            <a:avLst/>
          </a:prstGeom>
        </p:spPr>
      </p:pic>
      <p:pic>
        <p:nvPicPr>
          <p:cNvPr id="7" name="Picture 6">
            <a:extLst>
              <a:ext uri="{FF2B5EF4-FFF2-40B4-BE49-F238E27FC236}">
                <a16:creationId xmlns:a16="http://schemas.microsoft.com/office/drawing/2014/main" id="{6FA1BB88-2050-8422-046C-177A12EA6E97}"/>
              </a:ext>
            </a:extLst>
          </p:cNvPr>
          <p:cNvPicPr>
            <a:picLocks noChangeAspect="1"/>
          </p:cNvPicPr>
          <p:nvPr/>
        </p:nvPicPr>
        <p:blipFill>
          <a:blip r:embed="rId4"/>
          <a:stretch>
            <a:fillRect/>
          </a:stretch>
        </p:blipFill>
        <p:spPr>
          <a:xfrm>
            <a:off x="3656265" y="3134440"/>
            <a:ext cx="2081226" cy="1829107"/>
          </a:xfrm>
          <a:prstGeom prst="rect">
            <a:avLst/>
          </a:prstGeom>
        </p:spPr>
      </p:pic>
      <p:pic>
        <p:nvPicPr>
          <p:cNvPr id="10" name="Picture 9">
            <a:extLst>
              <a:ext uri="{FF2B5EF4-FFF2-40B4-BE49-F238E27FC236}">
                <a16:creationId xmlns:a16="http://schemas.microsoft.com/office/drawing/2014/main" id="{FD9C3AD4-11CD-496C-065A-DA7B2FCC8938}"/>
              </a:ext>
            </a:extLst>
          </p:cNvPr>
          <p:cNvPicPr>
            <a:picLocks noChangeAspect="1"/>
          </p:cNvPicPr>
          <p:nvPr/>
        </p:nvPicPr>
        <p:blipFill rotWithShape="1">
          <a:blip r:embed="rId5"/>
          <a:srcRect b="5285"/>
          <a:stretch/>
        </p:blipFill>
        <p:spPr>
          <a:xfrm>
            <a:off x="6549365" y="3067853"/>
            <a:ext cx="2097540" cy="1844108"/>
          </a:xfrm>
          <a:prstGeom prst="rect">
            <a:avLst/>
          </a:prstGeom>
        </p:spPr>
      </p:pic>
      <p:pic>
        <p:nvPicPr>
          <p:cNvPr id="12" name="Picture 11">
            <a:extLst>
              <a:ext uri="{FF2B5EF4-FFF2-40B4-BE49-F238E27FC236}">
                <a16:creationId xmlns:a16="http://schemas.microsoft.com/office/drawing/2014/main" id="{2C5CA3AD-A46E-5423-9332-CB20294AC940}"/>
              </a:ext>
            </a:extLst>
          </p:cNvPr>
          <p:cNvPicPr>
            <a:picLocks noChangeAspect="1"/>
          </p:cNvPicPr>
          <p:nvPr/>
        </p:nvPicPr>
        <p:blipFill>
          <a:blip r:embed="rId6"/>
          <a:stretch>
            <a:fillRect/>
          </a:stretch>
        </p:blipFill>
        <p:spPr>
          <a:xfrm>
            <a:off x="9476050" y="3119438"/>
            <a:ext cx="2022899" cy="1844109"/>
          </a:xfrm>
          <a:prstGeom prst="rect">
            <a:avLst/>
          </a:prstGeom>
        </p:spPr>
      </p:pic>
      <p:graphicFrame>
        <p:nvGraphicFramePr>
          <p:cNvPr id="13" name="Table 12">
            <a:extLst>
              <a:ext uri="{FF2B5EF4-FFF2-40B4-BE49-F238E27FC236}">
                <a16:creationId xmlns:a16="http://schemas.microsoft.com/office/drawing/2014/main" id="{349E663E-3219-EA03-9BD3-29781A651CF2}"/>
              </a:ext>
            </a:extLst>
          </p:cNvPr>
          <p:cNvGraphicFramePr>
            <a:graphicFrameLocks noGrp="1"/>
          </p:cNvGraphicFramePr>
          <p:nvPr>
            <p:extLst>
              <p:ext uri="{D42A27DB-BD31-4B8C-83A1-F6EECF244321}">
                <p14:modId xmlns:p14="http://schemas.microsoft.com/office/powerpoint/2010/main" val="3785144864"/>
              </p:ext>
            </p:extLst>
          </p:nvPr>
        </p:nvGraphicFramePr>
        <p:xfrm>
          <a:off x="3532246" y="4963547"/>
          <a:ext cx="2329264" cy="2041949"/>
        </p:xfrm>
        <a:graphic>
          <a:graphicData uri="http://schemas.openxmlformats.org/drawingml/2006/table">
            <a:tbl>
              <a:tblPr firstRow="1" bandRow="1">
                <a:tableStyleId>{5C22544A-7EE6-4342-B048-85BDC9FD1C3A}</a:tableStyleId>
              </a:tblPr>
              <a:tblGrid>
                <a:gridCol w="2329264">
                  <a:extLst>
                    <a:ext uri="{9D8B030D-6E8A-4147-A177-3AD203B41FA5}">
                      <a16:colId xmlns:a16="http://schemas.microsoft.com/office/drawing/2014/main" val="550877940"/>
                    </a:ext>
                  </a:extLst>
                </a:gridCol>
              </a:tblGrid>
              <a:tr h="477469">
                <a:tc>
                  <a:txBody>
                    <a:bodyPr/>
                    <a:lstStyle/>
                    <a:p>
                      <a:pPr algn="ctr"/>
                      <a:r>
                        <a:rPr lang="en-US" sz="3200" b="0">
                          <a:solidFill>
                            <a:schemeClr val="accent1"/>
                          </a:solidFill>
                          <a:latin typeface="Poppins" panose="00000500000000000000" pitchFamily="2" charset="0"/>
                          <a:cs typeface="Poppins" panose="00000500000000000000" pitchFamily="2" charset="0"/>
                        </a:rPr>
                        <a:t>1 in 5</a:t>
                      </a:r>
                    </a:p>
                  </a:txBody>
                  <a:tcPr marL="45720" marR="4572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35035"/>
                  </a:ext>
                </a:extLst>
              </a:tr>
              <a:tr h="1462829">
                <a:tc>
                  <a:txBody>
                    <a:bodyPr/>
                    <a:lstStyle/>
                    <a:p>
                      <a:pPr algn="ctr"/>
                      <a:r>
                        <a:rPr lang="en-US" sz="1900">
                          <a:latin typeface="Poppins" panose="00000500000000000000" pitchFamily="2" charset="0"/>
                          <a:cs typeface="Poppins" panose="00000500000000000000" pitchFamily="2" charset="0"/>
                        </a:rPr>
                        <a:t>CRC cases in people under age 55</a:t>
                      </a:r>
                    </a:p>
                  </a:txBody>
                  <a:tcPr marL="45720" marR="4572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3201800"/>
                  </a:ext>
                </a:extLst>
              </a:tr>
            </a:tbl>
          </a:graphicData>
        </a:graphic>
      </p:graphicFrame>
      <p:graphicFrame>
        <p:nvGraphicFramePr>
          <p:cNvPr id="14" name="Table 13">
            <a:extLst>
              <a:ext uri="{FF2B5EF4-FFF2-40B4-BE49-F238E27FC236}">
                <a16:creationId xmlns:a16="http://schemas.microsoft.com/office/drawing/2014/main" id="{D387580B-28CE-1C74-D5B1-629C3BB6A16B}"/>
              </a:ext>
            </a:extLst>
          </p:cNvPr>
          <p:cNvGraphicFramePr>
            <a:graphicFrameLocks noGrp="1"/>
          </p:cNvGraphicFramePr>
          <p:nvPr>
            <p:extLst>
              <p:ext uri="{D42A27DB-BD31-4B8C-83A1-F6EECF244321}">
                <p14:modId xmlns:p14="http://schemas.microsoft.com/office/powerpoint/2010/main" val="3079233992"/>
              </p:ext>
            </p:extLst>
          </p:nvPr>
        </p:nvGraphicFramePr>
        <p:xfrm>
          <a:off x="6365240" y="4963547"/>
          <a:ext cx="2690855" cy="2041949"/>
        </p:xfrm>
        <a:graphic>
          <a:graphicData uri="http://schemas.openxmlformats.org/drawingml/2006/table">
            <a:tbl>
              <a:tblPr firstRow="1" bandRow="1">
                <a:tableStyleId>{5C22544A-7EE6-4342-B048-85BDC9FD1C3A}</a:tableStyleId>
              </a:tblPr>
              <a:tblGrid>
                <a:gridCol w="2690855">
                  <a:extLst>
                    <a:ext uri="{9D8B030D-6E8A-4147-A177-3AD203B41FA5}">
                      <a16:colId xmlns:a16="http://schemas.microsoft.com/office/drawing/2014/main" val="550877940"/>
                    </a:ext>
                  </a:extLst>
                </a:gridCol>
              </a:tblGrid>
              <a:tr h="477469">
                <a:tc>
                  <a:txBody>
                    <a:bodyPr/>
                    <a:lstStyle/>
                    <a:p>
                      <a:pPr algn="ctr"/>
                      <a:r>
                        <a:rPr lang="en-US" sz="3200" b="0">
                          <a:solidFill>
                            <a:schemeClr val="accent1"/>
                          </a:solidFill>
                          <a:latin typeface="Poppins"/>
                          <a:cs typeface="Poppins"/>
                        </a:rPr>
                        <a:t>1 in 3</a:t>
                      </a:r>
                    </a:p>
                  </a:txBody>
                  <a:tcPr marL="45720" marR="4572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35035"/>
                  </a:ext>
                </a:extLst>
              </a:tr>
              <a:tr h="1462829">
                <a:tc>
                  <a:txBody>
                    <a:bodyPr/>
                    <a:lstStyle/>
                    <a:p>
                      <a:pPr algn="ctr"/>
                      <a:r>
                        <a:rPr lang="en-US" sz="1900">
                          <a:latin typeface="Poppins"/>
                          <a:cs typeface="Poppins"/>
                        </a:rPr>
                        <a:t>With CRC have a family history</a:t>
                      </a:r>
                    </a:p>
                  </a:txBody>
                  <a:tcPr marL="45720" marR="4572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3201800"/>
                  </a:ext>
                </a:extLst>
              </a:tr>
            </a:tbl>
          </a:graphicData>
        </a:graphic>
      </p:graphicFrame>
      <p:graphicFrame>
        <p:nvGraphicFramePr>
          <p:cNvPr id="15" name="Table 14">
            <a:extLst>
              <a:ext uri="{FF2B5EF4-FFF2-40B4-BE49-F238E27FC236}">
                <a16:creationId xmlns:a16="http://schemas.microsoft.com/office/drawing/2014/main" id="{D55D43BC-C076-DEC5-68EF-7B915ED56173}"/>
              </a:ext>
            </a:extLst>
          </p:cNvPr>
          <p:cNvGraphicFramePr>
            <a:graphicFrameLocks noGrp="1"/>
          </p:cNvGraphicFramePr>
          <p:nvPr>
            <p:extLst>
              <p:ext uri="{D42A27DB-BD31-4B8C-83A1-F6EECF244321}">
                <p14:modId xmlns:p14="http://schemas.microsoft.com/office/powerpoint/2010/main" val="2312383846"/>
              </p:ext>
            </p:extLst>
          </p:nvPr>
        </p:nvGraphicFramePr>
        <p:xfrm>
          <a:off x="9322867" y="4963547"/>
          <a:ext cx="2329264" cy="2041949"/>
        </p:xfrm>
        <a:graphic>
          <a:graphicData uri="http://schemas.openxmlformats.org/drawingml/2006/table">
            <a:tbl>
              <a:tblPr firstRow="1" bandRow="1">
                <a:tableStyleId>{5C22544A-7EE6-4342-B048-85BDC9FD1C3A}</a:tableStyleId>
              </a:tblPr>
              <a:tblGrid>
                <a:gridCol w="2329264">
                  <a:extLst>
                    <a:ext uri="{9D8B030D-6E8A-4147-A177-3AD203B41FA5}">
                      <a16:colId xmlns:a16="http://schemas.microsoft.com/office/drawing/2014/main" val="550877940"/>
                    </a:ext>
                  </a:extLst>
                </a:gridCol>
              </a:tblGrid>
              <a:tr h="477469">
                <a:tc>
                  <a:txBody>
                    <a:bodyPr/>
                    <a:lstStyle/>
                    <a:p>
                      <a:pPr algn="ctr"/>
                      <a:r>
                        <a:rPr lang="en-US" sz="3200" b="0">
                          <a:solidFill>
                            <a:schemeClr val="accent1"/>
                          </a:solidFill>
                          <a:latin typeface="Poppins" panose="00000500000000000000" pitchFamily="2" charset="0"/>
                          <a:cs typeface="Poppins" panose="00000500000000000000" pitchFamily="2" charset="0"/>
                        </a:rPr>
                        <a:t>1 in 5</a:t>
                      </a:r>
                    </a:p>
                  </a:txBody>
                  <a:tcPr marL="45720" marR="4572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35035"/>
                  </a:ext>
                </a:extLst>
              </a:tr>
              <a:tr h="1462829">
                <a:tc>
                  <a:txBody>
                    <a:bodyPr/>
                    <a:lstStyle/>
                    <a:p>
                      <a:pPr algn="ctr"/>
                      <a:r>
                        <a:rPr lang="en-US" sz="1900">
                          <a:latin typeface="Poppins" panose="00000500000000000000" pitchFamily="2" charset="0"/>
                          <a:cs typeface="Poppins" panose="00000500000000000000" pitchFamily="2" charset="0"/>
                        </a:rPr>
                        <a:t>45-49-year-olds are up-to-date on CRC screening</a:t>
                      </a:r>
                    </a:p>
                  </a:txBody>
                  <a:tcPr marL="45720" marR="45720">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63201800"/>
                  </a:ext>
                </a:extLst>
              </a:tr>
            </a:tbl>
          </a:graphicData>
        </a:graphic>
      </p:graphicFrame>
      <p:sp>
        <p:nvSpPr>
          <p:cNvPr id="3" name="TextBox 2">
            <a:extLst>
              <a:ext uri="{FF2B5EF4-FFF2-40B4-BE49-F238E27FC236}">
                <a16:creationId xmlns:a16="http://schemas.microsoft.com/office/drawing/2014/main" id="{4D040AF3-7E91-F652-7E32-3F1154CEC172}"/>
              </a:ext>
            </a:extLst>
          </p:cNvPr>
          <p:cNvSpPr txBox="1"/>
          <p:nvPr/>
        </p:nvSpPr>
        <p:spPr>
          <a:xfrm>
            <a:off x="5937710" y="6497699"/>
            <a:ext cx="621516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a:solidFill>
                  <a:srgbClr val="1A1A1A"/>
                </a:solidFill>
                <a:effectLst/>
                <a:latin typeface="Source Sans Pro" panose="020B0503030403020204" pitchFamily="34" charset="0"/>
              </a:rPr>
              <a:t>American Cancer Society. </a:t>
            </a:r>
            <a:r>
              <a:rPr lang="en-US" sz="1200" b="0" i="1">
                <a:solidFill>
                  <a:srgbClr val="2746F8"/>
                </a:solidFill>
                <a:effectLst/>
                <a:latin typeface="Source Sans Pro" panose="020B0503030403020204" pitchFamily="34" charset="0"/>
                <a:hlinkClick r:id="rId7"/>
              </a:rPr>
              <a:t>Cancer Facts &amp; Figures 2024</a:t>
            </a:r>
            <a:r>
              <a:rPr lang="en-US" sz="1200" b="0" i="0">
                <a:solidFill>
                  <a:srgbClr val="1A1A1A"/>
                </a:solidFill>
                <a:effectLst/>
                <a:latin typeface="Source Sans Pro" panose="020B0503030403020204" pitchFamily="34" charset="0"/>
              </a:rPr>
              <a:t>. Atlanta: American Cancer Society; 2024.</a:t>
            </a:r>
            <a:endParaRPr kumimoji="0" lang="en-US" sz="1200" b="0" i="0" u="none" strike="noStrike" kern="1200" cap="none" spc="0" normalizeH="0" baseline="0" noProof="0">
              <a:ln>
                <a:noFill/>
              </a:ln>
              <a:effectLst/>
              <a:uLnTx/>
              <a:uFillTx/>
              <a:latin typeface="Source Sans Pro" panose="020B0503030403020204" pitchFamily="34" charset="0"/>
              <a:ea typeface="+mn-ea"/>
              <a:cs typeface="+mn-cs"/>
            </a:endParaRPr>
          </a:p>
        </p:txBody>
      </p:sp>
    </p:spTree>
    <p:extLst>
      <p:ext uri="{BB962C8B-B14F-4D97-AF65-F5344CB8AC3E}">
        <p14:creationId xmlns:p14="http://schemas.microsoft.com/office/powerpoint/2010/main" val="1757482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2A368FD-C775-6230-76BF-B8C89948C30A}"/>
              </a:ext>
            </a:extLst>
          </p:cNvPr>
          <p:cNvSpPr>
            <a:spLocks noGrp="1"/>
          </p:cNvSpPr>
          <p:nvPr>
            <p:ph type="title"/>
          </p:nvPr>
        </p:nvSpPr>
        <p:spPr>
          <a:xfrm>
            <a:off x="594360" y="102875"/>
            <a:ext cx="10873740" cy="1680205"/>
          </a:xfrm>
        </p:spPr>
        <p:txBody>
          <a:bodyPr/>
          <a:lstStyle/>
          <a:p>
            <a:r>
              <a:rPr lang="en-US"/>
              <a:t>Colorectal cancer trends</a:t>
            </a:r>
          </a:p>
        </p:txBody>
      </p:sp>
      <p:sp>
        <p:nvSpPr>
          <p:cNvPr id="3" name="Content Placeholder 2">
            <a:extLst>
              <a:ext uri="{FF2B5EF4-FFF2-40B4-BE49-F238E27FC236}">
                <a16:creationId xmlns:a16="http://schemas.microsoft.com/office/drawing/2014/main" id="{8EC4A5C0-C516-8D9C-AEB8-2EE865BC3A5A}"/>
              </a:ext>
            </a:extLst>
          </p:cNvPr>
          <p:cNvSpPr>
            <a:spLocks noGrp="1"/>
          </p:cNvSpPr>
          <p:nvPr>
            <p:ph sz="quarter" idx="13"/>
          </p:nvPr>
        </p:nvSpPr>
        <p:spPr>
          <a:xfrm>
            <a:off x="1976718" y="2282008"/>
            <a:ext cx="7810500" cy="3699328"/>
          </a:xfrm>
        </p:spPr>
        <p:txBody>
          <a:bodyPr>
            <a:normAutofit fontScale="92500" lnSpcReduction="20000"/>
          </a:bodyPr>
          <a:lstStyle/>
          <a:p>
            <a:r>
              <a:rPr lang="en-US"/>
              <a:t>~About 90% colorectal cancer cases are diagnosed at age 50+ </a:t>
            </a:r>
          </a:p>
          <a:p>
            <a:r>
              <a:rPr lang="en-US"/>
              <a:t>Age 50+ CRC rates decreasing </a:t>
            </a:r>
          </a:p>
          <a:p>
            <a:r>
              <a:rPr lang="en-US"/>
              <a:t>Age &lt;50 CRC rates increasing by 3.5% per year over past decade</a:t>
            </a:r>
          </a:p>
          <a:p>
            <a:r>
              <a:rPr lang="en-US"/>
              <a:t>Deaths of celebrities Chadwick Boseman, who died at age 43 in 2020, and James Van Der Beek, who died at age 48 in 2026, brought attention to growing number of adults under age 50 diagnosed with colorectal cancer.</a:t>
            </a:r>
          </a:p>
        </p:txBody>
      </p:sp>
      <p:pic>
        <p:nvPicPr>
          <p:cNvPr id="10" name="Picture 9" descr="A person speaking into a microphone&#10;&#10;AI-generated content may be incorrect.">
            <a:extLst>
              <a:ext uri="{FF2B5EF4-FFF2-40B4-BE49-F238E27FC236}">
                <a16:creationId xmlns:a16="http://schemas.microsoft.com/office/drawing/2014/main" id="{B65E44F6-7D24-BE51-455D-07BDD996AB0E}"/>
              </a:ext>
            </a:extLst>
          </p:cNvPr>
          <p:cNvPicPr>
            <a:picLocks noChangeAspect="1"/>
          </p:cNvPicPr>
          <p:nvPr/>
        </p:nvPicPr>
        <p:blipFill>
          <a:blip r:embed="rId2"/>
          <a:stretch>
            <a:fillRect/>
          </a:stretch>
        </p:blipFill>
        <p:spPr>
          <a:xfrm>
            <a:off x="10104904" y="1818995"/>
            <a:ext cx="1350309" cy="1830481"/>
          </a:xfrm>
          <a:prstGeom prst="rect">
            <a:avLst/>
          </a:prstGeom>
        </p:spPr>
      </p:pic>
      <p:sp>
        <p:nvSpPr>
          <p:cNvPr id="11" name="TextBox 6">
            <a:extLst>
              <a:ext uri="{FF2B5EF4-FFF2-40B4-BE49-F238E27FC236}">
                <a16:creationId xmlns:a16="http://schemas.microsoft.com/office/drawing/2014/main" id="{FC9836F3-9CEF-D818-366A-5234AB2F769E}"/>
              </a:ext>
            </a:extLst>
          </p:cNvPr>
          <p:cNvSpPr txBox="1"/>
          <p:nvPr/>
        </p:nvSpPr>
        <p:spPr>
          <a:xfrm>
            <a:off x="10022541" y="3659811"/>
            <a:ext cx="1790253"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r>
              <a:rPr lang="en-US" sz="1200">
                <a:solidFill>
                  <a:srgbClr val="1A1A1A"/>
                </a:solidFill>
                <a:latin typeface="Source Sans Pro"/>
                <a:ea typeface="Source Sans Pro"/>
              </a:rPr>
              <a:t>Credit: Gage Skidmore via Wikipedia</a:t>
            </a:r>
            <a:endParaRPr lang="en-US">
              <a:ea typeface="+mn-ea"/>
              <a:cs typeface="+mn-cs"/>
            </a:endParaRPr>
          </a:p>
        </p:txBody>
      </p:sp>
      <p:pic>
        <p:nvPicPr>
          <p:cNvPr id="12" name="Picture 11">
            <a:extLst>
              <a:ext uri="{FF2B5EF4-FFF2-40B4-BE49-F238E27FC236}">
                <a16:creationId xmlns:a16="http://schemas.microsoft.com/office/drawing/2014/main" id="{1869A683-EEDC-EAFB-7DCB-0B8712280528}"/>
              </a:ext>
            </a:extLst>
          </p:cNvPr>
          <p:cNvPicPr>
            <a:picLocks noChangeAspect="1"/>
          </p:cNvPicPr>
          <p:nvPr/>
        </p:nvPicPr>
        <p:blipFill>
          <a:blip r:embed="rId3"/>
          <a:stretch>
            <a:fillRect/>
          </a:stretch>
        </p:blipFill>
        <p:spPr>
          <a:xfrm>
            <a:off x="10104904" y="4188477"/>
            <a:ext cx="1406339" cy="1809191"/>
          </a:xfrm>
          <a:prstGeom prst="rect">
            <a:avLst/>
          </a:prstGeom>
        </p:spPr>
      </p:pic>
      <p:sp>
        <p:nvSpPr>
          <p:cNvPr id="13" name="TextBox 8">
            <a:extLst>
              <a:ext uri="{FF2B5EF4-FFF2-40B4-BE49-F238E27FC236}">
                <a16:creationId xmlns:a16="http://schemas.microsoft.com/office/drawing/2014/main" id="{0C150FEE-EAE1-2735-4BA5-898044CD1359}"/>
              </a:ext>
            </a:extLst>
          </p:cNvPr>
          <p:cNvSpPr txBox="1"/>
          <p:nvPr/>
        </p:nvSpPr>
        <p:spPr>
          <a:xfrm>
            <a:off x="10022540" y="6091487"/>
            <a:ext cx="1790253" cy="47870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r>
              <a:rPr lang="en-US" sz="1200">
                <a:solidFill>
                  <a:srgbClr val="1A1A1A"/>
                </a:solidFill>
                <a:latin typeface="Source Sans Pro"/>
                <a:ea typeface="Source Sans Pro"/>
              </a:rPr>
              <a:t>Creative Commons via Wikipedia</a:t>
            </a:r>
            <a:endParaRPr lang="en-US">
              <a:ea typeface="+mn-ea"/>
              <a:cs typeface="+mn-cs"/>
            </a:endParaRPr>
          </a:p>
        </p:txBody>
      </p:sp>
    </p:spTree>
    <p:extLst>
      <p:ext uri="{BB962C8B-B14F-4D97-AF65-F5344CB8AC3E}">
        <p14:creationId xmlns:p14="http://schemas.microsoft.com/office/powerpoint/2010/main" val="4092950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2C9F85-1295-EAFF-1008-2ADB7CC333F6}"/>
              </a:ext>
            </a:extLst>
          </p:cNvPr>
          <p:cNvSpPr>
            <a:spLocks noGrp="1"/>
          </p:cNvSpPr>
          <p:nvPr>
            <p:ph type="title"/>
          </p:nvPr>
        </p:nvSpPr>
        <p:spPr/>
        <p:txBody>
          <a:bodyPr/>
          <a:lstStyle/>
          <a:p>
            <a:r>
              <a:rPr lang="en-US"/>
              <a:t>Certain communities are at higher risk.</a:t>
            </a:r>
          </a:p>
        </p:txBody>
      </p:sp>
      <p:sp>
        <p:nvSpPr>
          <p:cNvPr id="3" name="Content Placeholder 2">
            <a:extLst>
              <a:ext uri="{FF2B5EF4-FFF2-40B4-BE49-F238E27FC236}">
                <a16:creationId xmlns:a16="http://schemas.microsoft.com/office/drawing/2014/main" id="{48C386A1-D864-4DAC-46FF-A87D7561317B}"/>
              </a:ext>
            </a:extLst>
          </p:cNvPr>
          <p:cNvSpPr>
            <a:spLocks noGrp="1"/>
          </p:cNvSpPr>
          <p:nvPr>
            <p:ph sz="quarter" idx="13"/>
          </p:nvPr>
        </p:nvSpPr>
        <p:spPr>
          <a:xfrm>
            <a:off x="3657600" y="2282008"/>
            <a:ext cx="7810500" cy="3699328"/>
          </a:xfrm>
          <a:noFill/>
        </p:spPr>
        <p:txBody>
          <a:bodyPr vert="horz" lIns="91440" tIns="45720" rIns="91440" bIns="45720" rtlCol="0" anchor="t">
            <a:normAutofit fontScale="92500" lnSpcReduction="10000"/>
          </a:bodyPr>
          <a:lstStyle/>
          <a:p>
            <a:r>
              <a:rPr lang="en-US"/>
              <a:t>American Indian and Alaska Native people have the highest rates of colorectal cancer in the US.</a:t>
            </a:r>
          </a:p>
          <a:p>
            <a:r>
              <a:rPr lang="en-US"/>
              <a:t>Black individuals have the second-highest rates of colorectal cancer and are most likely to be diagnosed at a later stage, when the cancer as spread to other parts of the body.</a:t>
            </a:r>
          </a:p>
          <a:p>
            <a:r>
              <a:rPr lang="en-US"/>
              <a:t>Colorectal cancer rates of new cases are highest in West Virginia, Kentucky, Arkansas, Mississippi, and Louisiana.</a:t>
            </a:r>
          </a:p>
        </p:txBody>
      </p:sp>
      <p:sp>
        <p:nvSpPr>
          <p:cNvPr id="4" name="Text Placeholder 3">
            <a:extLst>
              <a:ext uri="{FF2B5EF4-FFF2-40B4-BE49-F238E27FC236}">
                <a16:creationId xmlns:a16="http://schemas.microsoft.com/office/drawing/2014/main" id="{AE6F4564-41B7-02C7-1560-7BB2AD56A64A}"/>
              </a:ext>
            </a:extLst>
          </p:cNvPr>
          <p:cNvSpPr txBox="1">
            <a:spLocks noGrp="1"/>
          </p:cNvSpPr>
          <p:nvPr>
            <p:ph type="body" sz="quarter" idx="4294967295"/>
          </p:nvPr>
        </p:nvSpPr>
        <p:spPr>
          <a:xfrm>
            <a:off x="3880985" y="6189663"/>
            <a:ext cx="10085387" cy="29051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a:solidFill>
                  <a:srgbClr val="1A1A1A"/>
                </a:solidFill>
                <a:effectLst/>
                <a:latin typeface="Source Sans Pro" panose="020B0503030403020204" pitchFamily="34" charset="0"/>
              </a:rPr>
              <a:t>American Cancer Society. </a:t>
            </a:r>
            <a:r>
              <a:rPr lang="en-US" sz="1200" b="0" i="1">
                <a:solidFill>
                  <a:srgbClr val="2746F8"/>
                </a:solidFill>
                <a:effectLst/>
                <a:latin typeface="Source Sans Pro" panose="020B0503030403020204" pitchFamily="34" charset="0"/>
                <a:hlinkClick r:id="rId3"/>
              </a:rPr>
              <a:t>Cancer Facts &amp; Figures 2024</a:t>
            </a:r>
            <a:r>
              <a:rPr lang="en-US" sz="1200" b="0" i="0">
                <a:solidFill>
                  <a:srgbClr val="1A1A1A"/>
                </a:solidFill>
                <a:effectLst/>
                <a:latin typeface="Source Sans Pro" panose="020B0503030403020204" pitchFamily="34" charset="0"/>
              </a:rPr>
              <a:t>. Atlanta: American Cancer Society; 2024.</a:t>
            </a:r>
            <a:endParaRPr kumimoji="0" lang="en-US" sz="1200" b="0" i="0" u="none" strike="noStrike" kern="1200" cap="none" spc="0" normalizeH="0" baseline="0" noProof="0">
              <a:ln>
                <a:noFill/>
              </a:ln>
              <a:effectLst/>
              <a:uLnTx/>
              <a:uFillTx/>
              <a:latin typeface="Source Sans Pro" panose="020B0503030403020204" pitchFamily="34" charset="0"/>
              <a:ea typeface="+mn-ea"/>
              <a:cs typeface="+mn-cs"/>
            </a:endParaRPr>
          </a:p>
        </p:txBody>
      </p:sp>
      <p:pic>
        <p:nvPicPr>
          <p:cNvPr id="7" name="Picture 6">
            <a:extLst>
              <a:ext uri="{FF2B5EF4-FFF2-40B4-BE49-F238E27FC236}">
                <a16:creationId xmlns:a16="http://schemas.microsoft.com/office/drawing/2014/main" id="{8DAADAF2-34AC-79FF-E86B-E611BEFEB1D2}"/>
              </a:ext>
            </a:extLst>
          </p:cNvPr>
          <p:cNvPicPr>
            <a:picLocks noChangeAspect="1"/>
          </p:cNvPicPr>
          <p:nvPr/>
        </p:nvPicPr>
        <p:blipFill>
          <a:blip r:embed="rId4"/>
          <a:stretch>
            <a:fillRect/>
          </a:stretch>
        </p:blipFill>
        <p:spPr>
          <a:xfrm>
            <a:off x="723900" y="2174597"/>
            <a:ext cx="2813957" cy="2326552"/>
          </a:xfrm>
          <a:prstGeom prst="rect">
            <a:avLst/>
          </a:prstGeom>
        </p:spPr>
      </p:pic>
    </p:spTree>
    <p:extLst>
      <p:ext uri="{BB962C8B-B14F-4D97-AF65-F5344CB8AC3E}">
        <p14:creationId xmlns:p14="http://schemas.microsoft.com/office/powerpoint/2010/main" val="3843438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48EDC1A-8B5E-9D49-FB7D-FF336BDB90C1}"/>
              </a:ext>
            </a:extLst>
          </p:cNvPr>
          <p:cNvPicPr>
            <a:picLocks noChangeAspect="1"/>
          </p:cNvPicPr>
          <p:nvPr/>
        </p:nvPicPr>
        <p:blipFill>
          <a:blip r:embed="rId3"/>
          <a:srcRect l="3243" t="2954"/>
          <a:stretch>
            <a:fillRect/>
          </a:stretch>
        </p:blipFill>
        <p:spPr>
          <a:xfrm>
            <a:off x="0" y="102875"/>
            <a:ext cx="12117635" cy="6858000"/>
          </a:xfrm>
          <a:prstGeom prst="rect">
            <a:avLst/>
          </a:prstGeom>
        </p:spPr>
      </p:pic>
      <p:sp>
        <p:nvSpPr>
          <p:cNvPr id="2" name="Rectangle 1">
            <a:extLst>
              <a:ext uri="{FF2B5EF4-FFF2-40B4-BE49-F238E27FC236}">
                <a16:creationId xmlns:a16="http://schemas.microsoft.com/office/drawing/2014/main" id="{E2FB35FA-ECA2-88E1-8324-CCB78998B5FC}"/>
              </a:ext>
            </a:extLst>
          </p:cNvPr>
          <p:cNvSpPr/>
          <p:nvPr/>
        </p:nvSpPr>
        <p:spPr>
          <a:xfrm>
            <a:off x="1261647" y="2788776"/>
            <a:ext cx="3941155" cy="23705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ACDDCCB6-083C-2F70-14CF-2D184525221D}"/>
              </a:ext>
            </a:extLst>
          </p:cNvPr>
          <p:cNvSpPr/>
          <p:nvPr/>
        </p:nvSpPr>
        <p:spPr>
          <a:xfrm>
            <a:off x="6931317" y="2788776"/>
            <a:ext cx="4216400" cy="257787"/>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29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6DADCB-44C2-0C98-D7D4-4046D73FB9A2}"/>
              </a:ext>
            </a:extLst>
          </p:cNvPr>
          <p:cNvPicPr>
            <a:picLocks noChangeAspect="1"/>
          </p:cNvPicPr>
          <p:nvPr/>
        </p:nvPicPr>
        <p:blipFill>
          <a:blip r:embed="rId2"/>
          <a:srcRect l="3482" r="15495"/>
          <a:stretch>
            <a:fillRect/>
          </a:stretch>
        </p:blipFill>
        <p:spPr>
          <a:xfrm>
            <a:off x="6085114" y="1363409"/>
            <a:ext cx="6123547" cy="4252712"/>
          </a:xfrm>
          <a:prstGeom prst="rect">
            <a:avLst/>
          </a:prstGeom>
        </p:spPr>
      </p:pic>
      <p:pic>
        <p:nvPicPr>
          <p:cNvPr id="5" name="Picture 4">
            <a:extLst>
              <a:ext uri="{FF2B5EF4-FFF2-40B4-BE49-F238E27FC236}">
                <a16:creationId xmlns:a16="http://schemas.microsoft.com/office/drawing/2014/main" id="{132EF3E4-1163-07F5-D7CE-E73B88922846}"/>
              </a:ext>
            </a:extLst>
          </p:cNvPr>
          <p:cNvPicPr>
            <a:picLocks noChangeAspect="1"/>
          </p:cNvPicPr>
          <p:nvPr/>
        </p:nvPicPr>
        <p:blipFill>
          <a:blip r:embed="rId3"/>
          <a:srcRect r="24141"/>
          <a:stretch>
            <a:fillRect/>
          </a:stretch>
        </p:blipFill>
        <p:spPr>
          <a:xfrm>
            <a:off x="-100816" y="1319864"/>
            <a:ext cx="5913915" cy="4383333"/>
          </a:xfrm>
          <a:prstGeom prst="rect">
            <a:avLst/>
          </a:prstGeom>
        </p:spPr>
      </p:pic>
      <p:sp>
        <p:nvSpPr>
          <p:cNvPr id="9" name="Rectangle 8">
            <a:extLst>
              <a:ext uri="{FF2B5EF4-FFF2-40B4-BE49-F238E27FC236}">
                <a16:creationId xmlns:a16="http://schemas.microsoft.com/office/drawing/2014/main" id="{38649CEC-4401-C288-69D2-DEBED78D1CFF}"/>
              </a:ext>
            </a:extLst>
          </p:cNvPr>
          <p:cNvSpPr/>
          <p:nvPr/>
        </p:nvSpPr>
        <p:spPr>
          <a:xfrm>
            <a:off x="1133645" y="3633481"/>
            <a:ext cx="4396553" cy="21901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900800-8793-8460-7FA9-7C4087AF9BCA}"/>
              </a:ext>
            </a:extLst>
          </p:cNvPr>
          <p:cNvSpPr/>
          <p:nvPr/>
        </p:nvSpPr>
        <p:spPr>
          <a:xfrm>
            <a:off x="7050447" y="3567517"/>
            <a:ext cx="4396553" cy="21901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0B3B589-C326-C1DE-1C1E-95B7032140FC}"/>
              </a:ext>
            </a:extLst>
          </p:cNvPr>
          <p:cNvPicPr>
            <a:picLocks noChangeAspect="1"/>
          </p:cNvPicPr>
          <p:nvPr/>
        </p:nvPicPr>
        <p:blipFill>
          <a:blip r:embed="rId4"/>
          <a:stretch>
            <a:fillRect/>
          </a:stretch>
        </p:blipFill>
        <p:spPr>
          <a:xfrm>
            <a:off x="10500566" y="-32876"/>
            <a:ext cx="1578787" cy="889201"/>
          </a:xfrm>
          <a:prstGeom prst="rect">
            <a:avLst/>
          </a:prstGeom>
        </p:spPr>
      </p:pic>
    </p:spTree>
    <p:extLst>
      <p:ext uri="{BB962C8B-B14F-4D97-AF65-F5344CB8AC3E}">
        <p14:creationId xmlns:p14="http://schemas.microsoft.com/office/powerpoint/2010/main" val="3510023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90476" y="6362472"/>
            <a:ext cx="5356814" cy="451800"/>
          </a:xfrm>
          <a:prstGeom prst="rect">
            <a:avLst/>
          </a:prstGeom>
          <a:noFill/>
          <a:ln>
            <a:noFill/>
          </a:ln>
        </p:spPr>
        <p:txBody>
          <a:bodyPr lIns="90000" tIns="46800" rIns="90000" bIns="46800"/>
          <a:lstStyle/>
          <a:p>
            <a:r>
              <a:rPr lang="en-US" sz="1100" spc="-1">
                <a:solidFill>
                  <a:srgbClr val="000000"/>
                </a:solidFill>
                <a:latin typeface="Arial"/>
              </a:rPr>
              <a:t>Colorectal cancer statistics, 2026</a:t>
            </a:r>
          </a:p>
        </p:txBody>
      </p:sp>
      <p:sp>
        <p:nvSpPr>
          <p:cNvPr id="45" name="TextShape 2"/>
          <p:cNvSpPr txBox="1"/>
          <p:nvPr/>
        </p:nvSpPr>
        <p:spPr>
          <a:xfrm>
            <a:off x="90476" y="6600104"/>
            <a:ext cx="8640000" cy="451800"/>
          </a:xfrm>
          <a:prstGeom prst="rect">
            <a:avLst/>
          </a:prstGeom>
          <a:noFill/>
          <a:ln>
            <a:noFill/>
          </a:ln>
        </p:spPr>
        <p:txBody>
          <a:bodyPr lIns="90000" tIns="45000" rIns="90000" bIns="45000"/>
          <a:lstStyle/>
          <a:p>
            <a:r>
              <a:rPr lang="en-US" sz="800" b="1" spc="-1">
                <a:solidFill>
                  <a:srgbClr val="0054A6"/>
                </a:solidFill>
                <a:latin typeface="Arial"/>
              </a:rPr>
              <a:t>CA A Cancer J Clinicians, Volume: 76, Issue: 2, First published: 02 March 2026, DOI: (10.3322/caac.70067) </a:t>
            </a:r>
            <a:endParaRPr lang="en-US" sz="800" spc="-1">
              <a:solidFill>
                <a:srgbClr val="000000"/>
              </a:solidFill>
              <a:latin typeface="Arial"/>
            </a:endParaRPr>
          </a:p>
        </p:txBody>
      </p:sp>
      <p:pic>
        <p:nvPicPr>
          <p:cNvPr id="46" name="Main graphic"/>
          <p:cNvPicPr/>
          <p:nvPr/>
        </p:nvPicPr>
        <p:blipFill>
          <a:blip r:embed="rId3"/>
          <a:stretch/>
        </p:blipFill>
        <p:spPr>
          <a:xfrm>
            <a:off x="3126481" y="876073"/>
            <a:ext cx="5679866" cy="5486400"/>
          </a:xfrm>
          <a:prstGeom prst="rect">
            <a:avLst/>
          </a:prstGeom>
          <a:ln>
            <a:noFill/>
          </a:ln>
        </p:spPr>
      </p:pic>
      <p:sp>
        <p:nvSpPr>
          <p:cNvPr id="2" name="Title 1">
            <a:extLst>
              <a:ext uri="{FF2B5EF4-FFF2-40B4-BE49-F238E27FC236}">
                <a16:creationId xmlns:a16="http://schemas.microsoft.com/office/drawing/2014/main" id="{F5F59F54-50D8-1CE2-C37E-AE70D461C6B9}"/>
              </a:ext>
            </a:extLst>
          </p:cNvPr>
          <p:cNvSpPr>
            <a:spLocks noGrp="1"/>
          </p:cNvSpPr>
          <p:nvPr>
            <p:ph type="title" idx="4294967295"/>
          </p:nvPr>
        </p:nvSpPr>
        <p:spPr>
          <a:xfrm>
            <a:off x="413658" y="-344261"/>
            <a:ext cx="10874375" cy="1679575"/>
          </a:xfrm>
        </p:spPr>
        <p:txBody>
          <a:bodyPr>
            <a:noAutofit/>
          </a:bodyPr>
          <a:lstStyle/>
          <a:p>
            <a:pPr algn="ctr"/>
            <a:r>
              <a:rPr lang="en-US" sz="2400"/>
              <a:t>Age-specific colorectal cancer incidence rates, 1998 versus 2022, U.S. </a:t>
            </a:r>
          </a:p>
        </p:txBody>
      </p:sp>
      <p:sp>
        <p:nvSpPr>
          <p:cNvPr id="3" name="Oval 2">
            <a:extLst>
              <a:ext uri="{FF2B5EF4-FFF2-40B4-BE49-F238E27FC236}">
                <a16:creationId xmlns:a16="http://schemas.microsoft.com/office/drawing/2014/main" id="{B935E425-B2CB-F514-DCFD-E7C42F4E7F91}"/>
              </a:ext>
            </a:extLst>
          </p:cNvPr>
          <p:cNvSpPr/>
          <p:nvPr/>
        </p:nvSpPr>
        <p:spPr>
          <a:xfrm>
            <a:off x="6015105" y="832061"/>
            <a:ext cx="3436584" cy="3250237"/>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128407" y="6279308"/>
            <a:ext cx="7200000" cy="451800"/>
          </a:xfrm>
          <a:prstGeom prst="rect">
            <a:avLst/>
          </a:prstGeom>
          <a:noFill/>
          <a:ln>
            <a:noFill/>
          </a:ln>
        </p:spPr>
        <p:txBody>
          <a:bodyPr lIns="90000" tIns="46800" rIns="90000" bIns="46800"/>
          <a:lstStyle/>
          <a:p>
            <a:r>
              <a:rPr lang="en-US" sz="1100" spc="-1">
                <a:solidFill>
                  <a:srgbClr val="000000"/>
                </a:solidFill>
                <a:latin typeface="Arial"/>
              </a:rPr>
              <a:t>Colorectal cancer statistics, 2026</a:t>
            </a:r>
          </a:p>
        </p:txBody>
      </p:sp>
      <p:sp>
        <p:nvSpPr>
          <p:cNvPr id="45" name="TextShape 2"/>
          <p:cNvSpPr txBox="1"/>
          <p:nvPr/>
        </p:nvSpPr>
        <p:spPr>
          <a:xfrm>
            <a:off x="128407" y="6544943"/>
            <a:ext cx="8640000" cy="451800"/>
          </a:xfrm>
          <a:prstGeom prst="rect">
            <a:avLst/>
          </a:prstGeom>
          <a:noFill/>
          <a:ln>
            <a:noFill/>
          </a:ln>
        </p:spPr>
        <p:txBody>
          <a:bodyPr lIns="90000" tIns="45000" rIns="90000" bIns="45000"/>
          <a:lstStyle/>
          <a:p>
            <a:r>
              <a:rPr lang="en-US" sz="800" b="1" spc="-1">
                <a:solidFill>
                  <a:srgbClr val="0054A6"/>
                </a:solidFill>
                <a:latin typeface="Arial"/>
              </a:rPr>
              <a:t>CA A Cancer J Clinicians, Volume: 76, Issue: 2, First published: 02 March 2026, DOI: (10.3322/caac.70067) </a:t>
            </a:r>
            <a:endParaRPr lang="en-US" sz="800" spc="-1">
              <a:solidFill>
                <a:srgbClr val="000000"/>
              </a:solidFill>
              <a:latin typeface="Arial"/>
            </a:endParaRPr>
          </a:p>
        </p:txBody>
      </p:sp>
      <p:pic>
        <p:nvPicPr>
          <p:cNvPr id="46" name="Main graphic"/>
          <p:cNvPicPr/>
          <p:nvPr/>
        </p:nvPicPr>
        <p:blipFill>
          <a:blip r:embed="rId3"/>
          <a:stretch/>
        </p:blipFill>
        <p:spPr>
          <a:xfrm>
            <a:off x="1806898" y="733710"/>
            <a:ext cx="8830069" cy="5545597"/>
          </a:xfrm>
          <a:prstGeom prst="rect">
            <a:avLst/>
          </a:prstGeom>
          <a:ln>
            <a:noFill/>
          </a:ln>
        </p:spPr>
      </p:pic>
      <p:sp>
        <p:nvSpPr>
          <p:cNvPr id="2" name="Title 1">
            <a:extLst>
              <a:ext uri="{FF2B5EF4-FFF2-40B4-BE49-F238E27FC236}">
                <a16:creationId xmlns:a16="http://schemas.microsoft.com/office/drawing/2014/main" id="{9EB7865E-8BC1-E180-0274-6EEA9C94CB33}"/>
              </a:ext>
            </a:extLst>
          </p:cNvPr>
          <p:cNvSpPr>
            <a:spLocks noGrp="1"/>
          </p:cNvSpPr>
          <p:nvPr>
            <p:ph type="title" idx="4294967295"/>
          </p:nvPr>
        </p:nvSpPr>
        <p:spPr>
          <a:xfrm>
            <a:off x="784744" y="-467179"/>
            <a:ext cx="10874375" cy="1679575"/>
          </a:xfrm>
        </p:spPr>
        <p:txBody>
          <a:bodyPr>
            <a:normAutofit/>
          </a:bodyPr>
          <a:lstStyle/>
          <a:p>
            <a:pPr algn="ctr"/>
            <a:r>
              <a:rPr lang="en-US" sz="2400"/>
              <a:t>Colorectal cancer stage distribution (%) by age, race, and ethnicity, 2018–2022, U.S.</a:t>
            </a:r>
          </a:p>
        </p:txBody>
      </p:sp>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 bar chart&#10;&#10;AI-generated content may be incorrect.">
            <a:extLst>
              <a:ext uri="{FF2B5EF4-FFF2-40B4-BE49-F238E27FC236}">
                <a16:creationId xmlns:a16="http://schemas.microsoft.com/office/drawing/2014/main" id="{E3A67665-CF68-9DBB-4284-357FA9F0B186}"/>
              </a:ext>
            </a:extLst>
          </p:cNvPr>
          <p:cNvPicPr>
            <a:picLocks noChangeAspect="1"/>
          </p:cNvPicPr>
          <p:nvPr/>
        </p:nvPicPr>
        <p:blipFill>
          <a:blip r:embed="rId2"/>
          <a:stretch>
            <a:fillRect/>
          </a:stretch>
        </p:blipFill>
        <p:spPr>
          <a:xfrm>
            <a:off x="573024" y="0"/>
            <a:ext cx="11045952" cy="6858000"/>
          </a:xfrm>
          <a:prstGeom prst="rect">
            <a:avLst/>
          </a:prstGeom>
        </p:spPr>
      </p:pic>
      <p:cxnSp>
        <p:nvCxnSpPr>
          <p:cNvPr id="4" name="Straight Arrow Connector 3">
            <a:extLst>
              <a:ext uri="{FF2B5EF4-FFF2-40B4-BE49-F238E27FC236}">
                <a16:creationId xmlns:a16="http://schemas.microsoft.com/office/drawing/2014/main" id="{66B62163-346B-B14F-72CC-80700325D4CF}"/>
              </a:ext>
            </a:extLst>
          </p:cNvPr>
          <p:cNvCxnSpPr/>
          <p:nvPr/>
        </p:nvCxnSpPr>
        <p:spPr>
          <a:xfrm flipV="1">
            <a:off x="3334603" y="5040573"/>
            <a:ext cx="855260" cy="1865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7CC70A8-C7D1-2847-E2CC-1BB3376DC943}"/>
              </a:ext>
            </a:extLst>
          </p:cNvPr>
          <p:cNvCxnSpPr/>
          <p:nvPr/>
        </p:nvCxnSpPr>
        <p:spPr>
          <a:xfrm>
            <a:off x="7610901" y="682388"/>
            <a:ext cx="2706806" cy="84161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3385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12070A9-CCFB-ADE1-4E1A-F714A7308B3A}"/>
              </a:ext>
            </a:extLst>
          </p:cNvPr>
          <p:cNvSpPr>
            <a:spLocks noGrp="1"/>
          </p:cNvSpPr>
          <p:nvPr>
            <p:ph type="body" sz="quarter" idx="4294967295"/>
          </p:nvPr>
        </p:nvSpPr>
        <p:spPr>
          <a:xfrm>
            <a:off x="212349" y="6329363"/>
            <a:ext cx="11979651" cy="631825"/>
          </a:xfrm>
        </p:spPr>
        <p:txBody>
          <a:bodyPr>
            <a:normAutofit fontScale="92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solidFill>
                  <a:srgbClr val="1A1A1A"/>
                </a:solidFill>
                <a:cs typeface="+mn-cs"/>
              </a:rPr>
              <a:t>©American Cancer Society, 2026. Rates per 100,000, age-adjusted to 2000 US standard population. Incidence is adjusted for delays when possible. Race is exclusive of Hispanic origin. Data source: incidence) North American Association of Central Cancer Registries, 2025. mortality: National Center for Health Statistics, Centers for Disease Control and Prevention, 2025.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solidFill>
                  <a:srgbClr val="1A1A1A"/>
                </a:solidFill>
                <a:cs typeface="+mn-cs"/>
              </a:rPr>
              <a:t>Colorectum incidence excludes appendix. Kansas rates are not adjusted for delay in case reporting. Rates for American Indian &amp; Alaska Native people are adjusted for misclassification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SOURCE: </a:t>
            </a:r>
            <a:r>
              <a:rPr kumimoji="0" lang="en-US" sz="1100" b="0" i="0" u="none" strike="noStrike" kern="1200" cap="none" spc="0" normalizeH="0" baseline="0" noProof="0" dirty="0">
                <a:ln>
                  <a:noFill/>
                </a:ln>
                <a:solidFill>
                  <a:srgbClr val="1A1A1A"/>
                </a:solidFill>
                <a:effectLst/>
                <a:uLnTx/>
                <a:uFillTx/>
                <a:latin typeface="Source Sans Pro" panose="020B0503030403020204" pitchFamily="34" charset="0"/>
                <a:ea typeface="+mn-ea"/>
                <a:cs typeface="+mn-cs"/>
              </a:rPr>
              <a:t>American Cancer Society. Cancer Statistics Center. </a:t>
            </a:r>
            <a:r>
              <a:rPr kumimoji="0" lang="en-US" sz="1100" b="0" i="0" u="none" strike="noStrike" kern="1200" cap="none" spc="0" normalizeH="0" baseline="0" noProof="0" dirty="0">
                <a:ln>
                  <a:noFill/>
                </a:ln>
                <a:solidFill>
                  <a:srgbClr val="1A1A1A"/>
                </a:solidFill>
                <a:effectLst/>
                <a:uLnTx/>
                <a:uFillTx/>
                <a:latin typeface="Source Sans Pro" panose="020B0503030403020204" pitchFamily="34" charset="0"/>
                <a:ea typeface="+mn-ea"/>
                <a:cs typeface="+mn-cs"/>
                <a:hlinkClick r:id="rId2"/>
              </a:rPr>
              <a:t>https://cancerstatisticscenter.cancer.org/</a:t>
            </a:r>
            <a:r>
              <a:rPr kumimoji="0" lang="en-US" sz="1100" b="0" i="0" u="none" strike="noStrike" kern="1200" cap="none" spc="0" normalizeH="0" baseline="0" noProof="0" dirty="0">
                <a:ln>
                  <a:noFill/>
                </a:ln>
                <a:solidFill>
                  <a:srgbClr val="1A1A1A"/>
                </a:solidFill>
                <a:effectLst/>
                <a:uLnTx/>
                <a:uFillTx/>
                <a:latin typeface="Source Sans Pro" panose="020B0503030403020204" pitchFamily="34" charset="0"/>
                <a:ea typeface="+mn-ea"/>
                <a:cs typeface="+mn-cs"/>
              </a:rPr>
              <a:t> |  Accessed 1/20/2026</a:t>
            </a:r>
          </a:p>
        </p:txBody>
      </p:sp>
      <p:sp>
        <p:nvSpPr>
          <p:cNvPr id="9" name="Title 8">
            <a:extLst>
              <a:ext uri="{FF2B5EF4-FFF2-40B4-BE49-F238E27FC236}">
                <a16:creationId xmlns:a16="http://schemas.microsoft.com/office/drawing/2014/main" id="{C1131B96-40E5-EB32-F75C-22E4BF4E517A}"/>
              </a:ext>
            </a:extLst>
          </p:cNvPr>
          <p:cNvSpPr>
            <a:spLocks noGrp="1"/>
          </p:cNvSpPr>
          <p:nvPr>
            <p:ph type="title" idx="4294967295"/>
          </p:nvPr>
        </p:nvSpPr>
        <p:spPr>
          <a:xfrm>
            <a:off x="690161" y="-204489"/>
            <a:ext cx="10874375" cy="1679575"/>
          </a:xfrm>
        </p:spPr>
        <p:txBody>
          <a:bodyPr>
            <a:normAutofit/>
          </a:bodyPr>
          <a:lstStyle/>
          <a:p>
            <a:pPr algn="ctr"/>
            <a:r>
              <a:rPr lang="en-US" sz="3200" dirty="0"/>
              <a:t>Colorectal Cancer Incidence Rates by Race &amp; Ethnicity</a:t>
            </a:r>
          </a:p>
        </p:txBody>
      </p:sp>
      <p:sp>
        <p:nvSpPr>
          <p:cNvPr id="3" name="Title 1">
            <a:extLst>
              <a:ext uri="{FF2B5EF4-FFF2-40B4-BE49-F238E27FC236}">
                <a16:creationId xmlns:a16="http://schemas.microsoft.com/office/drawing/2014/main" id="{0AD2AE16-C7C1-F567-91C7-0FB4888E94DA}"/>
              </a:ext>
            </a:extLst>
          </p:cNvPr>
          <p:cNvSpPr txBox="1">
            <a:spLocks/>
          </p:cNvSpPr>
          <p:nvPr/>
        </p:nvSpPr>
        <p:spPr>
          <a:xfrm>
            <a:off x="1430788" y="957140"/>
            <a:ext cx="5716245" cy="51794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1" kern="1200">
                <a:solidFill>
                  <a:srgbClr val="2746F8"/>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Poppins" pitchFamily="2" charset="77"/>
                <a:ea typeface="+mj-ea"/>
                <a:cs typeface="Poppins" pitchFamily="2" charset="77"/>
              </a:rPr>
              <a:t>Incidence Rates, </a:t>
            </a:r>
            <a:r>
              <a:rPr kumimoji="0" lang="en-US" sz="1800" b="0" i="0" u="none" strike="noStrike" kern="1200" cap="none" spc="0" normalizeH="0" baseline="0" noProof="0">
                <a:ln>
                  <a:noFill/>
                </a:ln>
                <a:solidFill>
                  <a:prstClr val="black"/>
                </a:solidFill>
                <a:effectLst/>
                <a:uLnTx/>
                <a:uFillTx/>
                <a:latin typeface="Poppins" pitchFamily="2" charset="77"/>
                <a:ea typeface="+mj-ea"/>
                <a:cs typeface="Poppins" pitchFamily="2" charset="77"/>
              </a:rPr>
              <a:t>2018 - 2022</a:t>
            </a:r>
          </a:p>
        </p:txBody>
      </p:sp>
      <p:pic>
        <p:nvPicPr>
          <p:cNvPr id="7" name="Picture 6" descr="A screenshot of a computer&#10;&#10;AI-generated content may be incorrect.">
            <a:extLst>
              <a:ext uri="{FF2B5EF4-FFF2-40B4-BE49-F238E27FC236}">
                <a16:creationId xmlns:a16="http://schemas.microsoft.com/office/drawing/2014/main" id="{DB26F4DB-21E2-2F58-A58D-8B9B21567749}"/>
              </a:ext>
            </a:extLst>
          </p:cNvPr>
          <p:cNvPicPr>
            <a:picLocks noChangeAspect="1"/>
          </p:cNvPicPr>
          <p:nvPr/>
        </p:nvPicPr>
        <p:blipFill>
          <a:blip r:embed="rId3"/>
          <a:srcRect t="24000" b="30909"/>
          <a:stretch>
            <a:fillRect/>
          </a:stretch>
        </p:blipFill>
        <p:spPr>
          <a:xfrm>
            <a:off x="94493" y="2126723"/>
            <a:ext cx="11868091" cy="3051988"/>
          </a:xfrm>
          <a:prstGeom prst="rect">
            <a:avLst/>
          </a:prstGeom>
        </p:spPr>
      </p:pic>
    </p:spTree>
    <p:extLst>
      <p:ext uri="{BB962C8B-B14F-4D97-AF65-F5344CB8AC3E}">
        <p14:creationId xmlns:p14="http://schemas.microsoft.com/office/powerpoint/2010/main" val="1078670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CECB3DE-6BC2-B2E0-823B-64DF361AD7DB}"/>
              </a:ext>
            </a:extLst>
          </p:cNvPr>
          <p:cNvPicPr>
            <a:picLocks noChangeAspect="1"/>
          </p:cNvPicPr>
          <p:nvPr/>
        </p:nvPicPr>
        <p:blipFill>
          <a:blip r:embed="rId3"/>
          <a:srcRect l="3077" t="3084"/>
          <a:stretch>
            <a:fillRect/>
          </a:stretch>
        </p:blipFill>
        <p:spPr>
          <a:xfrm>
            <a:off x="-16893" y="0"/>
            <a:ext cx="12200217" cy="6844189"/>
          </a:xfrm>
          <a:prstGeom prst="rect">
            <a:avLst/>
          </a:prstGeom>
        </p:spPr>
      </p:pic>
      <p:sp>
        <p:nvSpPr>
          <p:cNvPr id="2" name="Rectangle 1">
            <a:extLst>
              <a:ext uri="{FF2B5EF4-FFF2-40B4-BE49-F238E27FC236}">
                <a16:creationId xmlns:a16="http://schemas.microsoft.com/office/drawing/2014/main" id="{BD10B647-D886-74E9-B831-D941DF691E7C}"/>
              </a:ext>
            </a:extLst>
          </p:cNvPr>
          <p:cNvSpPr/>
          <p:nvPr/>
        </p:nvSpPr>
        <p:spPr>
          <a:xfrm>
            <a:off x="1140192" y="2618641"/>
            <a:ext cx="3941155" cy="23705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459EFDEC-6E1D-0D92-F1A0-67EDABC1C8D3}"/>
              </a:ext>
            </a:extLst>
          </p:cNvPr>
          <p:cNvSpPr/>
          <p:nvPr/>
        </p:nvSpPr>
        <p:spPr>
          <a:xfrm>
            <a:off x="6775225" y="2855701"/>
            <a:ext cx="3941155" cy="23705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212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B7A57-1571-8F1A-AE6D-90ADA15C65B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5E0D73-511C-40EE-4E54-405FBF6F94D1}"/>
              </a:ext>
            </a:extLst>
          </p:cNvPr>
          <p:cNvSpPr>
            <a:spLocks noGrp="1"/>
          </p:cNvSpPr>
          <p:nvPr>
            <p:ph type="body" sz="quarter" idx="4294967295"/>
          </p:nvPr>
        </p:nvSpPr>
        <p:spPr>
          <a:xfrm>
            <a:off x="153627" y="6329363"/>
            <a:ext cx="12038374" cy="631825"/>
          </a:xfrm>
        </p:spPr>
        <p:txBody>
          <a:bodyPr>
            <a:normAutofit fontScale="92500" lnSpcReduction="20000"/>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solidFill>
                  <a:srgbClr val="1A1A1A"/>
                </a:solidFill>
                <a:cs typeface="+mn-cs"/>
              </a:rPr>
              <a:t>©American Cancer Society, 2026. Rates per 100,000, age-adjusted to 2000 US standard population. Incidence is adjusted for delays when possible. Race is exclusive of Hispanic origin. Data source: incidence) North American Association of Central Cancer Registries, 2025. mortality: National Center for Health Statistics, Centers for Disease Control and Prevention, 2025.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dirty="0">
                <a:solidFill>
                  <a:srgbClr val="1A1A1A"/>
                </a:solidFill>
                <a:cs typeface="+mn-cs"/>
              </a:rPr>
              <a:t>Colorectum incidence excludes appendix. Kansas rates are not adjusted for delay in case reporting. Rates for American Indian &amp; Alaska Native people are adjusted for misclassification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Source Sans Pro" panose="020B0503030403020204" pitchFamily="34" charset="0"/>
                <a:ea typeface="+mn-ea"/>
                <a:cs typeface="+mn-cs"/>
              </a:rPr>
              <a:t>SOURCE: </a:t>
            </a:r>
            <a:r>
              <a:rPr kumimoji="0" lang="en-US" sz="1100" b="0" i="0" u="none" strike="noStrike" kern="1200" cap="none" spc="0" normalizeH="0" baseline="0" noProof="0" dirty="0">
                <a:ln>
                  <a:noFill/>
                </a:ln>
                <a:solidFill>
                  <a:srgbClr val="1A1A1A"/>
                </a:solidFill>
                <a:effectLst/>
                <a:uLnTx/>
                <a:uFillTx/>
                <a:latin typeface="Source Sans Pro" panose="020B0503030403020204" pitchFamily="34" charset="0"/>
                <a:ea typeface="+mn-ea"/>
                <a:cs typeface="+mn-cs"/>
              </a:rPr>
              <a:t>American Cancer Society. Cancer Statistics Center. </a:t>
            </a:r>
            <a:r>
              <a:rPr kumimoji="0" lang="en-US" sz="1100" b="0" i="0" u="none" strike="noStrike" kern="1200" cap="none" spc="0" normalizeH="0" baseline="0" noProof="0" dirty="0">
                <a:ln>
                  <a:noFill/>
                </a:ln>
                <a:solidFill>
                  <a:srgbClr val="1A1A1A"/>
                </a:solidFill>
                <a:effectLst/>
                <a:uLnTx/>
                <a:uFillTx/>
                <a:latin typeface="Source Sans Pro" panose="020B0503030403020204" pitchFamily="34" charset="0"/>
                <a:ea typeface="+mn-ea"/>
                <a:cs typeface="+mn-cs"/>
                <a:hlinkClick r:id="rId2"/>
              </a:rPr>
              <a:t>https://cancerstatisticscenter.cancer.org/</a:t>
            </a:r>
            <a:r>
              <a:rPr kumimoji="0" lang="en-US" sz="1100" b="0" i="0" u="none" strike="noStrike" kern="1200" cap="none" spc="0" normalizeH="0" baseline="0" noProof="0" dirty="0">
                <a:ln>
                  <a:noFill/>
                </a:ln>
                <a:solidFill>
                  <a:srgbClr val="1A1A1A"/>
                </a:solidFill>
                <a:effectLst/>
                <a:uLnTx/>
                <a:uFillTx/>
                <a:latin typeface="Source Sans Pro" panose="020B0503030403020204" pitchFamily="34" charset="0"/>
                <a:ea typeface="+mn-ea"/>
                <a:cs typeface="+mn-cs"/>
              </a:rPr>
              <a:t> |  Accessed 1/20/2026</a:t>
            </a:r>
          </a:p>
        </p:txBody>
      </p:sp>
      <p:sp>
        <p:nvSpPr>
          <p:cNvPr id="9" name="Title 8">
            <a:extLst>
              <a:ext uri="{FF2B5EF4-FFF2-40B4-BE49-F238E27FC236}">
                <a16:creationId xmlns:a16="http://schemas.microsoft.com/office/drawing/2014/main" id="{46297DED-AE16-5AFB-779A-D8755CE4422F}"/>
              </a:ext>
            </a:extLst>
          </p:cNvPr>
          <p:cNvSpPr>
            <a:spLocks noGrp="1"/>
          </p:cNvSpPr>
          <p:nvPr>
            <p:ph type="title" idx="4294967295"/>
          </p:nvPr>
        </p:nvSpPr>
        <p:spPr>
          <a:xfrm>
            <a:off x="690161" y="-204489"/>
            <a:ext cx="10874375" cy="1679575"/>
          </a:xfrm>
        </p:spPr>
        <p:txBody>
          <a:bodyPr>
            <a:normAutofit/>
          </a:bodyPr>
          <a:lstStyle/>
          <a:p>
            <a:pPr algn="ctr"/>
            <a:r>
              <a:rPr lang="en-US" sz="3200" dirty="0"/>
              <a:t>Colorectal Cancer Mortality Rates by Race &amp; Ethnicity</a:t>
            </a:r>
          </a:p>
        </p:txBody>
      </p:sp>
      <p:sp>
        <p:nvSpPr>
          <p:cNvPr id="8" name="Title 1">
            <a:extLst>
              <a:ext uri="{FF2B5EF4-FFF2-40B4-BE49-F238E27FC236}">
                <a16:creationId xmlns:a16="http://schemas.microsoft.com/office/drawing/2014/main" id="{60E88394-1F9E-64CF-48F1-654B52C54CA2}"/>
              </a:ext>
            </a:extLst>
          </p:cNvPr>
          <p:cNvSpPr txBox="1">
            <a:spLocks/>
          </p:cNvSpPr>
          <p:nvPr/>
        </p:nvSpPr>
        <p:spPr>
          <a:xfrm>
            <a:off x="1361451" y="1170516"/>
            <a:ext cx="5716245" cy="51794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b="1" kern="1200">
                <a:solidFill>
                  <a:srgbClr val="2746F8"/>
                </a:solidFill>
                <a:latin typeface="Poppins" pitchFamily="2" charset="77"/>
                <a:ea typeface="+mj-ea"/>
                <a:cs typeface="Poppi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Poppins" pitchFamily="2" charset="77"/>
                <a:ea typeface="+mj-ea"/>
                <a:cs typeface="Poppins" pitchFamily="2" charset="77"/>
              </a:rPr>
              <a:t>Mortality Rates, </a:t>
            </a:r>
            <a:r>
              <a:rPr kumimoji="0" lang="en-US" sz="1800" b="0" i="0" u="none" strike="noStrike" kern="1200" cap="none" spc="0" normalizeH="0" baseline="0" noProof="0" dirty="0">
                <a:ln>
                  <a:noFill/>
                </a:ln>
                <a:solidFill>
                  <a:prstClr val="black"/>
                </a:solidFill>
                <a:effectLst/>
                <a:uLnTx/>
                <a:uFillTx/>
                <a:latin typeface="Poppins" pitchFamily="2" charset="77"/>
                <a:ea typeface="+mj-ea"/>
                <a:cs typeface="Poppins" pitchFamily="2" charset="77"/>
              </a:rPr>
              <a:t>2019 - 2023</a:t>
            </a:r>
          </a:p>
        </p:txBody>
      </p:sp>
      <p:pic>
        <p:nvPicPr>
          <p:cNvPr id="11" name="Picture 10" descr="A screenshot of a computer&#10;&#10;AI-generated content may be incorrect.">
            <a:extLst>
              <a:ext uri="{FF2B5EF4-FFF2-40B4-BE49-F238E27FC236}">
                <a16:creationId xmlns:a16="http://schemas.microsoft.com/office/drawing/2014/main" id="{9BA052D0-CF9B-03CF-68E4-D3A3559DB2E9}"/>
              </a:ext>
            </a:extLst>
          </p:cNvPr>
          <p:cNvPicPr>
            <a:picLocks noChangeAspect="1"/>
          </p:cNvPicPr>
          <p:nvPr/>
        </p:nvPicPr>
        <p:blipFill>
          <a:blip r:embed="rId3"/>
          <a:srcRect t="23763" b="31152"/>
          <a:stretch>
            <a:fillRect/>
          </a:stretch>
        </p:blipFill>
        <p:spPr>
          <a:xfrm>
            <a:off x="153627" y="2203210"/>
            <a:ext cx="11740617" cy="3018836"/>
          </a:xfrm>
          <a:prstGeom prst="rect">
            <a:avLst/>
          </a:prstGeom>
        </p:spPr>
      </p:pic>
    </p:spTree>
    <p:extLst>
      <p:ext uri="{BB962C8B-B14F-4D97-AF65-F5344CB8AC3E}">
        <p14:creationId xmlns:p14="http://schemas.microsoft.com/office/powerpoint/2010/main" val="1536027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37C9E-EBB7-90B0-65E0-A0288140B943}"/>
              </a:ext>
            </a:extLst>
          </p:cNvPr>
          <p:cNvSpPr>
            <a:spLocks noGrp="1"/>
          </p:cNvSpPr>
          <p:nvPr>
            <p:ph type="title"/>
          </p:nvPr>
        </p:nvSpPr>
        <p:spPr>
          <a:xfrm>
            <a:off x="594360" y="102875"/>
            <a:ext cx="10873740" cy="1680205"/>
          </a:xfrm>
        </p:spPr>
        <p:txBody>
          <a:bodyPr>
            <a:normAutofit/>
          </a:bodyPr>
          <a:lstStyle/>
          <a:p>
            <a:r>
              <a:rPr lang="en-US"/>
              <a:t>Cancer Mortality Before Age 50 Years</a:t>
            </a:r>
          </a:p>
        </p:txBody>
      </p:sp>
      <p:sp>
        <p:nvSpPr>
          <p:cNvPr id="3" name="Content Placeholder 2">
            <a:extLst>
              <a:ext uri="{FF2B5EF4-FFF2-40B4-BE49-F238E27FC236}">
                <a16:creationId xmlns:a16="http://schemas.microsoft.com/office/drawing/2014/main" id="{4330CB64-3A3C-B12F-6C4F-602AED34D1B9}"/>
              </a:ext>
            </a:extLst>
          </p:cNvPr>
          <p:cNvSpPr>
            <a:spLocks noGrp="1"/>
          </p:cNvSpPr>
          <p:nvPr>
            <p:ph sz="quarter" idx="13"/>
          </p:nvPr>
        </p:nvSpPr>
        <p:spPr>
          <a:xfrm>
            <a:off x="2790497" y="2002221"/>
            <a:ext cx="8677603" cy="4230413"/>
          </a:xfrm>
        </p:spPr>
        <p:txBody>
          <a:bodyPr>
            <a:normAutofit fontScale="92500" lnSpcReduction="10000"/>
          </a:bodyPr>
          <a:lstStyle/>
          <a:p>
            <a:r>
              <a:rPr lang="en-US" sz="2000" b="1"/>
              <a:t>Recent study found that deaths from most leading cancer types decreased in people&lt; 50 years in Canada.</a:t>
            </a:r>
          </a:p>
          <a:p>
            <a:r>
              <a:rPr lang="en-US" sz="2000" b="1"/>
              <a:t>Most prominent reduction seen in lung and breast cancer deaths</a:t>
            </a:r>
          </a:p>
          <a:p>
            <a:pPr lvl="1"/>
            <a:r>
              <a:rPr lang="en-US" sz="2000" b="1"/>
              <a:t>Lung cancer decrease associated with effective public health anti-smoking campaigns </a:t>
            </a:r>
          </a:p>
          <a:p>
            <a:pPr lvl="1"/>
            <a:r>
              <a:rPr lang="en-US" sz="2000" b="1"/>
              <a:t>Breast cancer decrease associated with increased screening access, earlier detection, and better personalized treatment.</a:t>
            </a:r>
          </a:p>
          <a:p>
            <a:r>
              <a:rPr lang="en-US" sz="2000" b="1"/>
              <a:t>Colorectal cancer deaths increased in past 25 years, with increasing trend in early-onset incidence. </a:t>
            </a:r>
          </a:p>
          <a:p>
            <a:pPr lvl="1"/>
            <a:r>
              <a:rPr lang="en-US" sz="2000" b="1"/>
              <a:t>Suggests possible generational change in etiology, such as higher prevalence in obesity and metabolic syndromes or increased exposure to unhealthy lifestyles and toxins rather than changes in diagnostic practice.</a:t>
            </a:r>
          </a:p>
        </p:txBody>
      </p:sp>
      <p:pic>
        <p:nvPicPr>
          <p:cNvPr id="5" name="Picture 4">
            <a:extLst>
              <a:ext uri="{FF2B5EF4-FFF2-40B4-BE49-F238E27FC236}">
                <a16:creationId xmlns:a16="http://schemas.microsoft.com/office/drawing/2014/main" id="{3906F13A-DE6A-98D2-395C-9663D599C817}"/>
              </a:ext>
            </a:extLst>
          </p:cNvPr>
          <p:cNvPicPr>
            <a:picLocks noChangeAspect="1"/>
          </p:cNvPicPr>
          <p:nvPr/>
        </p:nvPicPr>
        <p:blipFill>
          <a:blip r:embed="rId2"/>
          <a:stretch>
            <a:fillRect/>
          </a:stretch>
        </p:blipFill>
        <p:spPr>
          <a:xfrm>
            <a:off x="3657600" y="6406660"/>
            <a:ext cx="5819377" cy="348465"/>
          </a:xfrm>
          <a:prstGeom prst="rect">
            <a:avLst/>
          </a:prstGeom>
        </p:spPr>
      </p:pic>
    </p:spTree>
    <p:extLst>
      <p:ext uri="{BB962C8B-B14F-4D97-AF65-F5344CB8AC3E}">
        <p14:creationId xmlns:p14="http://schemas.microsoft.com/office/powerpoint/2010/main" val="2657725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500235-7C8E-09EF-06E9-EFD1401DF656}"/>
              </a:ext>
            </a:extLst>
          </p:cNvPr>
          <p:cNvPicPr>
            <a:picLocks noChangeAspect="1"/>
          </p:cNvPicPr>
          <p:nvPr/>
        </p:nvPicPr>
        <p:blipFill>
          <a:blip r:embed="rId2"/>
          <a:stretch>
            <a:fillRect/>
          </a:stretch>
        </p:blipFill>
        <p:spPr>
          <a:xfrm>
            <a:off x="3086078" y="76175"/>
            <a:ext cx="6019844" cy="6705649"/>
          </a:xfrm>
          <a:prstGeom prst="rect">
            <a:avLst/>
          </a:prstGeom>
        </p:spPr>
      </p:pic>
      <p:sp>
        <p:nvSpPr>
          <p:cNvPr id="5" name="Rectangle: Rounded Corners 4">
            <a:extLst>
              <a:ext uri="{FF2B5EF4-FFF2-40B4-BE49-F238E27FC236}">
                <a16:creationId xmlns:a16="http://schemas.microsoft.com/office/drawing/2014/main" id="{194B4C5A-D119-4E83-79E2-2FA44FFD5B3B}"/>
              </a:ext>
            </a:extLst>
          </p:cNvPr>
          <p:cNvSpPr/>
          <p:nvPr/>
        </p:nvSpPr>
        <p:spPr>
          <a:xfrm>
            <a:off x="5431646" y="377806"/>
            <a:ext cx="2217556" cy="1149844"/>
          </a:xfrm>
          <a:prstGeom prst="round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Brace 5">
            <a:extLst>
              <a:ext uri="{FF2B5EF4-FFF2-40B4-BE49-F238E27FC236}">
                <a16:creationId xmlns:a16="http://schemas.microsoft.com/office/drawing/2014/main" id="{54B6D2CE-3EF4-4F9C-04D7-779A1F9873B6}"/>
              </a:ext>
            </a:extLst>
          </p:cNvPr>
          <p:cNvSpPr/>
          <p:nvPr/>
        </p:nvSpPr>
        <p:spPr>
          <a:xfrm>
            <a:off x="9001638" y="1867128"/>
            <a:ext cx="500401" cy="996532"/>
          </a:xfrm>
          <a:prstGeom prst="rightBrace">
            <a:avLst>
              <a:gd name="adj1" fmla="val 8333"/>
              <a:gd name="adj2" fmla="val 45210"/>
            </a:avLst>
          </a:prstGeom>
          <a:ln w="5715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extBox 1">
            <a:extLst>
              <a:ext uri="{FF2B5EF4-FFF2-40B4-BE49-F238E27FC236}">
                <a16:creationId xmlns:a16="http://schemas.microsoft.com/office/drawing/2014/main" id="{16BFA0C0-FD15-284D-8BA6-67A2265B93C6}"/>
              </a:ext>
            </a:extLst>
          </p:cNvPr>
          <p:cNvSpPr txBox="1"/>
          <p:nvPr/>
        </p:nvSpPr>
        <p:spPr>
          <a:xfrm>
            <a:off x="582506" y="1220797"/>
            <a:ext cx="2607857" cy="707886"/>
          </a:xfrm>
          <a:prstGeom prst="rect">
            <a:avLst/>
          </a:prstGeom>
          <a:noFill/>
        </p:spPr>
        <p:txBody>
          <a:bodyPr wrap="square" rtlCol="0">
            <a:spAutoFit/>
          </a:bodyPr>
          <a:lstStyle/>
          <a:p>
            <a:r>
              <a:rPr lang="en-US" sz="2000" b="1">
                <a:solidFill>
                  <a:schemeClr val="bg1"/>
                </a:solidFill>
              </a:rPr>
              <a:t>Mortality Rates for Early-Onset Cancers </a:t>
            </a:r>
          </a:p>
        </p:txBody>
      </p:sp>
    </p:spTree>
    <p:extLst>
      <p:ext uri="{BB962C8B-B14F-4D97-AF65-F5344CB8AC3E}">
        <p14:creationId xmlns:p14="http://schemas.microsoft.com/office/powerpoint/2010/main" val="8722185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F3463-24FB-5EF8-30AE-C5D4CB1C14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900606-121B-E5B3-3C46-826DECF7424F}"/>
              </a:ext>
            </a:extLst>
          </p:cNvPr>
          <p:cNvPicPr>
            <a:picLocks noChangeAspect="1"/>
          </p:cNvPicPr>
          <p:nvPr/>
        </p:nvPicPr>
        <p:blipFill>
          <a:blip r:embed="rId2"/>
          <a:srcRect b="62299"/>
          <a:stretch>
            <a:fillRect/>
          </a:stretch>
        </p:blipFill>
        <p:spPr>
          <a:xfrm>
            <a:off x="67760" y="-203333"/>
            <a:ext cx="12229840" cy="4227047"/>
          </a:xfrm>
          <a:prstGeom prst="rect">
            <a:avLst/>
          </a:prstGeom>
        </p:spPr>
      </p:pic>
      <p:sp>
        <p:nvSpPr>
          <p:cNvPr id="4" name="TextShape 1">
            <a:extLst>
              <a:ext uri="{FF2B5EF4-FFF2-40B4-BE49-F238E27FC236}">
                <a16:creationId xmlns:a16="http://schemas.microsoft.com/office/drawing/2014/main" id="{759F8BD7-1B3B-952C-4D0D-9CE08DD76B9A}"/>
              </a:ext>
            </a:extLst>
          </p:cNvPr>
          <p:cNvSpPr txBox="1"/>
          <p:nvPr/>
        </p:nvSpPr>
        <p:spPr>
          <a:xfrm>
            <a:off x="3657600" y="6254364"/>
            <a:ext cx="3015018" cy="451800"/>
          </a:xfrm>
          <a:prstGeom prst="rect">
            <a:avLst/>
          </a:prstGeom>
          <a:noFill/>
          <a:ln>
            <a:noFill/>
          </a:ln>
        </p:spPr>
        <p:txBody>
          <a:bodyPr lIns="90000" tIns="46800" rIns="90000" bIns="46800"/>
          <a:lstStyle/>
          <a:p>
            <a:r>
              <a:rPr lang="en-US" sz="1100" spc="-1">
                <a:solidFill>
                  <a:srgbClr val="000000"/>
                </a:solidFill>
                <a:latin typeface="Arial"/>
              </a:rPr>
              <a:t>Colorectal cancer statistics, 2026</a:t>
            </a:r>
          </a:p>
        </p:txBody>
      </p:sp>
      <p:sp>
        <p:nvSpPr>
          <p:cNvPr id="7" name="TextShape 2">
            <a:extLst>
              <a:ext uri="{FF2B5EF4-FFF2-40B4-BE49-F238E27FC236}">
                <a16:creationId xmlns:a16="http://schemas.microsoft.com/office/drawing/2014/main" id="{C8C6DEB4-8A79-F59F-0122-C3A9766F8826}"/>
              </a:ext>
            </a:extLst>
          </p:cNvPr>
          <p:cNvSpPr txBox="1"/>
          <p:nvPr/>
        </p:nvSpPr>
        <p:spPr>
          <a:xfrm>
            <a:off x="3657600" y="6488618"/>
            <a:ext cx="8640000" cy="451800"/>
          </a:xfrm>
          <a:prstGeom prst="rect">
            <a:avLst/>
          </a:prstGeom>
          <a:noFill/>
          <a:ln>
            <a:noFill/>
          </a:ln>
        </p:spPr>
        <p:txBody>
          <a:bodyPr lIns="90000" tIns="45000" rIns="90000" bIns="45000"/>
          <a:lstStyle/>
          <a:p>
            <a:r>
              <a:rPr lang="en-US" sz="800" b="1" spc="-1">
                <a:solidFill>
                  <a:srgbClr val="0054A6"/>
                </a:solidFill>
                <a:latin typeface="Arial"/>
              </a:rPr>
              <a:t>CA A Cancer J Clinicians, Volume: 76, Issue: 2, First published: 02 March 2026, DOI: (10.3322/caac.70067) </a:t>
            </a:r>
            <a:endParaRPr lang="en-US" sz="800" spc="-1">
              <a:solidFill>
                <a:srgbClr val="000000"/>
              </a:solidFill>
              <a:latin typeface="Arial"/>
            </a:endParaRPr>
          </a:p>
        </p:txBody>
      </p:sp>
      <p:sp>
        <p:nvSpPr>
          <p:cNvPr id="2" name="TextBox 1">
            <a:extLst>
              <a:ext uri="{FF2B5EF4-FFF2-40B4-BE49-F238E27FC236}">
                <a16:creationId xmlns:a16="http://schemas.microsoft.com/office/drawing/2014/main" id="{C25B6C09-C63B-B984-55CC-D14B9AF228C2}"/>
              </a:ext>
            </a:extLst>
          </p:cNvPr>
          <p:cNvSpPr txBox="1"/>
          <p:nvPr/>
        </p:nvSpPr>
        <p:spPr>
          <a:xfrm>
            <a:off x="1355833" y="315310"/>
            <a:ext cx="2069606" cy="369332"/>
          </a:xfrm>
          <a:prstGeom prst="rect">
            <a:avLst/>
          </a:prstGeom>
          <a:noFill/>
        </p:spPr>
        <p:txBody>
          <a:bodyPr wrap="none" rtlCol="0">
            <a:spAutoFit/>
          </a:bodyPr>
          <a:lstStyle/>
          <a:p>
            <a:r>
              <a:rPr lang="en-US" b="1">
                <a:solidFill>
                  <a:schemeClr val="bg1"/>
                </a:solidFill>
              </a:rPr>
              <a:t>that cannot change</a:t>
            </a:r>
          </a:p>
        </p:txBody>
      </p:sp>
    </p:spTree>
    <p:extLst>
      <p:ext uri="{BB962C8B-B14F-4D97-AF65-F5344CB8AC3E}">
        <p14:creationId xmlns:p14="http://schemas.microsoft.com/office/powerpoint/2010/main" val="2665567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3745-410C-5DF2-737A-60AFAB4705C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4260291-6094-9721-C61D-D10B22D5B6C0}"/>
              </a:ext>
            </a:extLst>
          </p:cNvPr>
          <p:cNvPicPr>
            <a:picLocks noChangeAspect="1"/>
          </p:cNvPicPr>
          <p:nvPr/>
        </p:nvPicPr>
        <p:blipFill>
          <a:blip r:embed="rId2"/>
          <a:srcRect t="37212" b="22319"/>
          <a:stretch>
            <a:fillRect/>
          </a:stretch>
        </p:blipFill>
        <p:spPr>
          <a:xfrm>
            <a:off x="32940" y="897200"/>
            <a:ext cx="12126119" cy="4498813"/>
          </a:xfrm>
          <a:prstGeom prst="rect">
            <a:avLst/>
          </a:prstGeom>
        </p:spPr>
      </p:pic>
      <p:sp>
        <p:nvSpPr>
          <p:cNvPr id="4" name="TextShape 1">
            <a:extLst>
              <a:ext uri="{FF2B5EF4-FFF2-40B4-BE49-F238E27FC236}">
                <a16:creationId xmlns:a16="http://schemas.microsoft.com/office/drawing/2014/main" id="{E753A97D-066F-66C1-5A89-8D1601D39603}"/>
              </a:ext>
            </a:extLst>
          </p:cNvPr>
          <p:cNvSpPr txBox="1"/>
          <p:nvPr/>
        </p:nvSpPr>
        <p:spPr>
          <a:xfrm>
            <a:off x="3340336" y="6293213"/>
            <a:ext cx="3015018" cy="451800"/>
          </a:xfrm>
          <a:prstGeom prst="rect">
            <a:avLst/>
          </a:prstGeom>
          <a:noFill/>
          <a:ln>
            <a:noFill/>
          </a:ln>
        </p:spPr>
        <p:txBody>
          <a:bodyPr lIns="90000" tIns="46800" rIns="90000" bIns="46800"/>
          <a:lstStyle/>
          <a:p>
            <a:r>
              <a:rPr lang="en-US" sz="1100" spc="-1">
                <a:solidFill>
                  <a:srgbClr val="000000"/>
                </a:solidFill>
                <a:latin typeface="Arial"/>
              </a:rPr>
              <a:t>Colorectal cancer statistics, 2026</a:t>
            </a:r>
          </a:p>
        </p:txBody>
      </p:sp>
      <p:sp>
        <p:nvSpPr>
          <p:cNvPr id="7" name="TextShape 2">
            <a:extLst>
              <a:ext uri="{FF2B5EF4-FFF2-40B4-BE49-F238E27FC236}">
                <a16:creationId xmlns:a16="http://schemas.microsoft.com/office/drawing/2014/main" id="{950206C7-43BE-206C-BA12-0EA979792C94}"/>
              </a:ext>
            </a:extLst>
          </p:cNvPr>
          <p:cNvSpPr txBox="1"/>
          <p:nvPr/>
        </p:nvSpPr>
        <p:spPr>
          <a:xfrm>
            <a:off x="3340336" y="6527467"/>
            <a:ext cx="8640000" cy="451800"/>
          </a:xfrm>
          <a:prstGeom prst="rect">
            <a:avLst/>
          </a:prstGeom>
          <a:noFill/>
          <a:ln>
            <a:noFill/>
          </a:ln>
        </p:spPr>
        <p:txBody>
          <a:bodyPr lIns="90000" tIns="45000" rIns="90000" bIns="45000"/>
          <a:lstStyle/>
          <a:p>
            <a:r>
              <a:rPr lang="en-US" sz="800" b="1" spc="-1">
                <a:solidFill>
                  <a:srgbClr val="0054A6"/>
                </a:solidFill>
                <a:latin typeface="Arial"/>
              </a:rPr>
              <a:t>CA A Cancer J Clinicians, Volume: 76, Issue: 2, First published: 02 March 2026, DOI: (10.3322/caac.70067) </a:t>
            </a:r>
            <a:endParaRPr lang="en-US" sz="800" spc="-1">
              <a:solidFill>
                <a:srgbClr val="000000"/>
              </a:solidFill>
              <a:latin typeface="Arial"/>
            </a:endParaRPr>
          </a:p>
        </p:txBody>
      </p:sp>
      <p:pic>
        <p:nvPicPr>
          <p:cNvPr id="5" name="Picture 4">
            <a:extLst>
              <a:ext uri="{FF2B5EF4-FFF2-40B4-BE49-F238E27FC236}">
                <a16:creationId xmlns:a16="http://schemas.microsoft.com/office/drawing/2014/main" id="{E55AEE9D-A3D8-68DE-5005-DB8D65AA5198}"/>
              </a:ext>
            </a:extLst>
          </p:cNvPr>
          <p:cNvPicPr>
            <a:picLocks noChangeAspect="1"/>
          </p:cNvPicPr>
          <p:nvPr/>
        </p:nvPicPr>
        <p:blipFill>
          <a:blip r:embed="rId2"/>
          <a:srcRect b="91419"/>
          <a:stretch>
            <a:fillRect/>
          </a:stretch>
        </p:blipFill>
        <p:spPr>
          <a:xfrm>
            <a:off x="209561" y="0"/>
            <a:ext cx="11405015" cy="897200"/>
          </a:xfrm>
          <a:prstGeom prst="rect">
            <a:avLst/>
          </a:prstGeom>
        </p:spPr>
      </p:pic>
      <p:sp>
        <p:nvSpPr>
          <p:cNvPr id="6" name="TextBox 5">
            <a:extLst>
              <a:ext uri="{FF2B5EF4-FFF2-40B4-BE49-F238E27FC236}">
                <a16:creationId xmlns:a16="http://schemas.microsoft.com/office/drawing/2014/main" id="{325E47B0-1A46-A220-877B-63DE6107AB17}"/>
              </a:ext>
            </a:extLst>
          </p:cNvPr>
          <p:cNvSpPr txBox="1"/>
          <p:nvPr/>
        </p:nvSpPr>
        <p:spPr>
          <a:xfrm>
            <a:off x="1387364" y="460329"/>
            <a:ext cx="1931939" cy="369332"/>
          </a:xfrm>
          <a:prstGeom prst="rect">
            <a:avLst/>
          </a:prstGeom>
          <a:noFill/>
        </p:spPr>
        <p:txBody>
          <a:bodyPr wrap="none" rtlCol="0">
            <a:spAutoFit/>
          </a:bodyPr>
          <a:lstStyle/>
          <a:p>
            <a:r>
              <a:rPr lang="en-US" b="1">
                <a:solidFill>
                  <a:schemeClr val="bg1"/>
                </a:solidFill>
              </a:rPr>
              <a:t>that could change</a:t>
            </a:r>
          </a:p>
        </p:txBody>
      </p:sp>
    </p:spTree>
    <p:extLst>
      <p:ext uri="{BB962C8B-B14F-4D97-AF65-F5344CB8AC3E}">
        <p14:creationId xmlns:p14="http://schemas.microsoft.com/office/powerpoint/2010/main" val="4078031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A81B6-2E65-4CBE-075A-FB9B7E97166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5CF58A3-0CFA-C323-9EEB-9894D488FA6E}"/>
              </a:ext>
            </a:extLst>
          </p:cNvPr>
          <p:cNvPicPr>
            <a:picLocks noChangeAspect="1"/>
          </p:cNvPicPr>
          <p:nvPr/>
        </p:nvPicPr>
        <p:blipFill>
          <a:blip r:embed="rId2"/>
          <a:srcRect t="78017"/>
          <a:stretch>
            <a:fillRect/>
          </a:stretch>
        </p:blipFill>
        <p:spPr>
          <a:xfrm>
            <a:off x="217503" y="1985625"/>
            <a:ext cx="11974497" cy="2413304"/>
          </a:xfrm>
          <a:prstGeom prst="rect">
            <a:avLst/>
          </a:prstGeom>
        </p:spPr>
      </p:pic>
      <p:sp>
        <p:nvSpPr>
          <p:cNvPr id="4" name="TextShape 1">
            <a:extLst>
              <a:ext uri="{FF2B5EF4-FFF2-40B4-BE49-F238E27FC236}">
                <a16:creationId xmlns:a16="http://schemas.microsoft.com/office/drawing/2014/main" id="{423EA71A-EF7B-E86D-D9A9-BD106082EA1A}"/>
              </a:ext>
            </a:extLst>
          </p:cNvPr>
          <p:cNvSpPr txBox="1"/>
          <p:nvPr/>
        </p:nvSpPr>
        <p:spPr>
          <a:xfrm>
            <a:off x="3261166" y="6003829"/>
            <a:ext cx="3015018" cy="451800"/>
          </a:xfrm>
          <a:prstGeom prst="rect">
            <a:avLst/>
          </a:prstGeom>
          <a:noFill/>
          <a:ln>
            <a:noFill/>
          </a:ln>
        </p:spPr>
        <p:txBody>
          <a:bodyPr lIns="90000" tIns="46800" rIns="90000" bIns="46800"/>
          <a:lstStyle/>
          <a:p>
            <a:r>
              <a:rPr lang="en-US" sz="1100" spc="-1">
                <a:solidFill>
                  <a:srgbClr val="000000"/>
                </a:solidFill>
                <a:latin typeface="Arial"/>
              </a:rPr>
              <a:t>Colorectal cancer statistics, 2026</a:t>
            </a:r>
          </a:p>
        </p:txBody>
      </p:sp>
      <p:sp>
        <p:nvSpPr>
          <p:cNvPr id="7" name="TextShape 2">
            <a:extLst>
              <a:ext uri="{FF2B5EF4-FFF2-40B4-BE49-F238E27FC236}">
                <a16:creationId xmlns:a16="http://schemas.microsoft.com/office/drawing/2014/main" id="{AC556534-1C1F-4AAC-C913-C3751F85ED73}"/>
              </a:ext>
            </a:extLst>
          </p:cNvPr>
          <p:cNvSpPr txBox="1"/>
          <p:nvPr/>
        </p:nvSpPr>
        <p:spPr>
          <a:xfrm>
            <a:off x="3261166" y="6238083"/>
            <a:ext cx="8640000" cy="451800"/>
          </a:xfrm>
          <a:prstGeom prst="rect">
            <a:avLst/>
          </a:prstGeom>
          <a:noFill/>
          <a:ln>
            <a:noFill/>
          </a:ln>
        </p:spPr>
        <p:txBody>
          <a:bodyPr lIns="90000" tIns="45000" rIns="90000" bIns="45000"/>
          <a:lstStyle/>
          <a:p>
            <a:r>
              <a:rPr lang="en-US" sz="800" b="1" spc="-1">
                <a:solidFill>
                  <a:srgbClr val="0054A6"/>
                </a:solidFill>
                <a:latin typeface="Arial"/>
              </a:rPr>
              <a:t>CA A Cancer J Clinicians, Volume: 76, Issue: 2, First published: 02 March 2026, DOI: (10.3322/caac.70067) </a:t>
            </a:r>
            <a:endParaRPr lang="en-US" sz="800" spc="-1">
              <a:solidFill>
                <a:srgbClr val="000000"/>
              </a:solidFill>
              <a:latin typeface="Arial"/>
            </a:endParaRPr>
          </a:p>
        </p:txBody>
      </p:sp>
      <p:pic>
        <p:nvPicPr>
          <p:cNvPr id="5" name="Picture 4">
            <a:extLst>
              <a:ext uri="{FF2B5EF4-FFF2-40B4-BE49-F238E27FC236}">
                <a16:creationId xmlns:a16="http://schemas.microsoft.com/office/drawing/2014/main" id="{236960C6-6DA6-ECF0-3350-723BDF139A2F}"/>
              </a:ext>
            </a:extLst>
          </p:cNvPr>
          <p:cNvPicPr>
            <a:picLocks noChangeAspect="1"/>
          </p:cNvPicPr>
          <p:nvPr/>
        </p:nvPicPr>
        <p:blipFill>
          <a:blip r:embed="rId2"/>
          <a:srcRect b="91419"/>
          <a:stretch>
            <a:fillRect/>
          </a:stretch>
        </p:blipFill>
        <p:spPr>
          <a:xfrm>
            <a:off x="496151" y="854171"/>
            <a:ext cx="11405015" cy="897200"/>
          </a:xfrm>
          <a:prstGeom prst="rect">
            <a:avLst/>
          </a:prstGeom>
        </p:spPr>
      </p:pic>
      <p:sp>
        <p:nvSpPr>
          <p:cNvPr id="6" name="TextBox 5">
            <a:extLst>
              <a:ext uri="{FF2B5EF4-FFF2-40B4-BE49-F238E27FC236}">
                <a16:creationId xmlns:a16="http://schemas.microsoft.com/office/drawing/2014/main" id="{28C804FF-2776-4B57-21A4-1C66B17043D4}"/>
              </a:ext>
            </a:extLst>
          </p:cNvPr>
          <p:cNvSpPr txBox="1"/>
          <p:nvPr/>
        </p:nvSpPr>
        <p:spPr>
          <a:xfrm>
            <a:off x="1671143" y="1314500"/>
            <a:ext cx="3639138" cy="369332"/>
          </a:xfrm>
          <a:prstGeom prst="rect">
            <a:avLst/>
          </a:prstGeom>
          <a:noFill/>
        </p:spPr>
        <p:txBody>
          <a:bodyPr wrap="none" rtlCol="0">
            <a:spAutoFit/>
          </a:bodyPr>
          <a:lstStyle/>
          <a:p>
            <a:r>
              <a:rPr lang="en-US" b="1">
                <a:solidFill>
                  <a:schemeClr val="bg1"/>
                </a:solidFill>
              </a:rPr>
              <a:t>that decrease risk that can change</a:t>
            </a:r>
          </a:p>
        </p:txBody>
      </p:sp>
    </p:spTree>
    <p:extLst>
      <p:ext uri="{BB962C8B-B14F-4D97-AF65-F5344CB8AC3E}">
        <p14:creationId xmlns:p14="http://schemas.microsoft.com/office/powerpoint/2010/main" val="2224178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3717B-8125-D0FF-03BB-2CBF1939FD8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41D59B0-65C4-2C38-7D3C-FED5AA3F8453}"/>
              </a:ext>
            </a:extLst>
          </p:cNvPr>
          <p:cNvSpPr>
            <a:spLocks noGrp="1"/>
          </p:cNvSpPr>
          <p:nvPr>
            <p:ph type="title"/>
          </p:nvPr>
        </p:nvSpPr>
        <p:spPr>
          <a:xfrm>
            <a:off x="581297" y="4800760"/>
            <a:ext cx="6787747" cy="1593507"/>
          </a:xfrm>
        </p:spPr>
        <p:txBody>
          <a:bodyPr>
            <a:normAutofit fontScale="90000"/>
          </a:bodyPr>
          <a:lstStyle/>
          <a:p>
            <a:r>
              <a:rPr lang="en-US" sz="6000"/>
              <a:t>Colorectal Cancer Screening Data </a:t>
            </a:r>
            <a:br>
              <a:rPr lang="en-US" sz="6000"/>
            </a:br>
            <a:r>
              <a:rPr lang="en-US" sz="4400" b="0"/>
              <a:t>American Cancer Society’s </a:t>
            </a:r>
            <a:r>
              <a:rPr lang="en-US" sz="4400" b="0" i="1"/>
              <a:t>Cancer Prevention &amp; Early Detection Facts &amp; Figures 2025 - 2026</a:t>
            </a:r>
            <a:br>
              <a:rPr lang="en-US" sz="6600" i="1"/>
            </a:br>
            <a:endParaRPr lang="en-US" sz="6600" b="0"/>
          </a:p>
        </p:txBody>
      </p:sp>
    </p:spTree>
    <p:extLst>
      <p:ext uri="{BB962C8B-B14F-4D97-AF65-F5344CB8AC3E}">
        <p14:creationId xmlns:p14="http://schemas.microsoft.com/office/powerpoint/2010/main" val="2389734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7E48-DDC1-3735-8557-AEB9A367246B}"/>
              </a:ext>
            </a:extLst>
          </p:cNvPr>
          <p:cNvSpPr>
            <a:spLocks noGrp="1"/>
          </p:cNvSpPr>
          <p:nvPr>
            <p:ph type="title"/>
          </p:nvPr>
        </p:nvSpPr>
        <p:spPr>
          <a:xfrm>
            <a:off x="444993" y="-803541"/>
            <a:ext cx="10873740" cy="1680205"/>
          </a:xfrm>
        </p:spPr>
        <p:txBody>
          <a:bodyPr/>
          <a:lstStyle/>
          <a:p>
            <a:r>
              <a:rPr lang="en-US" sz="2800"/>
              <a:t>ACS (2018) vs. USPSTF (2021)</a:t>
            </a:r>
            <a:br>
              <a:rPr lang="en-US" sz="2800"/>
            </a:br>
            <a:r>
              <a:rPr lang="en-US" sz="2800"/>
              <a:t>Colorectal Cancer Screening Recommendations</a:t>
            </a:r>
          </a:p>
        </p:txBody>
      </p:sp>
      <p:sp>
        <p:nvSpPr>
          <p:cNvPr id="5" name="Text Placeholder 4">
            <a:extLst>
              <a:ext uri="{FF2B5EF4-FFF2-40B4-BE49-F238E27FC236}">
                <a16:creationId xmlns:a16="http://schemas.microsoft.com/office/drawing/2014/main" id="{AAC2CAD0-0C29-6202-8F07-DFBF64E2E3A7}"/>
              </a:ext>
            </a:extLst>
          </p:cNvPr>
          <p:cNvSpPr>
            <a:spLocks noGrp="1"/>
          </p:cNvSpPr>
          <p:nvPr>
            <p:ph sz="quarter" idx="13"/>
          </p:nvPr>
        </p:nvSpPr>
        <p:spPr/>
        <p:txBody>
          <a:bodyPr>
            <a:normAutofit/>
          </a:bodyPr>
          <a:lstStyle/>
          <a:p>
            <a:r>
              <a:rPr lang="en-US" sz="1600" kern="100">
                <a:effectLst/>
                <a:latin typeface="Source Sans Pro" panose="020B0503030403020204" pitchFamily="34" charset="0"/>
                <a:ea typeface="Calibri" panose="020F0502020204030204" pitchFamily="34" charset="0"/>
                <a:cs typeface="Times New Roman" panose="02020603050405020304" pitchFamily="18" charset="0"/>
              </a:rPr>
              <a:t>* </a:t>
            </a:r>
            <a:r>
              <a:rPr lang="en-US" sz="1600" kern="100">
                <a:effectLst/>
                <a:latin typeface="Source Sans Pro" panose="020B0503030403020204" pitchFamily="34" charset="0"/>
                <a:ea typeface="Calibri" panose="020F0502020204030204" pitchFamily="34" charset="0"/>
                <a:cs typeface="Times New Roman" panose="02020603050405020304" pitchFamily="18" charset="0"/>
                <a:hlinkClick r:id="rId3"/>
              </a:rPr>
              <a:t>https://www.uspreventiveservicestaskforce.org/uspstf/recommendation/colorectal-cancer-screening</a:t>
            </a:r>
            <a:r>
              <a:rPr lang="en-US" sz="1600" kern="100">
                <a:effectLst/>
                <a:latin typeface="Source Sans Pro" panose="020B0503030403020204" pitchFamily="34" charset="0"/>
                <a:ea typeface="Calibri" panose="020F0502020204030204" pitchFamily="34" charset="0"/>
                <a:cs typeface="Times New Roman" panose="02020603050405020304" pitchFamily="18" charset="0"/>
              </a:rPr>
              <a:t>   </a:t>
            </a:r>
          </a:p>
        </p:txBody>
      </p:sp>
      <p:graphicFrame>
        <p:nvGraphicFramePr>
          <p:cNvPr id="6" name="Table 5">
            <a:extLst>
              <a:ext uri="{FF2B5EF4-FFF2-40B4-BE49-F238E27FC236}">
                <a16:creationId xmlns:a16="http://schemas.microsoft.com/office/drawing/2014/main" id="{93864002-AF11-7F9F-8396-9F2714C106E4}"/>
              </a:ext>
            </a:extLst>
          </p:cNvPr>
          <p:cNvGraphicFramePr>
            <a:graphicFrameLocks noGrp="1"/>
          </p:cNvGraphicFramePr>
          <p:nvPr>
            <p:extLst>
              <p:ext uri="{D42A27DB-BD31-4B8C-83A1-F6EECF244321}">
                <p14:modId xmlns:p14="http://schemas.microsoft.com/office/powerpoint/2010/main" val="953148135"/>
              </p:ext>
            </p:extLst>
          </p:nvPr>
        </p:nvGraphicFramePr>
        <p:xfrm>
          <a:off x="444993" y="1040106"/>
          <a:ext cx="11507296" cy="5177844"/>
        </p:xfrm>
        <a:graphic>
          <a:graphicData uri="http://schemas.openxmlformats.org/drawingml/2006/table">
            <a:tbl>
              <a:tblPr firstRow="1" firstCol="1" bandRow="1"/>
              <a:tblGrid>
                <a:gridCol w="1760248">
                  <a:extLst>
                    <a:ext uri="{9D8B030D-6E8A-4147-A177-3AD203B41FA5}">
                      <a16:colId xmlns:a16="http://schemas.microsoft.com/office/drawing/2014/main" val="3697270015"/>
                    </a:ext>
                  </a:extLst>
                </a:gridCol>
                <a:gridCol w="4873524">
                  <a:extLst>
                    <a:ext uri="{9D8B030D-6E8A-4147-A177-3AD203B41FA5}">
                      <a16:colId xmlns:a16="http://schemas.microsoft.com/office/drawing/2014/main" val="4190438871"/>
                    </a:ext>
                  </a:extLst>
                </a:gridCol>
                <a:gridCol w="4873524">
                  <a:extLst>
                    <a:ext uri="{9D8B030D-6E8A-4147-A177-3AD203B41FA5}">
                      <a16:colId xmlns:a16="http://schemas.microsoft.com/office/drawing/2014/main" val="1856212514"/>
                    </a:ext>
                  </a:extLst>
                </a:gridCol>
              </a:tblGrid>
              <a:tr h="266995">
                <a:tc>
                  <a:txBody>
                    <a:bodyPr/>
                    <a:lstStyle/>
                    <a:p>
                      <a:pPr marL="0" marR="0" algn="ctr">
                        <a:lnSpc>
                          <a:spcPct val="100000"/>
                        </a:lnSpc>
                        <a:spcBef>
                          <a:spcPts val="0"/>
                        </a:spcBef>
                        <a:spcAft>
                          <a:spcPts val="0"/>
                        </a:spcAft>
                      </a:pPr>
                      <a:endParaRPr lang="en-US" sz="200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endParaRPr>
                    </a:p>
                  </a:txBody>
                  <a:tcPr marL="9525" marR="9525" marT="9525" marB="952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00000"/>
                        </a:lnSpc>
                        <a:spcBef>
                          <a:spcPts val="0"/>
                        </a:spcBef>
                        <a:spcAft>
                          <a:spcPts val="0"/>
                        </a:spcAft>
                      </a:pPr>
                      <a:r>
                        <a:rPr lang="en-US" sz="2000" b="1" kern="10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2018 ACS</a:t>
                      </a:r>
                      <a:endParaRPr lang="en-US" sz="2000" kern="10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txBody>
                  <a:tcPr marL="9525" marR="9525" marT="9525" marB="952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marL="0" marR="0" algn="ctr">
                        <a:lnSpc>
                          <a:spcPct val="100000"/>
                        </a:lnSpc>
                        <a:spcBef>
                          <a:spcPts val="0"/>
                        </a:spcBef>
                        <a:spcAft>
                          <a:spcPts val="0"/>
                        </a:spcAft>
                      </a:pPr>
                      <a:r>
                        <a:rPr lang="en-US" sz="2000" b="1" kern="10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rPr>
                        <a:t>2021 USPSTF*</a:t>
                      </a:r>
                      <a:endParaRPr lang="en-US" sz="2000" kern="100">
                        <a:solidFill>
                          <a:schemeClr val="tx1"/>
                        </a:solidFill>
                        <a:effectLst/>
                        <a:latin typeface="Source Sans Pro" panose="020B0503030403020204" pitchFamily="34" charset="0"/>
                        <a:ea typeface="Calibri" panose="020F0502020204030204" pitchFamily="34" charset="0"/>
                        <a:cs typeface="Times New Roman" panose="02020603050405020304" pitchFamily="18" charset="0"/>
                      </a:endParaRPr>
                    </a:p>
                  </a:txBody>
                  <a:tcPr marL="9525" marR="9525" marT="9525" marB="9525"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310718307"/>
                  </a:ext>
                </a:extLst>
              </a:tr>
              <a:tr h="326676">
                <a:tc>
                  <a:txBody>
                    <a:bodyPr/>
                    <a:lstStyle/>
                    <a:p>
                      <a:pPr marL="0" marR="0">
                        <a:lnSpc>
                          <a:spcPct val="100000"/>
                        </a:lnSpc>
                        <a:spcBef>
                          <a:spcPts val="0"/>
                        </a:spcBef>
                        <a:spcAft>
                          <a:spcPts val="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Age to Start</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marR="0" algn="ctr">
                        <a:lnSpc>
                          <a:spcPct val="90000"/>
                        </a:lnSpc>
                        <a:spcBef>
                          <a:spcPts val="0"/>
                        </a:spcBef>
                        <a:spcAft>
                          <a:spcPts val="60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45 years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tc>
                  <a:txBody>
                    <a:bodyPr/>
                    <a:lstStyle/>
                    <a:p>
                      <a:pPr marL="0" marR="0" algn="ctr">
                        <a:lnSpc>
                          <a:spcPct val="90000"/>
                        </a:lnSpc>
                        <a:spcBef>
                          <a:spcPts val="0"/>
                        </a:spcBef>
                        <a:spcAft>
                          <a:spcPts val="60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45 years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295703042"/>
                  </a:ext>
                </a:extLst>
              </a:tr>
              <a:tr h="3264251">
                <a:tc>
                  <a:txBody>
                    <a:bodyPr/>
                    <a:lstStyle/>
                    <a:p>
                      <a:pPr marL="0" marR="0">
                        <a:lnSpc>
                          <a:spcPct val="100000"/>
                        </a:lnSpc>
                        <a:spcBef>
                          <a:spcPts val="0"/>
                        </a:spcBef>
                        <a:spcAft>
                          <a:spcPts val="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Testing options and intervals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3D9FD"/>
                    </a:solidFill>
                  </a:tcPr>
                </a:tc>
                <a:tc>
                  <a:txBody>
                    <a:bodyPr/>
                    <a:lstStyle/>
                    <a:p>
                      <a:pPr marL="0" marR="0" algn="ctr">
                        <a:lnSpc>
                          <a:spcPct val="90000"/>
                        </a:lnSpc>
                        <a:spcBef>
                          <a:spcPts val="0"/>
                        </a:spcBef>
                        <a:spcAft>
                          <a:spcPts val="60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Stool-based tests</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Fecal immunochemical test (FIT),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year</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High-sensitivity, guaiac-based fecal occult blood test (</a:t>
                      </a:r>
                      <a:r>
                        <a:rPr lang="en-US" sz="1800" b="0" kern="100" err="1">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gFOBT</a:t>
                      </a: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year</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Multitarget stool DNA test (</a:t>
                      </a:r>
                      <a:r>
                        <a:rPr lang="en-US" sz="1800" b="0" kern="100" err="1">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sDNA</a:t>
                      </a: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-FIT),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3 years</a:t>
                      </a:r>
                    </a:p>
                    <a:p>
                      <a:pPr marL="0" marR="0" algn="l">
                        <a:lnSpc>
                          <a:spcPct val="90000"/>
                        </a:lnSpc>
                        <a:spcBef>
                          <a:spcPts val="0"/>
                        </a:spcBef>
                        <a:spcAft>
                          <a:spcPts val="600"/>
                        </a:spcAft>
                      </a:pPr>
                      <a:endParaRPr lang="en-US" sz="1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endParaRPr>
                    </a:p>
                    <a:p>
                      <a:pPr marL="0" marR="0" algn="ctr">
                        <a:lnSpc>
                          <a:spcPct val="90000"/>
                        </a:lnSpc>
                        <a:spcBef>
                          <a:spcPts val="0"/>
                        </a:spcBef>
                        <a:spcAft>
                          <a:spcPts val="60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Structural examinations</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Colonoscopy,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10 y</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CT colonography,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5 y</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Flexible sigmoidoscopy,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5 y</a:t>
                      </a: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3D9FD"/>
                    </a:solidFill>
                  </a:tcPr>
                </a:tc>
                <a:tc>
                  <a:txBody>
                    <a:bodyPr/>
                    <a:lstStyle/>
                    <a:p>
                      <a:pPr marL="0" marR="0" algn="ctr">
                        <a:lnSpc>
                          <a:spcPct val="90000"/>
                        </a:lnSpc>
                        <a:spcBef>
                          <a:spcPts val="0"/>
                        </a:spcBef>
                        <a:spcAft>
                          <a:spcPts val="60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Stool-based tests</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Fecal immunochemical test (FIT),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year</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High-sensitivity, guaiac-based fecal occult blood test (</a:t>
                      </a:r>
                      <a:r>
                        <a:rPr lang="en-US" sz="1800" b="0" kern="100" err="1">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gFOBT</a:t>
                      </a: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year</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Multitarget stool DNA test (</a:t>
                      </a:r>
                      <a:r>
                        <a:rPr lang="en-US" sz="1800" b="0" kern="100" err="1">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sDNA</a:t>
                      </a: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-FIT),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3 years</a:t>
                      </a:r>
                    </a:p>
                    <a:p>
                      <a:pPr marL="0" marR="0" algn="l">
                        <a:lnSpc>
                          <a:spcPct val="90000"/>
                        </a:lnSpc>
                        <a:spcBef>
                          <a:spcPts val="0"/>
                        </a:spcBef>
                        <a:spcAft>
                          <a:spcPts val="600"/>
                        </a:spcAft>
                      </a:pPr>
                      <a:endParaRPr lang="en-US" sz="1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endParaRPr>
                    </a:p>
                    <a:p>
                      <a:pPr marL="0" marR="0" algn="ctr">
                        <a:lnSpc>
                          <a:spcPct val="90000"/>
                        </a:lnSpc>
                        <a:spcBef>
                          <a:spcPts val="0"/>
                        </a:spcBef>
                        <a:spcAft>
                          <a:spcPts val="60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Structural examinations</a:t>
                      </a:r>
                    </a:p>
                    <a:p>
                      <a:pPr marL="0" marR="0" algn="l">
                        <a:lnSpc>
                          <a:spcPct val="90000"/>
                        </a:lnSpc>
                        <a:spcBef>
                          <a:spcPts val="0"/>
                        </a:spcBef>
                        <a:spcAft>
                          <a:spcPts val="600"/>
                        </a:spcAft>
                      </a:pPr>
                      <a:r>
                        <a:rPr lang="en-US" sz="20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a:t>
                      </a: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Colonoscopy,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10 y</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CT colonography,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5 y</a:t>
                      </a:r>
                    </a:p>
                    <a:p>
                      <a:pPr marL="0" marR="0" algn="l">
                        <a:lnSpc>
                          <a:spcPct val="90000"/>
                        </a:lnSpc>
                        <a:spcBef>
                          <a:spcPts val="0"/>
                        </a:spcBef>
                        <a:spcAft>
                          <a:spcPts val="600"/>
                        </a:spcAft>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Flexible sigmoidoscopy, </a:t>
                      </a:r>
                      <a:r>
                        <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every 5 y</a:t>
                      </a:r>
                    </a:p>
                    <a:p>
                      <a:pPr marL="61913" marR="0" indent="-49213" algn="l">
                        <a:lnSpc>
                          <a:spcPct val="90000"/>
                        </a:lnSpc>
                        <a:spcBef>
                          <a:spcPts val="0"/>
                        </a:spcBef>
                        <a:spcAft>
                          <a:spcPts val="600"/>
                        </a:spcAft>
                        <a:buFont typeface="Arial" panose="020B0604020202020204" pitchFamily="34" charset="0"/>
                        <a:buChar char="•"/>
                      </a:pPr>
                      <a:r>
                        <a:rPr lang="en-US" sz="18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 Flexible sigmoidoscopy, every 10 years + FIT every year</a:t>
                      </a:r>
                      <a:endParaRPr lang="en-US" sz="1800" b="0" i="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endParaRPr>
                    </a:p>
                  </a:txBody>
                  <a:tcPr marL="45720" marR="45720">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D3D9FD"/>
                    </a:solidFill>
                  </a:tcPr>
                </a:tc>
                <a:extLst>
                  <a:ext uri="{0D108BD9-81ED-4DB2-BD59-A6C34878D82A}">
                    <a16:rowId xmlns:a16="http://schemas.microsoft.com/office/drawing/2014/main" val="1329678665"/>
                  </a:ext>
                </a:extLst>
              </a:tr>
              <a:tr h="498402">
                <a:tc>
                  <a:txBody>
                    <a:bodyPr/>
                    <a:lstStyle/>
                    <a:p>
                      <a:pPr marL="0" marR="0">
                        <a:lnSpc>
                          <a:spcPct val="100000"/>
                        </a:lnSpc>
                        <a:spcBef>
                          <a:spcPts val="0"/>
                        </a:spcBef>
                        <a:spcAft>
                          <a:spcPts val="0"/>
                        </a:spcAft>
                      </a:pP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Age to end</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marL="0" marR="0" algn="ctr">
                        <a:lnSpc>
                          <a:spcPct val="90000"/>
                        </a:lnSpc>
                        <a:spcBef>
                          <a:spcPts val="0"/>
                        </a:spcBef>
                        <a:spcAft>
                          <a:spcPts val="600"/>
                        </a:spcAft>
                      </a:pPr>
                      <a:r>
                        <a:rPr lang="en-US" sz="20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Individualized decision </a:t>
                      </a:r>
                      <a:r>
                        <a:rPr lang="en-US" sz="2000" b="1"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76 to 85 </a:t>
                      </a:r>
                      <a:r>
                        <a:rPr lang="en-US" sz="2000" b="0" kern="100">
                          <a:solidFill>
                            <a:schemeClr val="bg2"/>
                          </a:solidFill>
                          <a:effectLst/>
                          <a:latin typeface="Source Sans Pro" panose="020B0503030403020204" pitchFamily="34" charset="0"/>
                          <a:ea typeface="Calibri" panose="020F0502020204030204" pitchFamily="34" charset="0"/>
                          <a:cs typeface="Times New Roman" panose="02020603050405020304" pitchFamily="18" charset="0"/>
                        </a:rPr>
                        <a:t>years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40000"/>
                        <a:lumOff val="60000"/>
                      </a:schemeClr>
                    </a:solidFill>
                  </a:tcPr>
                </a:tc>
                <a:tc>
                  <a:txBody>
                    <a:bodyPr/>
                    <a:lstStyle/>
                    <a:p>
                      <a:pPr marL="0" indent="0" algn="ctr">
                        <a:lnSpc>
                          <a:spcPct val="90000"/>
                        </a:lnSpc>
                        <a:spcAft>
                          <a:spcPts val="600"/>
                        </a:spcAft>
                        <a:buFont typeface="Arial" panose="020B0604020202020204" pitchFamily="34" charset="0"/>
                        <a:buNone/>
                      </a:pPr>
                      <a:r>
                        <a:rPr lang="en-US" sz="2000" b="0" i="0" kern="1200">
                          <a:solidFill>
                            <a:schemeClr val="bg2"/>
                          </a:solidFill>
                          <a:effectLst/>
                          <a:latin typeface="Source Sans Pro" panose="020B0503030403020204" pitchFamily="34" charset="0"/>
                          <a:ea typeface="+mn-ea"/>
                          <a:cs typeface="+mn-cs"/>
                        </a:rPr>
                        <a:t> Selective screening </a:t>
                      </a:r>
                      <a:r>
                        <a:rPr lang="en-US" sz="2000" b="1" i="0" kern="1200">
                          <a:solidFill>
                            <a:schemeClr val="bg2"/>
                          </a:solidFill>
                          <a:effectLst/>
                          <a:latin typeface="Source Sans Pro" panose="020B0503030403020204" pitchFamily="34" charset="0"/>
                          <a:ea typeface="+mn-ea"/>
                          <a:cs typeface="+mn-cs"/>
                        </a:rPr>
                        <a:t>76 to 85 </a:t>
                      </a:r>
                      <a:r>
                        <a:rPr lang="en-US" sz="2000" b="0" i="0" kern="1200">
                          <a:solidFill>
                            <a:schemeClr val="bg2"/>
                          </a:solidFill>
                          <a:effectLst/>
                          <a:latin typeface="Source Sans Pro" panose="020B0503030403020204" pitchFamily="34" charset="0"/>
                          <a:ea typeface="+mn-ea"/>
                          <a:cs typeface="+mn-cs"/>
                        </a:rPr>
                        <a:t>years</a:t>
                      </a:r>
                    </a:p>
                  </a:txBody>
                  <a:tcPr marL="45720" marR="45720"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1404363520"/>
                  </a:ext>
                </a:extLst>
              </a:tr>
            </a:tbl>
          </a:graphicData>
        </a:graphic>
      </p:graphicFrame>
      <p:sp>
        <p:nvSpPr>
          <p:cNvPr id="7" name="Text Placeholder 4">
            <a:extLst>
              <a:ext uri="{FF2B5EF4-FFF2-40B4-BE49-F238E27FC236}">
                <a16:creationId xmlns:a16="http://schemas.microsoft.com/office/drawing/2014/main" id="{BE34614A-07BD-24A5-68F7-5D5DC5A664D9}"/>
              </a:ext>
            </a:extLst>
          </p:cNvPr>
          <p:cNvSpPr txBox="1">
            <a:spLocks/>
          </p:cNvSpPr>
          <p:nvPr/>
        </p:nvSpPr>
        <p:spPr>
          <a:xfrm>
            <a:off x="2934144" y="6429151"/>
            <a:ext cx="10085388" cy="290165"/>
          </a:xfrm>
          <a:prstGeom prst="rect">
            <a:avLst/>
          </a:prstGeom>
        </p:spPr>
        <p:txBody>
          <a:bodyPr>
            <a:normAutofit fontScale="92500" lnSpcReduction="10000"/>
          </a:bodyPr>
          <a:lstStyle>
            <a:lvl1pPr marL="228600" indent="-283464" algn="l" defTabSz="914400" rtl="0" eaLnBrk="1" latinLnBrk="0" hangingPunct="1">
              <a:lnSpc>
                <a:spcPct val="90000"/>
              </a:lnSpc>
              <a:spcBef>
                <a:spcPts val="1000"/>
              </a:spcBef>
              <a:buFont typeface="Arial" panose="020B0604020202020204" pitchFamily="34" charset="0"/>
              <a:buChar char="•"/>
              <a:defRPr sz="36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32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8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kern="100">
                <a:latin typeface="Source Sans Pro" panose="020B0503030403020204" pitchFamily="34" charset="0"/>
                <a:ea typeface="Calibri" panose="020F0502020204030204" pitchFamily="34" charset="0"/>
                <a:cs typeface="Times New Roman" panose="02020603050405020304" pitchFamily="18" charset="0"/>
              </a:rPr>
              <a:t>* </a:t>
            </a:r>
            <a:r>
              <a:rPr lang="en-US" sz="1600" kern="100">
                <a:latin typeface="Source Sans Pro" panose="020B0503030403020204" pitchFamily="34" charset="0"/>
                <a:ea typeface="Calibri" panose="020F0502020204030204" pitchFamily="34" charset="0"/>
                <a:cs typeface="Times New Roman" panose="02020603050405020304" pitchFamily="18" charset="0"/>
                <a:hlinkClick r:id="rId3"/>
              </a:rPr>
              <a:t>https://www.uspreventiveservicestaskforce.org/uspstf/recommendation/colorectal-cancer-screening</a:t>
            </a:r>
            <a:r>
              <a:rPr lang="en-US" sz="1600" kern="100">
                <a:latin typeface="Source Sans Pro" panose="020B050303040302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534696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ADD88-11CD-DAE6-EE59-08980575E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9FB9D-21F6-6034-0B62-DBA66F4C376F}"/>
              </a:ext>
            </a:extLst>
          </p:cNvPr>
          <p:cNvSpPr>
            <a:spLocks noGrp="1"/>
          </p:cNvSpPr>
          <p:nvPr>
            <p:ph type="title"/>
          </p:nvPr>
        </p:nvSpPr>
        <p:spPr>
          <a:xfrm>
            <a:off x="594360" y="102875"/>
            <a:ext cx="10873740" cy="1680205"/>
          </a:xfrm>
        </p:spPr>
        <p:txBody>
          <a:bodyPr/>
          <a:lstStyle/>
          <a:p>
            <a:r>
              <a:rPr lang="en-US"/>
              <a:t>Data Highlights</a:t>
            </a:r>
          </a:p>
        </p:txBody>
      </p:sp>
      <p:sp>
        <p:nvSpPr>
          <p:cNvPr id="3" name="Content Placeholder 2">
            <a:extLst>
              <a:ext uri="{FF2B5EF4-FFF2-40B4-BE49-F238E27FC236}">
                <a16:creationId xmlns:a16="http://schemas.microsoft.com/office/drawing/2014/main" id="{863E2455-6304-87AA-8D9C-34773BEB486B}"/>
              </a:ext>
            </a:extLst>
          </p:cNvPr>
          <p:cNvSpPr>
            <a:spLocks noGrp="1"/>
          </p:cNvSpPr>
          <p:nvPr>
            <p:ph sz="quarter" idx="13"/>
          </p:nvPr>
        </p:nvSpPr>
        <p:spPr>
          <a:xfrm>
            <a:off x="3450183" y="1854803"/>
            <a:ext cx="8376346" cy="4257336"/>
          </a:xfrm>
        </p:spPr>
        <p:txBody>
          <a:bodyPr>
            <a:normAutofit fontScale="85000" lnSpcReduction="20000"/>
          </a:bodyPr>
          <a:lstStyle/>
          <a:p>
            <a:r>
              <a:rPr lang="en-US" b="1"/>
              <a:t>Between 2000 and 2023, colorectal cancer screening prevalence increased overall from 38% to 72% among adults 50 years and older.</a:t>
            </a:r>
          </a:p>
          <a:p>
            <a:r>
              <a:rPr lang="en-US" b="1"/>
              <a:t>In 2023, 65% of adults ages 45 years and older were up to date with colorectal cancer screening.</a:t>
            </a:r>
          </a:p>
          <a:p>
            <a:r>
              <a:rPr lang="en-US" b="1"/>
              <a:t>Colorectal cancer screening uptake is lowest in:</a:t>
            </a:r>
          </a:p>
          <a:p>
            <a:pPr lvl="1"/>
            <a:r>
              <a:rPr lang="en-US" b="1"/>
              <a:t>People 45-49 years of age (37%)</a:t>
            </a:r>
          </a:p>
          <a:p>
            <a:pPr lvl="1"/>
            <a:r>
              <a:rPr lang="en-US" b="1"/>
              <a:t>The uninsured (25%)</a:t>
            </a:r>
          </a:p>
          <a:p>
            <a:pPr lvl="1"/>
            <a:r>
              <a:rPr lang="en-US" b="1"/>
              <a:t>Immigrants in the US fewer than 10 years (43%)</a:t>
            </a:r>
          </a:p>
          <a:p>
            <a:pPr lvl="1"/>
            <a:r>
              <a:rPr lang="en-US" b="1"/>
              <a:t>Those with household incomes below the FPL (51%)</a:t>
            </a:r>
          </a:p>
        </p:txBody>
      </p:sp>
      <p:sp>
        <p:nvSpPr>
          <p:cNvPr id="4" name="Text Placeholder 3">
            <a:extLst>
              <a:ext uri="{FF2B5EF4-FFF2-40B4-BE49-F238E27FC236}">
                <a16:creationId xmlns:a16="http://schemas.microsoft.com/office/drawing/2014/main" id="{CAC61A2C-1011-EBAD-9F87-232106847ADC}"/>
              </a:ext>
            </a:extLst>
          </p:cNvPr>
          <p:cNvSpPr>
            <a:spLocks noGrp="1"/>
          </p:cNvSpPr>
          <p:nvPr>
            <p:ph type="body" sz="quarter" idx="4294967295"/>
          </p:nvPr>
        </p:nvSpPr>
        <p:spPr>
          <a:xfrm>
            <a:off x="0" y="233363"/>
            <a:ext cx="7491413" cy="252412"/>
          </a:xfrm>
        </p:spPr>
        <p:txBody>
          <a:bodyPr>
            <a:normAutofit fontScale="40000" lnSpcReduction="20000"/>
          </a:bodyPr>
          <a:lstStyle/>
          <a:p>
            <a:r>
              <a:rPr lang="en-US"/>
              <a:t>American Cancer Society’s </a:t>
            </a:r>
            <a:r>
              <a:rPr lang="en-US" b="0" i="1">
                <a:solidFill>
                  <a:srgbClr val="1A1A1A"/>
                </a:solidFill>
                <a:effectLst/>
                <a:latin typeface="Source Sans Pro" panose="020B0503030403020204" pitchFamily="34" charset="0"/>
              </a:rPr>
              <a:t> </a:t>
            </a:r>
            <a:r>
              <a:rPr lang="en-US" i="1"/>
              <a:t>Cancer Prevention &amp; Early Detection Facts &amp; Figures 2025 - 2026</a:t>
            </a:r>
          </a:p>
        </p:txBody>
      </p:sp>
      <p:sp>
        <p:nvSpPr>
          <p:cNvPr id="5" name="Text Placeholder 4">
            <a:extLst>
              <a:ext uri="{FF2B5EF4-FFF2-40B4-BE49-F238E27FC236}">
                <a16:creationId xmlns:a16="http://schemas.microsoft.com/office/drawing/2014/main" id="{2BDE5ADE-6EBC-AE79-53DD-5691237467DF}"/>
              </a:ext>
            </a:extLst>
          </p:cNvPr>
          <p:cNvSpPr>
            <a:spLocks noGrp="1"/>
          </p:cNvSpPr>
          <p:nvPr>
            <p:ph type="body" sz="quarter" idx="4294967295"/>
          </p:nvPr>
        </p:nvSpPr>
        <p:spPr>
          <a:xfrm>
            <a:off x="2743200" y="6340158"/>
            <a:ext cx="5861125" cy="403225"/>
          </a:xfrm>
        </p:spPr>
        <p:txBody>
          <a:bodyPr>
            <a:normAutofit fontScale="92500" lnSpcReduction="20000"/>
          </a:bodyPr>
          <a:lstStyle/>
          <a:p>
            <a:r>
              <a:rPr lang="en-US" sz="1000" b="0" i="0">
                <a:solidFill>
                  <a:srgbClr val="1A1A1A"/>
                </a:solidFill>
                <a:effectLst/>
                <a:latin typeface="Source Sans Pro" panose="020B0503030403020204" pitchFamily="34" charset="0"/>
              </a:rPr>
              <a:t>American Cancer Society. </a:t>
            </a:r>
            <a:r>
              <a:rPr lang="en-US" sz="1000" b="0" i="1">
                <a:solidFill>
                  <a:srgbClr val="1A1A1A"/>
                </a:solidFill>
                <a:effectLst/>
                <a:latin typeface="Source Sans Pro" panose="020B0503030403020204" pitchFamily="34" charset="0"/>
              </a:rPr>
              <a:t>Cancer Prevention &amp; Early Detection Facts &amp; Figures 2025</a:t>
            </a:r>
            <a:r>
              <a:rPr lang="en-US" sz="1000" b="0" i="0">
                <a:solidFill>
                  <a:srgbClr val="1A1A1A"/>
                </a:solidFill>
                <a:effectLst/>
                <a:latin typeface="Source Sans Pro" panose="020B0503030403020204" pitchFamily="34" charset="0"/>
              </a:rPr>
              <a:t>. Atlanta: American Cancer Society; </a:t>
            </a:r>
            <a:r>
              <a:rPr lang="en-US" sz="1000" b="0" i="1">
                <a:solidFill>
                  <a:srgbClr val="1A1A1A"/>
                </a:solidFill>
                <a:effectLst/>
                <a:latin typeface="Source Sans Pro" panose="020B0503030403020204" pitchFamily="34" charset="0"/>
              </a:rPr>
              <a:t>2025-2026</a:t>
            </a:r>
            <a:r>
              <a:rPr lang="en-US" sz="1000" b="0" i="0">
                <a:solidFill>
                  <a:srgbClr val="1A1A1A"/>
                </a:solidFill>
                <a:effectLst/>
                <a:latin typeface="Source Sans Pro" panose="020B0503030403020204" pitchFamily="34" charset="0"/>
              </a:rPr>
              <a:t>. </a:t>
            </a:r>
            <a:r>
              <a:rPr lang="en-US" sz="1000" b="0" i="0">
                <a:solidFill>
                  <a:srgbClr val="1A1A1A"/>
                </a:solidFill>
                <a:effectLst/>
                <a:latin typeface="Source Sans Pro" panose="020B0503030403020204" pitchFamily="34" charset="0"/>
                <a:hlinkClick r:id="rId2"/>
              </a:rPr>
              <a:t>https://www.cancer.org/research/cancer-facts-statistics/cancer-prevention-early-detection.html</a:t>
            </a:r>
            <a:endParaRPr lang="en-US" sz="1000"/>
          </a:p>
        </p:txBody>
      </p:sp>
    </p:spTree>
    <p:extLst>
      <p:ext uri="{BB962C8B-B14F-4D97-AF65-F5344CB8AC3E}">
        <p14:creationId xmlns:p14="http://schemas.microsoft.com/office/powerpoint/2010/main" val="3761244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FF9D7-F8D0-000F-AE62-59476ADD79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5DB134-778F-7C3A-88E5-EA24AFA4C0E6}"/>
              </a:ext>
            </a:extLst>
          </p:cNvPr>
          <p:cNvSpPr>
            <a:spLocks noGrp="1"/>
          </p:cNvSpPr>
          <p:nvPr>
            <p:ph type="title" idx="4294967295"/>
          </p:nvPr>
        </p:nvSpPr>
        <p:spPr>
          <a:xfrm>
            <a:off x="107346" y="-206904"/>
            <a:ext cx="10874375" cy="1679575"/>
          </a:xfrm>
        </p:spPr>
        <p:txBody>
          <a:bodyPr/>
          <a:lstStyle/>
          <a:p>
            <a:r>
              <a:rPr lang="en-US" sz="2000">
                <a:latin typeface="Poppins" panose="00000500000000000000" pitchFamily="2" charset="0"/>
                <a:cs typeface="Poppins" panose="00000500000000000000" pitchFamily="2" charset="0"/>
              </a:rPr>
              <a:t>Colorectal Cancer Screening (%), Adults 45 Years and Older, by Age, US, 2023</a:t>
            </a:r>
          </a:p>
        </p:txBody>
      </p:sp>
      <p:sp>
        <p:nvSpPr>
          <p:cNvPr id="4" name="Text Placeholder 3">
            <a:extLst>
              <a:ext uri="{FF2B5EF4-FFF2-40B4-BE49-F238E27FC236}">
                <a16:creationId xmlns:a16="http://schemas.microsoft.com/office/drawing/2014/main" id="{AFE9620B-D803-9212-A478-B6538DC0E6DB}"/>
              </a:ext>
            </a:extLst>
          </p:cNvPr>
          <p:cNvSpPr>
            <a:spLocks noGrp="1"/>
          </p:cNvSpPr>
          <p:nvPr>
            <p:ph sz="quarter" idx="4294967295"/>
          </p:nvPr>
        </p:nvSpPr>
        <p:spPr>
          <a:xfrm>
            <a:off x="0" y="0"/>
            <a:ext cx="10393363" cy="3698875"/>
          </a:xfrm>
        </p:spPr>
        <p:txBody>
          <a:bodyPr>
            <a:normAutofit/>
          </a:bodyPr>
          <a:lstStyle/>
          <a:p>
            <a:r>
              <a:rPr lang="en-US" sz="1800"/>
              <a:t>American Cancer Society’s </a:t>
            </a:r>
            <a:r>
              <a:rPr lang="en-US" sz="1800" i="1">
                <a:solidFill>
                  <a:srgbClr val="1A1A1A"/>
                </a:solidFill>
                <a:latin typeface="Source Sans Pro" panose="020B0503030403020204" pitchFamily="34" charset="0"/>
              </a:rPr>
              <a:t> </a:t>
            </a:r>
            <a:r>
              <a:rPr lang="en-US" sz="1800" i="1"/>
              <a:t>Cancer Prevention &amp; Early Detection Facts &amp; Figures 2025 - 2026</a:t>
            </a:r>
          </a:p>
        </p:txBody>
      </p:sp>
      <p:sp>
        <p:nvSpPr>
          <p:cNvPr id="3" name="Text Placeholder 4">
            <a:extLst>
              <a:ext uri="{FF2B5EF4-FFF2-40B4-BE49-F238E27FC236}">
                <a16:creationId xmlns:a16="http://schemas.microsoft.com/office/drawing/2014/main" id="{AF5B5057-32BC-6A74-329E-56CD73195822}"/>
              </a:ext>
            </a:extLst>
          </p:cNvPr>
          <p:cNvSpPr>
            <a:spLocks noGrp="1"/>
          </p:cNvSpPr>
          <p:nvPr>
            <p:ph type="body" sz="quarter" idx="4294967295"/>
          </p:nvPr>
        </p:nvSpPr>
        <p:spPr>
          <a:xfrm>
            <a:off x="0" y="6340475"/>
            <a:ext cx="7500938" cy="403225"/>
          </a:xfrm>
        </p:spPr>
        <p:txBody>
          <a:bodyPr>
            <a:normAutofit/>
          </a:bodyPr>
          <a:lstStyle/>
          <a:p>
            <a:r>
              <a:rPr lang="en-US" sz="1000" b="0" i="0">
                <a:solidFill>
                  <a:srgbClr val="1A1A1A"/>
                </a:solidFill>
                <a:effectLst/>
                <a:latin typeface="Source Sans Pro" panose="020B0503030403020204" pitchFamily="34" charset="0"/>
              </a:rPr>
              <a:t>American Cancer Society. </a:t>
            </a:r>
            <a:r>
              <a:rPr lang="en-US" sz="1000" b="0" i="1">
                <a:solidFill>
                  <a:srgbClr val="1A1A1A"/>
                </a:solidFill>
                <a:effectLst/>
                <a:latin typeface="Source Sans Pro" panose="020B0503030403020204" pitchFamily="34" charset="0"/>
              </a:rPr>
              <a:t>Cancer Prevention &amp; Early Detection Facts &amp; Figures 2025</a:t>
            </a:r>
            <a:r>
              <a:rPr lang="en-US" sz="1000" b="0" i="0">
                <a:solidFill>
                  <a:srgbClr val="1A1A1A"/>
                </a:solidFill>
                <a:effectLst/>
                <a:latin typeface="Source Sans Pro" panose="020B0503030403020204" pitchFamily="34" charset="0"/>
              </a:rPr>
              <a:t>. Atlanta: American Cancer Society; </a:t>
            </a:r>
            <a:r>
              <a:rPr lang="en-US" sz="1000" b="0" i="1">
                <a:solidFill>
                  <a:srgbClr val="1A1A1A"/>
                </a:solidFill>
                <a:effectLst/>
                <a:latin typeface="Source Sans Pro" panose="020B0503030403020204" pitchFamily="34" charset="0"/>
              </a:rPr>
              <a:t>2025-2026</a:t>
            </a:r>
            <a:r>
              <a:rPr lang="en-US" sz="1000" b="0" i="0">
                <a:solidFill>
                  <a:srgbClr val="1A1A1A"/>
                </a:solidFill>
                <a:effectLst/>
                <a:latin typeface="Source Sans Pro" panose="020B0503030403020204" pitchFamily="34" charset="0"/>
              </a:rPr>
              <a:t>. </a:t>
            </a:r>
            <a:r>
              <a:rPr lang="en-US" sz="1000" b="0" i="0">
                <a:solidFill>
                  <a:srgbClr val="1A1A1A"/>
                </a:solidFill>
                <a:effectLst/>
                <a:latin typeface="Source Sans Pro" panose="020B0503030403020204" pitchFamily="34" charset="0"/>
                <a:hlinkClick r:id="rId3"/>
              </a:rPr>
              <a:t>https://www.cancer.org/research/cancer-facts-statistics/cancer-prevention-early-detection.html</a:t>
            </a:r>
            <a:endParaRPr lang="en-US" sz="1000"/>
          </a:p>
        </p:txBody>
      </p:sp>
      <p:grpSp>
        <p:nvGrpSpPr>
          <p:cNvPr id="5" name="Group 4">
            <a:extLst>
              <a:ext uri="{FF2B5EF4-FFF2-40B4-BE49-F238E27FC236}">
                <a16:creationId xmlns:a16="http://schemas.microsoft.com/office/drawing/2014/main" id="{DD7E531A-E473-4104-4BFC-696A14D20A95}"/>
              </a:ext>
            </a:extLst>
          </p:cNvPr>
          <p:cNvGrpSpPr/>
          <p:nvPr/>
        </p:nvGrpSpPr>
        <p:grpSpPr>
          <a:xfrm>
            <a:off x="8914947" y="3854052"/>
            <a:ext cx="2836329" cy="2225609"/>
            <a:chOff x="613784" y="3200888"/>
            <a:chExt cx="2836329" cy="2225609"/>
          </a:xfrm>
        </p:grpSpPr>
        <p:sp>
          <p:nvSpPr>
            <p:cNvPr id="6" name="TextBox 5">
              <a:extLst>
                <a:ext uri="{FF2B5EF4-FFF2-40B4-BE49-F238E27FC236}">
                  <a16:creationId xmlns:a16="http://schemas.microsoft.com/office/drawing/2014/main" id="{D80FA99F-4497-0043-F020-B64422252FCB}"/>
                </a:ext>
              </a:extLst>
            </p:cNvPr>
            <p:cNvSpPr txBox="1"/>
            <p:nvPr/>
          </p:nvSpPr>
          <p:spPr>
            <a:xfrm>
              <a:off x="613784" y="3200888"/>
              <a:ext cx="2836329" cy="2225609"/>
            </a:xfrm>
            <a:prstGeom prst="rect">
              <a:avLst/>
            </a:prstGeom>
            <a:noFill/>
          </p:spPr>
          <p:txBody>
            <a:bodyPr wrap="square">
              <a:spAutoFit/>
            </a:bodyPr>
            <a:lstStyle/>
            <a:p>
              <a:pPr>
                <a:lnSpc>
                  <a:spcPct val="107000"/>
                </a:lnSpc>
                <a:tabLst>
                  <a:tab pos="1454150" algn="l"/>
                </a:tabLst>
              </a:pPr>
              <a:r>
                <a:rPr lang="en-US" sz="1000">
                  <a:solidFill>
                    <a:srgbClr val="000000"/>
                  </a:solidFill>
                  <a:latin typeface="UYCEB O+ Frutiger LT Std"/>
                </a:rPr>
                <a:t>ACS-American Cancer Society, USPSTF-United States Preventive Services Task Force. Estimates stratified by age are crude. *Fecal occult blood test (FOBT) or fecal immunochemical test (FIT), sigmoidoscopy, colonoscopy, computed tomography (CT) colonography, or multi-target stool DNA (sDNA) test in the past 1, 5, 10, 5 and 3 years, respectively. §FOBT/FIT, sigmoidoscopy, colonoscopy, CT colonography, or sDNA test in the past 1, 5, 10, 5 and 3 years, respectively, or sigmoidoscopy in past 10 years with FOBT/FIT in the past 1 year. </a:t>
              </a:r>
            </a:p>
            <a:p>
              <a:pPr>
                <a:lnSpc>
                  <a:spcPct val="107000"/>
                </a:lnSpc>
                <a:tabLst>
                  <a:tab pos="1454150" algn="l"/>
                </a:tabLst>
              </a:pPr>
              <a:r>
                <a:rPr lang="en-US" sz="1000" b="1">
                  <a:solidFill>
                    <a:srgbClr val="000000"/>
                  </a:solidFill>
                  <a:latin typeface="UYCEB O+ Frutiger LT Std"/>
                </a:rPr>
                <a:t>Source: </a:t>
              </a:r>
              <a:r>
                <a:rPr lang="en-US" sz="1000">
                  <a:solidFill>
                    <a:srgbClr val="000000"/>
                  </a:solidFill>
                  <a:latin typeface="UYCEB O+ Frutiger LT Std"/>
                </a:rPr>
                <a:t>National Health Interview Survey, 2023</a:t>
              </a:r>
              <a:r>
                <a:rPr kumimoji="0" lang="en-US" sz="1000" b="0" i="0" u="none" strike="noStrike" kern="1200" cap="none" spc="0" normalizeH="0" baseline="0" noProof="0">
                  <a:ln>
                    <a:noFill/>
                  </a:ln>
                  <a:solidFill>
                    <a:srgbClr val="000000"/>
                  </a:solidFill>
                  <a:effectLst/>
                  <a:uLnTx/>
                  <a:uFillTx/>
                  <a:latin typeface="Calibri" panose="020F0502020204030204"/>
                  <a:ea typeface="+mn-ea"/>
                  <a:cs typeface="+mn-cs"/>
                </a:rPr>
                <a:t>.</a:t>
              </a:r>
            </a:p>
          </p:txBody>
        </p:sp>
        <p:cxnSp>
          <p:nvCxnSpPr>
            <p:cNvPr id="12" name="Straight Connector 11">
              <a:extLst>
                <a:ext uri="{FF2B5EF4-FFF2-40B4-BE49-F238E27FC236}">
                  <a16:creationId xmlns:a16="http://schemas.microsoft.com/office/drawing/2014/main" id="{7560D0CB-3CC7-AF80-35F2-D7D292214668}"/>
                </a:ext>
              </a:extLst>
            </p:cNvPr>
            <p:cNvCxnSpPr>
              <a:cxnSpLocks/>
            </p:cNvCxnSpPr>
            <p:nvPr/>
          </p:nvCxnSpPr>
          <p:spPr>
            <a:xfrm>
              <a:off x="613784" y="3200888"/>
              <a:ext cx="0" cy="2225609"/>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B67E870D-4846-3445-AFDD-675C66F355D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840798" y="233710"/>
            <a:ext cx="1003284" cy="550583"/>
          </a:xfrm>
          <a:prstGeom prst="rect">
            <a:avLst/>
          </a:prstGeom>
        </p:spPr>
      </p:pic>
      <p:pic>
        <p:nvPicPr>
          <p:cNvPr id="11" name="Picture 10" descr="A graph of different colored bars&#10;&#10;AI-generated content may be incorrect.">
            <a:extLst>
              <a:ext uri="{FF2B5EF4-FFF2-40B4-BE49-F238E27FC236}">
                <a16:creationId xmlns:a16="http://schemas.microsoft.com/office/drawing/2014/main" id="{73D1D2F8-641A-799E-CA50-07F21CE55DFA}"/>
              </a:ext>
            </a:extLst>
          </p:cNvPr>
          <p:cNvPicPr>
            <a:picLocks noChangeAspect="1"/>
          </p:cNvPicPr>
          <p:nvPr/>
        </p:nvPicPr>
        <p:blipFill>
          <a:blip r:embed="rId5"/>
          <a:stretch>
            <a:fillRect/>
          </a:stretch>
        </p:blipFill>
        <p:spPr>
          <a:xfrm>
            <a:off x="354527" y="1277599"/>
            <a:ext cx="8112984" cy="4985550"/>
          </a:xfrm>
          <a:prstGeom prst="rect">
            <a:avLst/>
          </a:prstGeom>
        </p:spPr>
      </p:pic>
      <p:cxnSp>
        <p:nvCxnSpPr>
          <p:cNvPr id="7" name="Straight Arrow Connector 6">
            <a:extLst>
              <a:ext uri="{FF2B5EF4-FFF2-40B4-BE49-F238E27FC236}">
                <a16:creationId xmlns:a16="http://schemas.microsoft.com/office/drawing/2014/main" id="{E87D8FD1-4FA2-6E8D-2C77-C8354AB37448}"/>
              </a:ext>
            </a:extLst>
          </p:cNvPr>
          <p:cNvCxnSpPr>
            <a:cxnSpLocks/>
          </p:cNvCxnSpPr>
          <p:nvPr/>
        </p:nvCxnSpPr>
        <p:spPr>
          <a:xfrm>
            <a:off x="1737039" y="3479633"/>
            <a:ext cx="0" cy="576478"/>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99574823-CCDD-5B4B-F427-DA085B4F36EA}"/>
              </a:ext>
            </a:extLst>
          </p:cNvPr>
          <p:cNvCxnSpPr>
            <a:cxnSpLocks/>
          </p:cNvCxnSpPr>
          <p:nvPr/>
        </p:nvCxnSpPr>
        <p:spPr>
          <a:xfrm>
            <a:off x="5394639" y="3429000"/>
            <a:ext cx="0" cy="576478"/>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C82E47A-DE2B-593C-7B61-797FC408D943}"/>
              </a:ext>
            </a:extLst>
          </p:cNvPr>
          <p:cNvSpPr txBox="1"/>
          <p:nvPr/>
        </p:nvSpPr>
        <p:spPr>
          <a:xfrm>
            <a:off x="1366345" y="3189890"/>
            <a:ext cx="760144" cy="261610"/>
          </a:xfrm>
          <a:prstGeom prst="rect">
            <a:avLst/>
          </a:prstGeom>
          <a:noFill/>
        </p:spPr>
        <p:txBody>
          <a:bodyPr wrap="none" rtlCol="0">
            <a:spAutoFit/>
          </a:bodyPr>
          <a:lstStyle/>
          <a:p>
            <a:r>
              <a:rPr lang="en-US" sz="1100" b="1">
                <a:solidFill>
                  <a:schemeClr val="bg1"/>
                </a:solidFill>
              </a:rPr>
              <a:t>45-49 yrs</a:t>
            </a:r>
          </a:p>
        </p:txBody>
      </p:sp>
      <p:sp>
        <p:nvSpPr>
          <p:cNvPr id="14" name="TextBox 13">
            <a:extLst>
              <a:ext uri="{FF2B5EF4-FFF2-40B4-BE49-F238E27FC236}">
                <a16:creationId xmlns:a16="http://schemas.microsoft.com/office/drawing/2014/main" id="{7477489D-EB5D-F59B-B24E-F1E32908C865}"/>
              </a:ext>
            </a:extLst>
          </p:cNvPr>
          <p:cNvSpPr txBox="1"/>
          <p:nvPr/>
        </p:nvSpPr>
        <p:spPr>
          <a:xfrm>
            <a:off x="5050234" y="3121567"/>
            <a:ext cx="760144" cy="261610"/>
          </a:xfrm>
          <a:prstGeom prst="rect">
            <a:avLst/>
          </a:prstGeom>
          <a:noFill/>
        </p:spPr>
        <p:txBody>
          <a:bodyPr wrap="none" rtlCol="0">
            <a:spAutoFit/>
          </a:bodyPr>
          <a:lstStyle/>
          <a:p>
            <a:r>
              <a:rPr lang="en-US" sz="1100" b="1">
                <a:solidFill>
                  <a:schemeClr val="bg1"/>
                </a:solidFill>
              </a:rPr>
              <a:t>45-49 yrs</a:t>
            </a:r>
          </a:p>
        </p:txBody>
      </p:sp>
    </p:spTree>
    <p:extLst>
      <p:ext uri="{BB962C8B-B14F-4D97-AF65-F5344CB8AC3E}">
        <p14:creationId xmlns:p14="http://schemas.microsoft.com/office/powerpoint/2010/main" val="20696140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865E9-B094-72A6-9E03-A766364BF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5F568F-8146-63DD-701F-D1051F2D454B}"/>
              </a:ext>
            </a:extLst>
          </p:cNvPr>
          <p:cNvSpPr>
            <a:spLocks noGrp="1"/>
          </p:cNvSpPr>
          <p:nvPr>
            <p:ph type="title" idx="4294967295"/>
          </p:nvPr>
        </p:nvSpPr>
        <p:spPr>
          <a:xfrm>
            <a:off x="0" y="103188"/>
            <a:ext cx="10874375" cy="1679575"/>
          </a:xfrm>
        </p:spPr>
        <p:txBody>
          <a:bodyPr/>
          <a:lstStyle/>
          <a:p>
            <a:r>
              <a:rPr lang="en-US" sz="2000">
                <a:latin typeface="Poppins" panose="00000500000000000000" pitchFamily="2" charset="0"/>
                <a:cs typeface="Poppins" panose="00000500000000000000" pitchFamily="2" charset="0"/>
              </a:rPr>
              <a:t>Colorectal Cancer Screening (%), Adults 45 Years and Older, by Insurance Status, US, 2023</a:t>
            </a:r>
          </a:p>
        </p:txBody>
      </p:sp>
      <p:sp>
        <p:nvSpPr>
          <p:cNvPr id="3" name="Text Placeholder 4">
            <a:extLst>
              <a:ext uri="{FF2B5EF4-FFF2-40B4-BE49-F238E27FC236}">
                <a16:creationId xmlns:a16="http://schemas.microsoft.com/office/drawing/2014/main" id="{2396A1C6-A994-6299-9374-989F9DAA9B38}"/>
              </a:ext>
            </a:extLst>
          </p:cNvPr>
          <p:cNvSpPr>
            <a:spLocks noGrp="1"/>
          </p:cNvSpPr>
          <p:nvPr>
            <p:ph type="body" sz="quarter" idx="4294967295"/>
          </p:nvPr>
        </p:nvSpPr>
        <p:spPr>
          <a:xfrm>
            <a:off x="0" y="6340475"/>
            <a:ext cx="7500938" cy="403225"/>
          </a:xfrm>
        </p:spPr>
        <p:txBody>
          <a:bodyPr>
            <a:normAutofit/>
          </a:bodyPr>
          <a:lstStyle/>
          <a:p>
            <a:r>
              <a:rPr lang="en-US" sz="1000" b="0" i="0">
                <a:solidFill>
                  <a:srgbClr val="1A1A1A"/>
                </a:solidFill>
                <a:effectLst/>
                <a:latin typeface="Source Sans Pro" panose="020B0503030403020204" pitchFamily="34" charset="0"/>
              </a:rPr>
              <a:t>American Cancer Society. </a:t>
            </a:r>
            <a:r>
              <a:rPr lang="en-US" sz="1000" b="0" i="1">
                <a:solidFill>
                  <a:srgbClr val="1A1A1A"/>
                </a:solidFill>
                <a:effectLst/>
                <a:latin typeface="Source Sans Pro" panose="020B0503030403020204" pitchFamily="34" charset="0"/>
              </a:rPr>
              <a:t>Cancer Prevention &amp; Early Detection Facts &amp; Figures 2025</a:t>
            </a:r>
            <a:r>
              <a:rPr lang="en-US" sz="1000" b="0" i="0">
                <a:solidFill>
                  <a:srgbClr val="1A1A1A"/>
                </a:solidFill>
                <a:effectLst/>
                <a:latin typeface="Source Sans Pro" panose="020B0503030403020204" pitchFamily="34" charset="0"/>
              </a:rPr>
              <a:t>. Atlanta: American Cancer Society; </a:t>
            </a:r>
            <a:r>
              <a:rPr lang="en-US" sz="1000" b="0" i="1">
                <a:solidFill>
                  <a:srgbClr val="1A1A1A"/>
                </a:solidFill>
                <a:effectLst/>
                <a:latin typeface="Source Sans Pro" panose="020B0503030403020204" pitchFamily="34" charset="0"/>
              </a:rPr>
              <a:t>2025-2026</a:t>
            </a:r>
            <a:r>
              <a:rPr lang="en-US" sz="1000" b="0" i="0">
                <a:solidFill>
                  <a:srgbClr val="1A1A1A"/>
                </a:solidFill>
                <a:effectLst/>
                <a:latin typeface="Source Sans Pro" panose="020B0503030403020204" pitchFamily="34" charset="0"/>
              </a:rPr>
              <a:t>. </a:t>
            </a:r>
            <a:r>
              <a:rPr lang="en-US" sz="1000" b="0" i="0">
                <a:solidFill>
                  <a:srgbClr val="1A1A1A"/>
                </a:solidFill>
                <a:effectLst/>
                <a:latin typeface="Source Sans Pro" panose="020B0503030403020204" pitchFamily="34" charset="0"/>
                <a:hlinkClick r:id="rId3"/>
              </a:rPr>
              <a:t>https://www.cancer.org/research/cancer-facts-statistics/cancer-prevention-early-detection.html</a:t>
            </a:r>
            <a:endParaRPr lang="en-US" sz="1000"/>
          </a:p>
        </p:txBody>
      </p:sp>
      <p:grpSp>
        <p:nvGrpSpPr>
          <p:cNvPr id="5" name="Group 4">
            <a:extLst>
              <a:ext uri="{FF2B5EF4-FFF2-40B4-BE49-F238E27FC236}">
                <a16:creationId xmlns:a16="http://schemas.microsoft.com/office/drawing/2014/main" id="{5DD197B1-C67A-F32A-1C0C-2FE169F14913}"/>
              </a:ext>
            </a:extLst>
          </p:cNvPr>
          <p:cNvGrpSpPr/>
          <p:nvPr/>
        </p:nvGrpSpPr>
        <p:grpSpPr>
          <a:xfrm>
            <a:off x="8914947" y="3854052"/>
            <a:ext cx="2836329" cy="2225609"/>
            <a:chOff x="613784" y="3200888"/>
            <a:chExt cx="2836329" cy="2225609"/>
          </a:xfrm>
        </p:grpSpPr>
        <p:sp>
          <p:nvSpPr>
            <p:cNvPr id="6" name="TextBox 5">
              <a:extLst>
                <a:ext uri="{FF2B5EF4-FFF2-40B4-BE49-F238E27FC236}">
                  <a16:creationId xmlns:a16="http://schemas.microsoft.com/office/drawing/2014/main" id="{D94F1621-1713-8C1B-CF97-365CB982E318}"/>
                </a:ext>
              </a:extLst>
            </p:cNvPr>
            <p:cNvSpPr txBox="1"/>
            <p:nvPr/>
          </p:nvSpPr>
          <p:spPr>
            <a:xfrm>
              <a:off x="613784" y="3200888"/>
              <a:ext cx="2836329" cy="2225609"/>
            </a:xfrm>
            <a:prstGeom prst="rect">
              <a:avLst/>
            </a:prstGeom>
            <a:noFill/>
          </p:spPr>
          <p:txBody>
            <a:bodyPr wrap="square">
              <a:spAutoFit/>
            </a:bodyPr>
            <a:lstStyle/>
            <a:p>
              <a:pPr>
                <a:lnSpc>
                  <a:spcPct val="107000"/>
                </a:lnSpc>
                <a:tabLst>
                  <a:tab pos="1454150" algn="l"/>
                </a:tabLst>
              </a:pPr>
              <a:r>
                <a:rPr lang="en-US" sz="1000">
                  <a:solidFill>
                    <a:srgbClr val="000000"/>
                  </a:solidFill>
                  <a:latin typeface="UYCEB O+ Frutiger LT Std"/>
                </a:rPr>
                <a:t>ACS-American Cancer Society, USPSTF-United States Preventive Services Task Force. Estimates by insurance status are crude. *Fecal occult blood test (FOBT) or fecal immunochemical test (FIT), sigmoidoscopy, colonoscopy, computed tomography (CT) colonography, or multi-target stool DNA (sDNA) test in the past 1, 5, 10, 5 and 3 years, respectively. §FOBT/FIT, sigmoidoscopy, colonoscopy, CT colonography, or sDNA test in the past 1, 5, 10, 5 and 3 years, respectively, or sigmoidoscopy in the past 10 years with FOBT/FIT in the past 1 year.</a:t>
              </a:r>
              <a:r>
                <a:rPr lang="en-US" sz="1000">
                  <a:solidFill>
                    <a:srgbClr val="000000"/>
                  </a:solidFill>
                  <a:latin typeface="SDNQV N+ Frutiger LT Std"/>
                </a:rPr>
                <a:t> </a:t>
              </a:r>
            </a:p>
            <a:p>
              <a:pPr>
                <a:lnSpc>
                  <a:spcPct val="107000"/>
                </a:lnSpc>
                <a:tabLst>
                  <a:tab pos="1454150" algn="l"/>
                </a:tabLst>
              </a:pPr>
              <a:r>
                <a:rPr lang="en-US" sz="1000" b="1">
                  <a:solidFill>
                    <a:srgbClr val="000000"/>
                  </a:solidFill>
                  <a:latin typeface="UYCEB O+ Frutiger LT Std"/>
                </a:rPr>
                <a:t>Source: </a:t>
              </a:r>
              <a:r>
                <a:rPr lang="en-US" sz="1000">
                  <a:solidFill>
                    <a:srgbClr val="000000"/>
                  </a:solidFill>
                  <a:latin typeface="UYCEB O+ Frutiger LT Std"/>
                </a:rPr>
                <a:t>National Health Interview Survey, 2023. </a:t>
              </a:r>
              <a:endParaRPr lang="en-US" sz="800" kern="100">
                <a:latin typeface="Calibri" panose="020F0502020204030204" pitchFamily="34" charset="0"/>
                <a:ea typeface="Calibri" panose="020F0502020204030204" pitchFamily="34" charset="0"/>
                <a:cs typeface="Times New Roman" panose="02020603050405020304" pitchFamily="18" charset="0"/>
              </a:endParaRPr>
            </a:p>
          </p:txBody>
        </p:sp>
        <p:cxnSp>
          <p:nvCxnSpPr>
            <p:cNvPr id="12" name="Straight Connector 11">
              <a:extLst>
                <a:ext uri="{FF2B5EF4-FFF2-40B4-BE49-F238E27FC236}">
                  <a16:creationId xmlns:a16="http://schemas.microsoft.com/office/drawing/2014/main" id="{4603AD20-10D9-B6B5-EC76-8C71FDB02A76}"/>
                </a:ext>
              </a:extLst>
            </p:cNvPr>
            <p:cNvCxnSpPr>
              <a:cxnSpLocks/>
            </p:cNvCxnSpPr>
            <p:nvPr/>
          </p:nvCxnSpPr>
          <p:spPr>
            <a:xfrm>
              <a:off x="613784" y="3200888"/>
              <a:ext cx="0" cy="2225609"/>
            </a:xfrm>
            <a:prstGeom prst="line">
              <a:avLst/>
            </a:prstGeom>
            <a:ln w="28575"/>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5608D404-82B8-07F7-C728-BEC03EC6F925}"/>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840798" y="233710"/>
            <a:ext cx="1003284" cy="550583"/>
          </a:xfrm>
          <a:prstGeom prst="rect">
            <a:avLst/>
          </a:prstGeom>
        </p:spPr>
      </p:pic>
      <p:pic>
        <p:nvPicPr>
          <p:cNvPr id="7" name="Picture 6" descr="A screenshot of a graph&#10;&#10;AI-generated content may be incorrect.">
            <a:extLst>
              <a:ext uri="{FF2B5EF4-FFF2-40B4-BE49-F238E27FC236}">
                <a16:creationId xmlns:a16="http://schemas.microsoft.com/office/drawing/2014/main" id="{0F2B85DE-371E-9440-E1F6-2DA599BE656E}"/>
              </a:ext>
            </a:extLst>
          </p:cNvPr>
          <p:cNvPicPr>
            <a:picLocks noChangeAspect="1"/>
          </p:cNvPicPr>
          <p:nvPr/>
        </p:nvPicPr>
        <p:blipFill>
          <a:blip r:embed="rId5"/>
          <a:stretch>
            <a:fillRect/>
          </a:stretch>
        </p:blipFill>
        <p:spPr>
          <a:xfrm>
            <a:off x="783968" y="1320739"/>
            <a:ext cx="7597833" cy="4668982"/>
          </a:xfrm>
          <a:prstGeom prst="rect">
            <a:avLst/>
          </a:prstGeom>
        </p:spPr>
      </p:pic>
      <p:sp>
        <p:nvSpPr>
          <p:cNvPr id="9" name="Text Placeholder 3">
            <a:extLst>
              <a:ext uri="{FF2B5EF4-FFF2-40B4-BE49-F238E27FC236}">
                <a16:creationId xmlns:a16="http://schemas.microsoft.com/office/drawing/2014/main" id="{1F76FEF2-9437-D8A2-9A9E-2571642CCB5C}"/>
              </a:ext>
            </a:extLst>
          </p:cNvPr>
          <p:cNvSpPr txBox="1">
            <a:spLocks/>
          </p:cNvSpPr>
          <p:nvPr/>
        </p:nvSpPr>
        <p:spPr>
          <a:xfrm>
            <a:off x="0" y="0"/>
            <a:ext cx="10393363" cy="3698875"/>
          </a:xfrm>
          <a:prstGeom prst="rect">
            <a:avLst/>
          </a:prstGeom>
        </p:spPr>
        <p:txBody>
          <a:bodyPr vert="horz" lIns="91440" tIns="45720" rIns="91440" bIns="45720" rtlCol="0">
            <a:normAutofit/>
          </a:bodyPr>
          <a:lstStyle>
            <a:lvl1pPr marL="228600" indent="-283464" algn="l" defTabSz="914400" rtl="0" eaLnBrk="1" latinLnBrk="0" hangingPunct="1">
              <a:lnSpc>
                <a:spcPct val="90000"/>
              </a:lnSpc>
              <a:spcBef>
                <a:spcPts val="1000"/>
              </a:spcBef>
              <a:buFont typeface="Arial" panose="020B0604020202020204" pitchFamily="34" charset="0"/>
              <a:buChar char="•"/>
              <a:defRPr sz="3600" b="0" i="0" kern="1200">
                <a:solidFill>
                  <a:schemeClr val="bg1"/>
                </a:solidFill>
                <a:latin typeface="+mn-lt"/>
                <a:ea typeface="+mn-ea"/>
                <a:cs typeface="+mn-cs"/>
              </a:defRPr>
            </a:lvl1pPr>
            <a:lvl2pPr marL="685800" indent="-283464" algn="l" defTabSz="914400" rtl="0" eaLnBrk="1" latinLnBrk="0" hangingPunct="1">
              <a:lnSpc>
                <a:spcPct val="90000"/>
              </a:lnSpc>
              <a:spcBef>
                <a:spcPts val="500"/>
              </a:spcBef>
              <a:buFont typeface="Arial" panose="020B0604020202020204" pitchFamily="34" charset="0"/>
              <a:buChar char="•"/>
              <a:defRPr sz="3200" b="0" i="0" kern="1200">
                <a:solidFill>
                  <a:schemeClr val="bg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sz="2800" b="0" i="0" kern="1200">
                <a:solidFill>
                  <a:schemeClr val="bg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a:t>American Cancer Society’s </a:t>
            </a:r>
            <a:r>
              <a:rPr lang="en-US" sz="1800" i="1">
                <a:solidFill>
                  <a:srgbClr val="1A1A1A"/>
                </a:solidFill>
                <a:latin typeface="Source Sans Pro" panose="020B0503030403020204" pitchFamily="34" charset="0"/>
              </a:rPr>
              <a:t> </a:t>
            </a:r>
            <a:r>
              <a:rPr lang="en-US" sz="1800" i="1"/>
              <a:t>Cancer Prevention &amp; Early Detection Facts &amp; Figures 2025 - 2026</a:t>
            </a:r>
          </a:p>
        </p:txBody>
      </p:sp>
      <p:sp>
        <p:nvSpPr>
          <p:cNvPr id="10" name="TextBox 9">
            <a:extLst>
              <a:ext uri="{FF2B5EF4-FFF2-40B4-BE49-F238E27FC236}">
                <a16:creationId xmlns:a16="http://schemas.microsoft.com/office/drawing/2014/main" id="{0425BA70-B4AD-1E3B-5E82-2403C9547395}"/>
              </a:ext>
            </a:extLst>
          </p:cNvPr>
          <p:cNvSpPr txBox="1"/>
          <p:nvPr/>
        </p:nvSpPr>
        <p:spPr>
          <a:xfrm>
            <a:off x="1581807" y="3384049"/>
            <a:ext cx="785793" cy="261610"/>
          </a:xfrm>
          <a:prstGeom prst="rect">
            <a:avLst/>
          </a:prstGeom>
          <a:noFill/>
        </p:spPr>
        <p:txBody>
          <a:bodyPr wrap="none" rtlCol="0">
            <a:spAutoFit/>
          </a:bodyPr>
          <a:lstStyle/>
          <a:p>
            <a:r>
              <a:rPr lang="en-US" sz="1100" b="1">
                <a:solidFill>
                  <a:schemeClr val="bg1"/>
                </a:solidFill>
              </a:rPr>
              <a:t>uninsured</a:t>
            </a:r>
          </a:p>
        </p:txBody>
      </p:sp>
      <p:cxnSp>
        <p:nvCxnSpPr>
          <p:cNvPr id="11" name="Straight Arrow Connector 10">
            <a:extLst>
              <a:ext uri="{FF2B5EF4-FFF2-40B4-BE49-F238E27FC236}">
                <a16:creationId xmlns:a16="http://schemas.microsoft.com/office/drawing/2014/main" id="{51C2BFB0-3CB0-095A-A131-26E66D667E7D}"/>
              </a:ext>
            </a:extLst>
          </p:cNvPr>
          <p:cNvCxnSpPr>
            <a:cxnSpLocks/>
          </p:cNvCxnSpPr>
          <p:nvPr/>
        </p:nvCxnSpPr>
        <p:spPr>
          <a:xfrm>
            <a:off x="2031328" y="3698875"/>
            <a:ext cx="0" cy="576478"/>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618F7A50-EBF7-DBA1-F8DB-FFB2913CC970}"/>
              </a:ext>
            </a:extLst>
          </p:cNvPr>
          <p:cNvSpPr txBox="1"/>
          <p:nvPr/>
        </p:nvSpPr>
        <p:spPr>
          <a:xfrm>
            <a:off x="4803784" y="3428143"/>
            <a:ext cx="785793" cy="261610"/>
          </a:xfrm>
          <a:prstGeom prst="rect">
            <a:avLst/>
          </a:prstGeom>
          <a:noFill/>
        </p:spPr>
        <p:txBody>
          <a:bodyPr wrap="none" rtlCol="0">
            <a:spAutoFit/>
          </a:bodyPr>
          <a:lstStyle/>
          <a:p>
            <a:r>
              <a:rPr lang="en-US" sz="1100" b="1">
                <a:solidFill>
                  <a:schemeClr val="bg1"/>
                </a:solidFill>
              </a:rPr>
              <a:t>uninsured</a:t>
            </a:r>
          </a:p>
        </p:txBody>
      </p:sp>
      <p:cxnSp>
        <p:nvCxnSpPr>
          <p:cNvPr id="15" name="Straight Arrow Connector 14">
            <a:extLst>
              <a:ext uri="{FF2B5EF4-FFF2-40B4-BE49-F238E27FC236}">
                <a16:creationId xmlns:a16="http://schemas.microsoft.com/office/drawing/2014/main" id="{628C6B12-8A08-3597-E350-639177914BC4}"/>
              </a:ext>
            </a:extLst>
          </p:cNvPr>
          <p:cNvCxnSpPr>
            <a:cxnSpLocks/>
          </p:cNvCxnSpPr>
          <p:nvPr/>
        </p:nvCxnSpPr>
        <p:spPr>
          <a:xfrm>
            <a:off x="5242254" y="3714640"/>
            <a:ext cx="0" cy="576478"/>
          </a:xfrm>
          <a:prstGeom prst="straightConnector1">
            <a:avLst/>
          </a:prstGeom>
          <a:ln w="57150">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47F88524-D5E6-AE8B-3FBD-43A66340F5A0}"/>
              </a:ext>
            </a:extLst>
          </p:cNvPr>
          <p:cNvSpPr txBox="1"/>
          <p:nvPr/>
        </p:nvSpPr>
        <p:spPr>
          <a:xfrm>
            <a:off x="8598575" y="1757985"/>
            <a:ext cx="3430515" cy="1631216"/>
          </a:xfrm>
          <a:prstGeom prst="rect">
            <a:avLst/>
          </a:prstGeom>
          <a:noFill/>
          <a:ln>
            <a:solidFill>
              <a:schemeClr val="accent6"/>
            </a:solidFill>
          </a:ln>
        </p:spPr>
        <p:txBody>
          <a:bodyPr wrap="square" lIns="91440" tIns="45720" rIns="91440" bIns="45720" rtlCol="0" anchor="t">
            <a:spAutoFit/>
          </a:bodyPr>
          <a:lstStyle/>
          <a:p>
            <a:pPr>
              <a:buNone/>
            </a:pPr>
            <a:r>
              <a:rPr lang="en-US" sz="2000" b="1">
                <a:solidFill>
                  <a:schemeClr val="accent1"/>
                </a:solidFill>
                <a:latin typeface="Segoe UI"/>
                <a:cs typeface="Segoe UI"/>
              </a:rPr>
              <a:t>C</a:t>
            </a:r>
            <a:r>
              <a:rPr lang="en-US" sz="2000" b="1">
                <a:solidFill>
                  <a:schemeClr val="accent1"/>
                </a:solidFill>
                <a:effectLst/>
                <a:latin typeface="Segoe UI"/>
                <a:cs typeface="Segoe UI"/>
              </a:rPr>
              <a:t>hanges to Medicaid eligibility and declines in private insurance coverage may negatively affect CRC screening rates</a:t>
            </a:r>
            <a:r>
              <a:rPr lang="en-US" sz="2000" b="1">
                <a:solidFill>
                  <a:schemeClr val="accent1"/>
                </a:solidFill>
                <a:latin typeface="Segoe UI"/>
                <a:cs typeface="Segoe UI"/>
              </a:rPr>
              <a:t>.</a:t>
            </a:r>
            <a:endParaRPr lang="en-US" sz="2000" b="1">
              <a:solidFill>
                <a:schemeClr val="accent1"/>
              </a:solidFill>
              <a:effectLst/>
              <a:latin typeface="Arial"/>
              <a:cs typeface="Arial"/>
            </a:endParaRPr>
          </a:p>
        </p:txBody>
      </p:sp>
    </p:spTree>
    <p:extLst>
      <p:ext uri="{BB962C8B-B14F-4D97-AF65-F5344CB8AC3E}">
        <p14:creationId xmlns:p14="http://schemas.microsoft.com/office/powerpoint/2010/main" val="4286701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hart, bar chart&#10;&#10;AI-generated content may be incorrect.">
            <a:extLst>
              <a:ext uri="{FF2B5EF4-FFF2-40B4-BE49-F238E27FC236}">
                <a16:creationId xmlns:a16="http://schemas.microsoft.com/office/drawing/2014/main" id="{196388A4-3CC0-C6F3-350F-BF5900FE1B9C}"/>
              </a:ext>
            </a:extLst>
          </p:cNvPr>
          <p:cNvPicPr>
            <a:picLocks noChangeAspect="1"/>
          </p:cNvPicPr>
          <p:nvPr/>
        </p:nvPicPr>
        <p:blipFill>
          <a:blip r:embed="rId2"/>
          <a:stretch>
            <a:fillRect/>
          </a:stretch>
        </p:blipFill>
        <p:spPr>
          <a:xfrm>
            <a:off x="158496" y="0"/>
            <a:ext cx="11875008" cy="6858000"/>
          </a:xfrm>
          <a:prstGeom prst="rect">
            <a:avLst/>
          </a:prstGeom>
        </p:spPr>
      </p:pic>
    </p:spTree>
    <p:extLst>
      <p:ext uri="{BB962C8B-B14F-4D97-AF65-F5344CB8AC3E}">
        <p14:creationId xmlns:p14="http://schemas.microsoft.com/office/powerpoint/2010/main" val="1866595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5D0A6-FC67-DA37-2C86-B464A0B98B6D}"/>
              </a:ext>
            </a:extLst>
          </p:cNvPr>
          <p:cNvSpPr>
            <a:spLocks noGrp="1"/>
          </p:cNvSpPr>
          <p:nvPr>
            <p:ph type="title"/>
          </p:nvPr>
        </p:nvSpPr>
        <p:spPr/>
        <p:txBody>
          <a:bodyPr/>
          <a:lstStyle/>
          <a:p>
            <a:r>
              <a:rPr lang="en-US"/>
              <a:t>Summary &amp; Key Takeaways</a:t>
            </a:r>
          </a:p>
        </p:txBody>
      </p:sp>
      <p:sp>
        <p:nvSpPr>
          <p:cNvPr id="3" name="Content Placeholder 2">
            <a:extLst>
              <a:ext uri="{FF2B5EF4-FFF2-40B4-BE49-F238E27FC236}">
                <a16:creationId xmlns:a16="http://schemas.microsoft.com/office/drawing/2014/main" id="{395A23EA-4B9C-2A93-D9B0-20C20FD39835}"/>
              </a:ext>
            </a:extLst>
          </p:cNvPr>
          <p:cNvSpPr>
            <a:spLocks noGrp="1"/>
          </p:cNvSpPr>
          <p:nvPr>
            <p:ph sz="quarter" idx="13"/>
          </p:nvPr>
        </p:nvSpPr>
        <p:spPr>
          <a:xfrm>
            <a:off x="3657600" y="2282008"/>
            <a:ext cx="7810500" cy="4492454"/>
          </a:xfrm>
        </p:spPr>
        <p:txBody>
          <a:bodyPr vert="horz" lIns="0" tIns="228600" rIns="0" bIns="0" rtlCol="0" anchor="t">
            <a:normAutofit fontScale="92500" lnSpcReduction="20000"/>
          </a:bodyPr>
          <a:lstStyle/>
          <a:p>
            <a:pPr marL="283210" lvl="0" indent="-283210"/>
            <a:r>
              <a:rPr lang="en-US" dirty="0"/>
              <a:t>Overall significant improvements made over past 20 years in colorectal cancer screening rates</a:t>
            </a:r>
          </a:p>
          <a:p>
            <a:pPr marL="283210" lvl="0" indent="-283210"/>
            <a:r>
              <a:rPr lang="en-US" dirty="0"/>
              <a:t>Gaps remain across race</a:t>
            </a:r>
            <a:r>
              <a:rPr lang="en-US"/>
              <a:t>/ethnicity and age</a:t>
            </a:r>
            <a:endParaRPr lang="en-US" dirty="0"/>
          </a:p>
          <a:p>
            <a:pPr marL="283210" indent="-283210"/>
            <a:r>
              <a:rPr lang="en-US" dirty="0"/>
              <a:t>Increasing incidence within &lt;40 year cohort – physicians and public health have opportunities to intervene</a:t>
            </a:r>
          </a:p>
          <a:p>
            <a:pPr lvl="1" indent="-283210"/>
            <a:r>
              <a:rPr lang="en-US" dirty="0"/>
              <a:t>Opportunities to encourage patients with polyps, cancer diagnosis to refer parents, siblings and children for screening</a:t>
            </a:r>
          </a:p>
          <a:p>
            <a:pPr marL="283210" lvl="0" indent="-283210"/>
            <a:r>
              <a:rPr lang="en-US" dirty="0"/>
              <a:t>Options available for uninsured/underinsured individuals through ECDOH Cancer Services Program</a:t>
            </a:r>
          </a:p>
        </p:txBody>
      </p:sp>
    </p:spTree>
    <p:extLst>
      <p:ext uri="{BB962C8B-B14F-4D97-AF65-F5344CB8AC3E}">
        <p14:creationId xmlns:p14="http://schemas.microsoft.com/office/powerpoint/2010/main" val="31469885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60CE616-081C-444C-8A41-5FE320192958}"/>
              </a:ext>
            </a:extLst>
          </p:cNvPr>
          <p:cNvSpPr>
            <a:spLocks noGrp="1"/>
          </p:cNvSpPr>
          <p:nvPr/>
        </p:nvSpPr>
        <p:spPr>
          <a:xfrm>
            <a:off x="685800" y="604838"/>
            <a:ext cx="10668000" cy="590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173F3B"/>
                </a:solidFill>
                <a:latin typeface="Bitstream Charter"/>
                <a:ea typeface="Bitstream Charter"/>
                <a:cs typeface="Bitstream Charter"/>
              </a:defRPr>
            </a:pPr>
            <a:r>
              <a:rPr kumimoji="0" lang="en-US" sz="2850" b="1" i="0" u="none" strike="noStrike" kern="1200" cap="none" spc="0" normalizeH="0" baseline="0" noProof="0" dirty="0">
                <a:ln>
                  <a:noFill/>
                </a:ln>
                <a:solidFill>
                  <a:srgbClr val="173F3B"/>
                </a:solidFill>
                <a:effectLst/>
                <a:uLnTx/>
                <a:uFillTx/>
                <a:latin typeface="Bitstream Charter"/>
                <a:ea typeface="Bitstream Charter"/>
                <a:cs typeface="Bitstream Charter"/>
              </a:rPr>
              <a:t>Early onset colorectal cancer (EO</a:t>
            </a:r>
            <a:r>
              <a:rPr kumimoji="0" sz="2850" b="1" i="0" u="none" strike="noStrike" kern="1200" cap="none" spc="0" normalizeH="0" baseline="0" noProof="0" dirty="0">
                <a:ln>
                  <a:noFill/>
                </a:ln>
                <a:solidFill>
                  <a:srgbClr val="173F3B"/>
                </a:solidFill>
                <a:effectLst/>
                <a:uLnTx/>
                <a:uFillTx/>
                <a:latin typeface="Bitstream Charter"/>
                <a:ea typeface="Bitstream Charter"/>
                <a:cs typeface="Bitstream Charter"/>
              </a:rPr>
              <a:t>CRC</a:t>
            </a:r>
            <a:r>
              <a:rPr kumimoji="0" lang="en-US" sz="2850" b="1" i="0" u="none" strike="noStrike" kern="1200" cap="none" spc="0" normalizeH="0" baseline="0" noProof="0" dirty="0">
                <a:ln>
                  <a:noFill/>
                </a:ln>
                <a:solidFill>
                  <a:srgbClr val="173F3B"/>
                </a:solidFill>
                <a:effectLst/>
                <a:uLnTx/>
                <a:uFillTx/>
                <a:latin typeface="Bitstream Charter"/>
                <a:ea typeface="Bitstream Charter"/>
                <a:cs typeface="Bitstream Charter"/>
              </a:rPr>
              <a:t>) (Dx &lt; age 50)</a:t>
            </a:r>
            <a:endParaRPr kumimoji="0" sz="2850" b="1" i="0" u="none" strike="noStrike" kern="1200" cap="none" spc="0" normalizeH="0" baseline="0" noProof="0" dirty="0">
              <a:ln>
                <a:noFill/>
              </a:ln>
              <a:solidFill>
                <a:srgbClr val="173F3B"/>
              </a:solidFill>
              <a:effectLst/>
              <a:uLnTx/>
              <a:uFillTx/>
              <a:latin typeface="Bitstream Charter"/>
              <a:ea typeface="Bitstream Charter"/>
              <a:cs typeface="Bitstream Charter"/>
            </a:endParaRPr>
          </a:p>
        </p:txBody>
      </p:sp>
      <p:sp>
        <p:nvSpPr>
          <p:cNvPr id="3" name="Rectangle 2">
            <a:extLst>
              <a:ext uri="{FF2B5EF4-FFF2-40B4-BE49-F238E27FC236}">
                <a16:creationId xmlns:a16="http://schemas.microsoft.com/office/drawing/2014/main" id="{69155445-19B0-482E-9373-6D28371CD350}"/>
              </a:ext>
            </a:extLst>
          </p:cNvPr>
          <p:cNvSpPr>
            <a:spLocks noGrp="1"/>
          </p:cNvSpPr>
          <p:nvPr/>
        </p:nvSpPr>
        <p:spPr>
          <a:xfrm>
            <a:off x="685800" y="1657350"/>
            <a:ext cx="5905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dirty="0">
                <a:ln>
                  <a:noFill/>
                </a:ln>
                <a:solidFill>
                  <a:srgbClr val="14776B"/>
                </a:solidFill>
                <a:effectLst/>
                <a:uLnTx/>
                <a:uFillTx/>
                <a:latin typeface="Bitstream Charter"/>
                <a:ea typeface="Bitstream Charter"/>
                <a:cs typeface="Bitstream Charter"/>
              </a:rPr>
              <a:t>01</a:t>
            </a:r>
          </a:p>
        </p:txBody>
      </p:sp>
      <p:sp>
        <p:nvSpPr>
          <p:cNvPr id="4" name="Rectangle 3">
            <a:extLst>
              <a:ext uri="{FF2B5EF4-FFF2-40B4-BE49-F238E27FC236}">
                <a16:creationId xmlns:a16="http://schemas.microsoft.com/office/drawing/2014/main" id="{E3FC73E3-3093-491B-B72E-32B205CE7E8C}"/>
              </a:ext>
            </a:extLst>
          </p:cNvPr>
          <p:cNvSpPr>
            <a:spLocks noGrp="1"/>
          </p:cNvSpPr>
          <p:nvPr/>
        </p:nvSpPr>
        <p:spPr>
          <a:xfrm>
            <a:off x="1276350" y="1657350"/>
            <a:ext cx="476250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2400" b="1" i="0" u="none" strike="noStrike" kern="1200" cap="none" spc="0" normalizeH="0" baseline="0" noProof="0" dirty="0">
                <a:ln>
                  <a:noFill/>
                </a:ln>
                <a:solidFill>
                  <a:srgbClr val="173F3B"/>
                </a:solidFill>
                <a:effectLst/>
                <a:uLnTx/>
                <a:uFillTx/>
                <a:latin typeface="Bitstream Charter"/>
                <a:ea typeface="Bitstream Charter"/>
                <a:cs typeface="Bitstream Charter"/>
              </a:rPr>
              <a:t>Why incidence is rising</a:t>
            </a:r>
          </a:p>
        </p:txBody>
      </p:sp>
      <p:sp>
        <p:nvSpPr>
          <p:cNvPr id="5" name="Rectangle 4">
            <a:extLst>
              <a:ext uri="{FF2B5EF4-FFF2-40B4-BE49-F238E27FC236}">
                <a16:creationId xmlns:a16="http://schemas.microsoft.com/office/drawing/2014/main" id="{B8391349-6B10-465F-9A6E-0B0B36A1228B}"/>
              </a:ext>
            </a:extLst>
          </p:cNvPr>
          <p:cNvSpPr>
            <a:spLocks noGrp="1"/>
          </p:cNvSpPr>
          <p:nvPr/>
        </p:nvSpPr>
        <p:spPr>
          <a:xfrm>
            <a:off x="1276350" y="2114550"/>
            <a:ext cx="4762500" cy="7239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3D"/>
                </a:solidFill>
                <a:latin typeface="Bitstream Charter"/>
                <a:ea typeface="Bitstream Charter"/>
                <a:cs typeface="Bitstream Charter"/>
              </a:defRPr>
            </a:pPr>
            <a:r>
              <a:rPr kumimoji="0" sz="1350" b="0" i="0" u="none" strike="noStrike" kern="1200" cap="none" spc="0" normalizeH="0" baseline="0" noProof="0" dirty="0">
                <a:ln>
                  <a:noFill/>
                </a:ln>
                <a:solidFill>
                  <a:srgbClr val="26373D"/>
                </a:solidFill>
                <a:effectLst/>
                <a:uLnTx/>
                <a:uFillTx/>
                <a:latin typeface="Bitstream Charter"/>
                <a:ea typeface="Bitstream Charter"/>
                <a:cs typeface="Bitstream Charter"/>
              </a:rPr>
              <a:t>Review the leading theories behind increasing rates</a:t>
            </a:r>
          </a:p>
        </p:txBody>
      </p:sp>
      <p:sp>
        <p:nvSpPr>
          <p:cNvPr id="6" name="Rectangle 5">
            <a:extLst>
              <a:ext uri="{FF2B5EF4-FFF2-40B4-BE49-F238E27FC236}">
                <a16:creationId xmlns:a16="http://schemas.microsoft.com/office/drawing/2014/main" id="{FC9529C1-0144-4020-86CB-43136E383FE8}"/>
              </a:ext>
            </a:extLst>
          </p:cNvPr>
          <p:cNvSpPr>
            <a:spLocks noGrp="1"/>
          </p:cNvSpPr>
          <p:nvPr/>
        </p:nvSpPr>
        <p:spPr>
          <a:xfrm>
            <a:off x="6229350" y="1657350"/>
            <a:ext cx="5905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dirty="0">
                <a:ln>
                  <a:noFill/>
                </a:ln>
                <a:solidFill>
                  <a:srgbClr val="14776B"/>
                </a:solidFill>
                <a:effectLst/>
                <a:uLnTx/>
                <a:uFillTx/>
                <a:latin typeface="Bitstream Charter"/>
                <a:ea typeface="Bitstream Charter"/>
                <a:cs typeface="Bitstream Charter"/>
              </a:rPr>
              <a:t>02</a:t>
            </a:r>
          </a:p>
        </p:txBody>
      </p:sp>
      <p:sp>
        <p:nvSpPr>
          <p:cNvPr id="7" name="Rectangle 6">
            <a:extLst>
              <a:ext uri="{FF2B5EF4-FFF2-40B4-BE49-F238E27FC236}">
                <a16:creationId xmlns:a16="http://schemas.microsoft.com/office/drawing/2014/main" id="{69A428AB-63F4-4ABA-A21F-9B4AA39181E6}"/>
              </a:ext>
            </a:extLst>
          </p:cNvPr>
          <p:cNvSpPr>
            <a:spLocks noGrp="1"/>
          </p:cNvSpPr>
          <p:nvPr/>
        </p:nvSpPr>
        <p:spPr>
          <a:xfrm>
            <a:off x="6819900" y="1657350"/>
            <a:ext cx="476250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2400" b="1" i="0" u="none" strike="noStrike" kern="1200" cap="none" spc="0" normalizeH="0" baseline="0" noProof="0" dirty="0">
                <a:ln>
                  <a:noFill/>
                </a:ln>
                <a:solidFill>
                  <a:srgbClr val="173F3B"/>
                </a:solidFill>
                <a:effectLst/>
                <a:uLnTx/>
                <a:uFillTx/>
                <a:latin typeface="Bitstream Charter"/>
                <a:ea typeface="Bitstream Charter"/>
                <a:cs typeface="Bitstream Charter"/>
              </a:rPr>
              <a:t>Who and when to screen</a:t>
            </a:r>
          </a:p>
        </p:txBody>
      </p:sp>
      <p:sp>
        <p:nvSpPr>
          <p:cNvPr id="8" name="Rectangle 7">
            <a:extLst>
              <a:ext uri="{FF2B5EF4-FFF2-40B4-BE49-F238E27FC236}">
                <a16:creationId xmlns:a16="http://schemas.microsoft.com/office/drawing/2014/main" id="{5C65C165-0770-45C6-BBE7-099A64FD8BB4}"/>
              </a:ext>
            </a:extLst>
          </p:cNvPr>
          <p:cNvSpPr>
            <a:spLocks noGrp="1"/>
          </p:cNvSpPr>
          <p:nvPr/>
        </p:nvSpPr>
        <p:spPr>
          <a:xfrm>
            <a:off x="6819900" y="2114550"/>
            <a:ext cx="4762500" cy="7239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3D"/>
                </a:solidFill>
                <a:latin typeface="Bitstream Charter"/>
                <a:ea typeface="Bitstream Charter"/>
                <a:cs typeface="Bitstream Charter"/>
              </a:defRPr>
            </a:pPr>
            <a:r>
              <a:rPr kumimoji="0" sz="1350" b="0" i="0" u="none" strike="noStrike" kern="1200" cap="none" spc="0" normalizeH="0" baseline="0" noProof="0" dirty="0">
                <a:ln>
                  <a:noFill/>
                </a:ln>
                <a:solidFill>
                  <a:srgbClr val="26373D"/>
                </a:solidFill>
                <a:effectLst/>
                <a:uLnTx/>
                <a:uFillTx/>
                <a:latin typeface="Bitstream Charter"/>
                <a:ea typeface="Bitstream Charter"/>
                <a:cs typeface="Bitstream Charter"/>
              </a:rPr>
              <a:t>Apply current guidelines for average-risk and higher-risk patients</a:t>
            </a:r>
          </a:p>
        </p:txBody>
      </p:sp>
      <p:sp>
        <p:nvSpPr>
          <p:cNvPr id="9" name="Rectangle 8">
            <a:extLst>
              <a:ext uri="{FF2B5EF4-FFF2-40B4-BE49-F238E27FC236}">
                <a16:creationId xmlns:a16="http://schemas.microsoft.com/office/drawing/2014/main" id="{ECA73653-C287-4F80-8F4D-EA4FD796EE8C}"/>
              </a:ext>
            </a:extLst>
          </p:cNvPr>
          <p:cNvSpPr>
            <a:spLocks noGrp="1"/>
          </p:cNvSpPr>
          <p:nvPr/>
        </p:nvSpPr>
        <p:spPr>
          <a:xfrm>
            <a:off x="685800" y="3076575"/>
            <a:ext cx="5905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a:ln>
                  <a:noFill/>
                </a:ln>
                <a:solidFill>
                  <a:srgbClr val="14776B"/>
                </a:solidFill>
                <a:effectLst/>
                <a:uLnTx/>
                <a:uFillTx/>
                <a:latin typeface="Bitstream Charter"/>
                <a:ea typeface="Bitstream Charter"/>
                <a:cs typeface="Bitstream Charter"/>
              </a:rPr>
              <a:t>03</a:t>
            </a:r>
          </a:p>
        </p:txBody>
      </p:sp>
      <p:sp>
        <p:nvSpPr>
          <p:cNvPr id="10" name="Rectangle 9">
            <a:extLst>
              <a:ext uri="{FF2B5EF4-FFF2-40B4-BE49-F238E27FC236}">
                <a16:creationId xmlns:a16="http://schemas.microsoft.com/office/drawing/2014/main" id="{DEC4B5F6-82DA-4648-888B-12E02FE3C884}"/>
              </a:ext>
            </a:extLst>
          </p:cNvPr>
          <p:cNvSpPr>
            <a:spLocks noGrp="1"/>
          </p:cNvSpPr>
          <p:nvPr/>
        </p:nvSpPr>
        <p:spPr>
          <a:xfrm>
            <a:off x="1276350" y="3076575"/>
            <a:ext cx="476250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2400" b="1" i="0" u="none" strike="noStrike" kern="1200" cap="none" spc="0" normalizeH="0" baseline="0" noProof="0" dirty="0">
                <a:ln>
                  <a:noFill/>
                </a:ln>
                <a:solidFill>
                  <a:srgbClr val="173F3B"/>
                </a:solidFill>
                <a:effectLst/>
                <a:uLnTx/>
                <a:uFillTx/>
                <a:latin typeface="Bitstream Charter"/>
                <a:ea typeface="Bitstream Charter"/>
                <a:cs typeface="Bitstream Charter"/>
              </a:rPr>
              <a:t>Choosing the right test</a:t>
            </a:r>
          </a:p>
        </p:txBody>
      </p:sp>
      <p:sp>
        <p:nvSpPr>
          <p:cNvPr id="11" name="Rectangle 10">
            <a:extLst>
              <a:ext uri="{FF2B5EF4-FFF2-40B4-BE49-F238E27FC236}">
                <a16:creationId xmlns:a16="http://schemas.microsoft.com/office/drawing/2014/main" id="{7FCE7DA3-8117-4BFD-B992-35B880C3136F}"/>
              </a:ext>
            </a:extLst>
          </p:cNvPr>
          <p:cNvSpPr>
            <a:spLocks noGrp="1"/>
          </p:cNvSpPr>
          <p:nvPr/>
        </p:nvSpPr>
        <p:spPr>
          <a:xfrm>
            <a:off x="1276350" y="3533775"/>
            <a:ext cx="4762500" cy="7239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3D"/>
                </a:solidFill>
                <a:latin typeface="Bitstream Charter"/>
                <a:ea typeface="Bitstream Charter"/>
                <a:cs typeface="Bitstream Charter"/>
              </a:defRPr>
            </a:pPr>
            <a:r>
              <a:rPr kumimoji="0" sz="1350" b="0" i="0" u="none" strike="noStrike" kern="1200" cap="none" spc="0" normalizeH="0" baseline="0" noProof="0" dirty="0">
                <a:ln>
                  <a:noFill/>
                </a:ln>
                <a:solidFill>
                  <a:srgbClr val="26373D"/>
                </a:solidFill>
                <a:effectLst/>
                <a:uLnTx/>
                <a:uFillTx/>
                <a:latin typeface="Bitstream Charter"/>
                <a:ea typeface="Bitstream Charter"/>
                <a:cs typeface="Bitstream Charter"/>
              </a:rPr>
              <a:t>Compare colonoscopy, stool-based tests and </a:t>
            </a:r>
            <a:r>
              <a:rPr kumimoji="0" lang="en-US" sz="1350" b="0" i="0" u="none" strike="noStrike" kern="1200" cap="none" spc="0" normalizeH="0" baseline="0" noProof="0" dirty="0">
                <a:ln>
                  <a:noFill/>
                </a:ln>
                <a:solidFill>
                  <a:srgbClr val="26373D"/>
                </a:solidFill>
                <a:effectLst/>
                <a:uLnTx/>
                <a:uFillTx/>
                <a:latin typeface="Bitstream Charter"/>
                <a:ea typeface="Bitstream Charter"/>
                <a:cs typeface="Bitstream Charter"/>
              </a:rPr>
              <a:t>alternative</a:t>
            </a:r>
            <a:r>
              <a:rPr kumimoji="0" sz="1350" b="0" i="0" u="none" strike="noStrike" kern="1200" cap="none" spc="0" normalizeH="0" baseline="0" noProof="0" dirty="0">
                <a:ln>
                  <a:noFill/>
                </a:ln>
                <a:solidFill>
                  <a:srgbClr val="26373D"/>
                </a:solidFill>
                <a:effectLst/>
                <a:uLnTx/>
                <a:uFillTx/>
                <a:latin typeface="Bitstream Charter"/>
                <a:ea typeface="Bitstream Charter"/>
                <a:cs typeface="Bitstream Charter"/>
              </a:rPr>
              <a:t> options</a:t>
            </a:r>
          </a:p>
        </p:txBody>
      </p:sp>
      <p:sp>
        <p:nvSpPr>
          <p:cNvPr id="12" name="Rectangle 11">
            <a:extLst>
              <a:ext uri="{FF2B5EF4-FFF2-40B4-BE49-F238E27FC236}">
                <a16:creationId xmlns:a16="http://schemas.microsoft.com/office/drawing/2014/main" id="{A4CFC388-7BED-4E4A-966F-3F009F19917B}"/>
              </a:ext>
            </a:extLst>
          </p:cNvPr>
          <p:cNvSpPr>
            <a:spLocks noGrp="1"/>
          </p:cNvSpPr>
          <p:nvPr/>
        </p:nvSpPr>
        <p:spPr>
          <a:xfrm>
            <a:off x="6229350" y="3076575"/>
            <a:ext cx="5905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a:ln>
                  <a:noFill/>
                </a:ln>
                <a:solidFill>
                  <a:srgbClr val="14776B"/>
                </a:solidFill>
                <a:effectLst/>
                <a:uLnTx/>
                <a:uFillTx/>
                <a:latin typeface="Bitstream Charter"/>
                <a:ea typeface="Bitstream Charter"/>
                <a:cs typeface="Bitstream Charter"/>
              </a:rPr>
              <a:t>04</a:t>
            </a:r>
          </a:p>
        </p:txBody>
      </p:sp>
      <p:sp>
        <p:nvSpPr>
          <p:cNvPr id="13" name="Rectangle 12">
            <a:extLst>
              <a:ext uri="{FF2B5EF4-FFF2-40B4-BE49-F238E27FC236}">
                <a16:creationId xmlns:a16="http://schemas.microsoft.com/office/drawing/2014/main" id="{95206B3B-5AED-4F87-B283-73CB355857BE}"/>
              </a:ext>
            </a:extLst>
          </p:cNvPr>
          <p:cNvSpPr>
            <a:spLocks noGrp="1"/>
          </p:cNvSpPr>
          <p:nvPr/>
        </p:nvSpPr>
        <p:spPr>
          <a:xfrm>
            <a:off x="6819900" y="3076575"/>
            <a:ext cx="476250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2400" b="1" i="0" u="none" strike="noStrike" kern="1200" cap="none" spc="0" normalizeH="0" baseline="0" noProof="0" dirty="0">
                <a:ln>
                  <a:noFill/>
                </a:ln>
                <a:solidFill>
                  <a:srgbClr val="173F3B"/>
                </a:solidFill>
                <a:effectLst/>
                <a:uLnTx/>
                <a:uFillTx/>
                <a:latin typeface="Bitstream Charter"/>
                <a:ea typeface="Bitstream Charter"/>
                <a:cs typeface="Bitstream Charter"/>
              </a:rPr>
              <a:t>A better colonoscopy experience</a:t>
            </a:r>
          </a:p>
        </p:txBody>
      </p:sp>
      <p:sp>
        <p:nvSpPr>
          <p:cNvPr id="14" name="Rectangle 13">
            <a:extLst>
              <a:ext uri="{FF2B5EF4-FFF2-40B4-BE49-F238E27FC236}">
                <a16:creationId xmlns:a16="http://schemas.microsoft.com/office/drawing/2014/main" id="{85254511-D95C-420C-B501-FEFA3C28DB2C}"/>
              </a:ext>
            </a:extLst>
          </p:cNvPr>
          <p:cNvSpPr>
            <a:spLocks noGrp="1"/>
          </p:cNvSpPr>
          <p:nvPr/>
        </p:nvSpPr>
        <p:spPr>
          <a:xfrm>
            <a:off x="6819900" y="3533775"/>
            <a:ext cx="4762500" cy="7239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3D"/>
                </a:solidFill>
                <a:latin typeface="Bitstream Charter"/>
                <a:ea typeface="Bitstream Charter"/>
                <a:cs typeface="Bitstream Charter"/>
              </a:defRPr>
            </a:pPr>
            <a:r>
              <a:rPr kumimoji="0" sz="1350" b="0" i="0" u="none" strike="noStrike" kern="1200" cap="none" spc="0" normalizeH="0" baseline="0" noProof="0">
                <a:ln>
                  <a:noFill/>
                </a:ln>
                <a:solidFill>
                  <a:srgbClr val="26373D"/>
                </a:solidFill>
                <a:effectLst/>
                <a:uLnTx/>
                <a:uFillTx/>
                <a:latin typeface="Bitstream Charter"/>
                <a:ea typeface="Bitstream Charter"/>
                <a:cs typeface="Bitstream Charter"/>
              </a:rPr>
              <a:t>Improve preparation, comfort, safety and follow-through</a:t>
            </a:r>
          </a:p>
        </p:txBody>
      </p:sp>
      <p:sp>
        <p:nvSpPr>
          <p:cNvPr id="15" name="Rectangle 14">
            <a:extLst>
              <a:ext uri="{FF2B5EF4-FFF2-40B4-BE49-F238E27FC236}">
                <a16:creationId xmlns:a16="http://schemas.microsoft.com/office/drawing/2014/main" id="{CC5DF0BC-BB1D-4EE2-B355-2BCA2E90C821}"/>
              </a:ext>
            </a:extLst>
          </p:cNvPr>
          <p:cNvSpPr>
            <a:spLocks noGrp="1"/>
          </p:cNvSpPr>
          <p:nvPr/>
        </p:nvSpPr>
        <p:spPr>
          <a:xfrm>
            <a:off x="685800" y="4495800"/>
            <a:ext cx="5905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a:ln>
                  <a:noFill/>
                </a:ln>
                <a:solidFill>
                  <a:srgbClr val="14776B"/>
                </a:solidFill>
                <a:effectLst/>
                <a:uLnTx/>
                <a:uFillTx/>
                <a:latin typeface="Bitstream Charter"/>
                <a:ea typeface="Bitstream Charter"/>
                <a:cs typeface="Bitstream Charter"/>
              </a:rPr>
              <a:t>05</a:t>
            </a:r>
          </a:p>
        </p:txBody>
      </p:sp>
      <p:sp>
        <p:nvSpPr>
          <p:cNvPr id="16" name="Rectangle 15">
            <a:extLst>
              <a:ext uri="{FF2B5EF4-FFF2-40B4-BE49-F238E27FC236}">
                <a16:creationId xmlns:a16="http://schemas.microsoft.com/office/drawing/2014/main" id="{CD1CCBA0-F39A-483E-A701-B2650020EA0B}"/>
              </a:ext>
            </a:extLst>
          </p:cNvPr>
          <p:cNvSpPr>
            <a:spLocks noGrp="1"/>
          </p:cNvSpPr>
          <p:nvPr/>
        </p:nvSpPr>
        <p:spPr>
          <a:xfrm>
            <a:off x="1276350" y="4495800"/>
            <a:ext cx="476250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2400" b="1" i="0" u="none" strike="noStrike" kern="1200" cap="none" spc="0" normalizeH="0" baseline="0" noProof="0" dirty="0">
                <a:ln>
                  <a:noFill/>
                </a:ln>
                <a:solidFill>
                  <a:srgbClr val="173F3B"/>
                </a:solidFill>
                <a:effectLst/>
                <a:uLnTx/>
                <a:uFillTx/>
                <a:latin typeface="Bitstream Charter"/>
                <a:ea typeface="Bitstream Charter"/>
                <a:cs typeface="Bitstream Charter"/>
              </a:rPr>
              <a:t>The future of CRC screening</a:t>
            </a:r>
          </a:p>
        </p:txBody>
      </p:sp>
      <p:sp>
        <p:nvSpPr>
          <p:cNvPr id="17" name="Rectangle 16">
            <a:extLst>
              <a:ext uri="{FF2B5EF4-FFF2-40B4-BE49-F238E27FC236}">
                <a16:creationId xmlns:a16="http://schemas.microsoft.com/office/drawing/2014/main" id="{21D9EC86-856F-481E-BD1D-4C246C0FBCC2}"/>
              </a:ext>
            </a:extLst>
          </p:cNvPr>
          <p:cNvSpPr>
            <a:spLocks noGrp="1"/>
          </p:cNvSpPr>
          <p:nvPr/>
        </p:nvSpPr>
        <p:spPr>
          <a:xfrm>
            <a:off x="1276350" y="4953000"/>
            <a:ext cx="4762500" cy="7239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3D"/>
                </a:solidFill>
                <a:latin typeface="Bitstream Charter"/>
                <a:ea typeface="Bitstream Charter"/>
                <a:cs typeface="Bitstream Charter"/>
              </a:defRPr>
            </a:pPr>
            <a:r>
              <a:rPr kumimoji="0" sz="1350" b="0" i="0" u="none" strike="noStrike" kern="1200" cap="none" spc="0" normalizeH="0" baseline="0" noProof="0" dirty="0">
                <a:ln>
                  <a:noFill/>
                </a:ln>
                <a:solidFill>
                  <a:srgbClr val="26373D"/>
                </a:solidFill>
                <a:effectLst/>
                <a:uLnTx/>
                <a:uFillTx/>
                <a:latin typeface="Bitstream Charter"/>
                <a:ea typeface="Bitstream Charter"/>
                <a:cs typeface="Bitstream Charter"/>
              </a:rPr>
              <a:t>Explore polygenic risk scores and personalized strategies</a:t>
            </a:r>
          </a:p>
        </p:txBody>
      </p:sp>
      <p:sp>
        <p:nvSpPr>
          <p:cNvPr id="18" name="Rectangle 17">
            <a:extLst>
              <a:ext uri="{FF2B5EF4-FFF2-40B4-BE49-F238E27FC236}">
                <a16:creationId xmlns:a16="http://schemas.microsoft.com/office/drawing/2014/main" id="{858B481D-AF1E-4E06-91FB-CA2DA5849134}"/>
              </a:ext>
            </a:extLst>
          </p:cNvPr>
          <p:cNvSpPr>
            <a:spLocks noGrp="1"/>
          </p:cNvSpPr>
          <p:nvPr/>
        </p:nvSpPr>
        <p:spPr>
          <a:xfrm>
            <a:off x="6229350" y="4495800"/>
            <a:ext cx="5905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a:ln>
                  <a:noFill/>
                </a:ln>
                <a:solidFill>
                  <a:srgbClr val="14776B"/>
                </a:solidFill>
                <a:effectLst/>
                <a:uLnTx/>
                <a:uFillTx/>
                <a:latin typeface="Bitstream Charter"/>
                <a:ea typeface="Bitstream Charter"/>
                <a:cs typeface="Bitstream Charter"/>
              </a:rPr>
              <a:t>06</a:t>
            </a:r>
          </a:p>
        </p:txBody>
      </p:sp>
      <p:sp>
        <p:nvSpPr>
          <p:cNvPr id="19" name="Rectangle 18">
            <a:extLst>
              <a:ext uri="{FF2B5EF4-FFF2-40B4-BE49-F238E27FC236}">
                <a16:creationId xmlns:a16="http://schemas.microsoft.com/office/drawing/2014/main" id="{660C58BD-4C2D-4D9D-822D-8C2C7A53EA60}"/>
              </a:ext>
            </a:extLst>
          </p:cNvPr>
          <p:cNvSpPr>
            <a:spLocks noGrp="1"/>
          </p:cNvSpPr>
          <p:nvPr/>
        </p:nvSpPr>
        <p:spPr>
          <a:xfrm>
            <a:off x="6819900" y="4495800"/>
            <a:ext cx="4762500" cy="457200"/>
          </a:xfrm>
          <a:prstGeom prst="rect">
            <a:avLst/>
          </a:prstGeom>
          <a:noFill/>
          <a:ln w="0">
            <a:noFill/>
          </a:ln>
        </p:spPr>
        <p:txBody>
          <a:bodyPr anchor="ct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2400" b="1" i="0" u="none" strike="noStrike" kern="1200" cap="none" spc="0" normalizeH="0" baseline="0" noProof="0">
                <a:ln>
                  <a:noFill/>
                </a:ln>
                <a:solidFill>
                  <a:srgbClr val="173F3B"/>
                </a:solidFill>
                <a:effectLst/>
                <a:uLnTx/>
                <a:uFillTx/>
                <a:latin typeface="Bitstream Charter"/>
                <a:ea typeface="Bitstream Charter"/>
                <a:cs typeface="Bitstream Charter"/>
              </a:rPr>
              <a:t>Symptoms and cancer-related anxiety</a:t>
            </a:r>
          </a:p>
        </p:txBody>
      </p:sp>
      <p:sp>
        <p:nvSpPr>
          <p:cNvPr id="20" name="Rectangle 19">
            <a:extLst>
              <a:ext uri="{FF2B5EF4-FFF2-40B4-BE49-F238E27FC236}">
                <a16:creationId xmlns:a16="http://schemas.microsoft.com/office/drawing/2014/main" id="{34A586E0-D734-4FFD-B1C5-43F04EE3E25D}"/>
              </a:ext>
            </a:extLst>
          </p:cNvPr>
          <p:cNvSpPr>
            <a:spLocks noGrp="1"/>
          </p:cNvSpPr>
          <p:nvPr/>
        </p:nvSpPr>
        <p:spPr>
          <a:xfrm>
            <a:off x="6819900" y="4953000"/>
            <a:ext cx="4762500" cy="7239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3D"/>
                </a:solidFill>
                <a:latin typeface="Bitstream Charter"/>
                <a:ea typeface="Bitstream Charter"/>
                <a:cs typeface="Bitstream Charter"/>
              </a:defRPr>
            </a:pPr>
            <a:r>
              <a:rPr kumimoji="0" sz="1350" b="0" i="0" u="none" strike="noStrike" kern="1200" cap="none" spc="0" normalizeH="0" baseline="0" noProof="0">
                <a:ln>
                  <a:noFill/>
                </a:ln>
                <a:solidFill>
                  <a:srgbClr val="26373D"/>
                </a:solidFill>
                <a:effectLst/>
                <a:uLnTx/>
                <a:uFillTx/>
                <a:latin typeface="Bitstream Charter"/>
                <a:ea typeface="Bitstream Charter"/>
                <a:cs typeface="Bitstream Charter"/>
              </a:rPr>
              <a:t>Evaluate symptoms appropriately while avoiding unnecessary testing</a:t>
            </a:r>
          </a:p>
        </p:txBody>
      </p:sp>
    </p:spTree>
    <p:extLst>
      <p:ext uri="{BB962C8B-B14F-4D97-AF65-F5344CB8AC3E}">
        <p14:creationId xmlns:p14="http://schemas.microsoft.com/office/powerpoint/2010/main" val="284013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ppt_x"/>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500" fill="hold"/>
                                        <p:tgtEl>
                                          <p:spTgt spid="15"/>
                                        </p:tgtEl>
                                        <p:attrNameLst>
                                          <p:attrName>ppt_x</p:attrName>
                                        </p:attrNameLst>
                                      </p:cBhvr>
                                      <p:tavLst>
                                        <p:tav tm="0">
                                          <p:val>
                                            <p:strVal val="#ppt_x"/>
                                          </p:val>
                                        </p:tav>
                                        <p:tav tm="100000">
                                          <p:val>
                                            <p:strVal val="#ppt_x"/>
                                          </p:val>
                                        </p:tav>
                                      </p:tavLst>
                                    </p:anim>
                                    <p:anim calcmode="lin" valueType="num">
                                      <p:cBhvr additive="base">
                                        <p:cTn id="7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fill="hold"/>
                                        <p:tgtEl>
                                          <p:spTgt spid="18"/>
                                        </p:tgtEl>
                                        <p:attrNameLst>
                                          <p:attrName>ppt_x</p:attrName>
                                        </p:attrNameLst>
                                      </p:cBhvr>
                                      <p:tavLst>
                                        <p:tav tm="0">
                                          <p:val>
                                            <p:strVal val="#ppt_x"/>
                                          </p:val>
                                        </p:tav>
                                        <p:tav tm="100000">
                                          <p:val>
                                            <p:strVal val="#ppt_x"/>
                                          </p:val>
                                        </p:tav>
                                      </p:tavLst>
                                    </p:anim>
                                    <p:anim calcmode="lin" valueType="num">
                                      <p:cBhvr additive="base">
                                        <p:cTn id="78" dur="500" fill="hold"/>
                                        <p:tgtEl>
                                          <p:spTgt spid="1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fill="hold"/>
                                        <p:tgtEl>
                                          <p:spTgt spid="19"/>
                                        </p:tgtEl>
                                        <p:attrNameLst>
                                          <p:attrName>ppt_x</p:attrName>
                                        </p:attrNameLst>
                                      </p:cBhvr>
                                      <p:tavLst>
                                        <p:tav tm="0">
                                          <p:val>
                                            <p:strVal val="#ppt_x"/>
                                          </p:val>
                                        </p:tav>
                                        <p:tav tm="100000">
                                          <p:val>
                                            <p:strVal val="#ppt_x"/>
                                          </p:val>
                                        </p:tav>
                                      </p:tavLst>
                                    </p:anim>
                                    <p:anim calcmode="lin" valueType="num">
                                      <p:cBhvr additive="base">
                                        <p:cTn id="82" dur="500" fill="hold"/>
                                        <p:tgtEl>
                                          <p:spTgt spid="19"/>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500" fill="hold"/>
                                        <p:tgtEl>
                                          <p:spTgt spid="20"/>
                                        </p:tgtEl>
                                        <p:attrNameLst>
                                          <p:attrName>ppt_x</p:attrName>
                                        </p:attrNameLst>
                                      </p:cBhvr>
                                      <p:tavLst>
                                        <p:tav tm="0">
                                          <p:val>
                                            <p:strVal val="#ppt_x"/>
                                          </p:val>
                                        </p:tav>
                                        <p:tav tm="100000">
                                          <p:val>
                                            <p:strVal val="#ppt_x"/>
                                          </p:val>
                                        </p:tav>
                                      </p:tavLst>
                                    </p:anim>
                                    <p:anim calcmode="lin" valueType="num">
                                      <p:cBhvr additive="base">
                                        <p:cTn id="8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4008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800" b="1"/>
            </a:pPr>
            <a:r>
              <a:rPr kumimoji="0" sz="2800" b="1" i="0" u="none" strike="noStrike" kern="1200" cap="none" spc="0" normalizeH="0" baseline="0" noProof="0">
                <a:ln>
                  <a:noFill/>
                </a:ln>
                <a:solidFill>
                  <a:prstClr val="black"/>
                </a:solidFill>
                <a:effectLst/>
                <a:uLnTx/>
                <a:uFillTx/>
                <a:latin typeface="Aptos" panose="02110004020202020204"/>
                <a:ea typeface="+mn-ea"/>
                <a:cs typeface="+mn-cs"/>
              </a:rPr>
              <a:t>Why Is Early-Onset Colorectal Cancer Increasing?</a:t>
            </a:r>
          </a:p>
        </p:txBody>
      </p:sp>
      <p:sp>
        <p:nvSpPr>
          <p:cNvPr id="3" name="TextBox 2"/>
          <p:cNvSpPr txBox="1"/>
          <p:nvPr/>
        </p:nvSpPr>
        <p:spPr>
          <a:xfrm>
            <a:off x="621792" y="932688"/>
            <a:ext cx="10881360" cy="41148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i="1"/>
            </a:pPr>
            <a:r>
              <a:rPr kumimoji="0" sz="1500" b="0" i="1" u="none" strike="noStrike" kern="1200" cap="none" spc="0" normalizeH="0" baseline="0" noProof="0">
                <a:ln>
                  <a:noFill/>
                </a:ln>
                <a:solidFill>
                  <a:prstClr val="black"/>
                </a:solidFill>
                <a:effectLst/>
                <a:uLnTx/>
                <a:uFillTx/>
                <a:latin typeface="Aptos" panose="02110004020202020204"/>
                <a:ea typeface="+mn-ea"/>
                <a:cs typeface="+mn-cs"/>
              </a:rPr>
              <a:t>The short answer: we do not know yet.</a:t>
            </a:r>
          </a:p>
        </p:txBody>
      </p:sp>
      <p:sp>
        <p:nvSpPr>
          <p:cNvPr id="4" name="TextBox 3"/>
          <p:cNvSpPr txBox="1"/>
          <p:nvPr/>
        </p:nvSpPr>
        <p:spPr>
          <a:xfrm>
            <a:off x="731520" y="1417320"/>
            <a:ext cx="10698480" cy="25160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sz="2000"/>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sz="2000" b="0" i="0" u="none" strike="noStrike" kern="1200" cap="none" spc="0" normalizeH="0" baseline="0" noProof="0" dirty="0">
                <a:ln>
                  <a:noFill/>
                </a:ln>
                <a:solidFill>
                  <a:prstClr val="black"/>
                </a:solidFill>
                <a:effectLst/>
                <a:uLnTx/>
                <a:uFillTx/>
                <a:latin typeface="Aptos" panose="02110004020202020204"/>
                <a:ea typeface="+mn-ea"/>
                <a:cs typeface="+mn-cs"/>
              </a:rPr>
              <a:t>Incidence patterns suggest a birth-cohort effect: risk has risen across successive generations.</a:t>
            </a:r>
          </a:p>
          <a:p>
            <a:pPr marL="0" marR="0" lvl="0" indent="0" algn="l" defTabSz="914400" rtl="0" eaLnBrk="1" fontAlgn="auto" latinLnBrk="0" hangingPunct="1">
              <a:lnSpc>
                <a:spcPct val="100000"/>
              </a:lnSpc>
              <a:spcBef>
                <a:spcPts val="0"/>
              </a:spcBef>
              <a:spcAft>
                <a:spcPts val="700"/>
              </a:spcAft>
              <a:buClrTx/>
              <a:buSzTx/>
              <a:buFontTx/>
              <a:buNone/>
              <a:tabLst/>
              <a:defRPr sz="2000"/>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sz="2000" b="0" i="0" u="none" strike="noStrike" kern="1200" cap="none" spc="0" normalizeH="0" baseline="0" noProof="0" dirty="0">
                <a:ln>
                  <a:noFill/>
                </a:ln>
                <a:solidFill>
                  <a:prstClr val="black"/>
                </a:solidFill>
                <a:effectLst/>
                <a:uLnTx/>
                <a:uFillTx/>
                <a:latin typeface="Aptos" panose="02110004020202020204"/>
                <a:ea typeface="+mn-ea"/>
                <a:cs typeface="+mn-cs"/>
              </a:rPr>
              <a:t>Most EOCRC is sporadic; hereditary cancer syndromes do not explain the population-level increase.</a:t>
            </a:r>
          </a:p>
          <a:p>
            <a:pPr marL="0" marR="0" lvl="0" indent="0" algn="l" defTabSz="914400" rtl="0" eaLnBrk="1" fontAlgn="auto" latinLnBrk="0" hangingPunct="1">
              <a:lnSpc>
                <a:spcPct val="100000"/>
              </a:lnSpc>
              <a:spcBef>
                <a:spcPts val="0"/>
              </a:spcBef>
              <a:spcAft>
                <a:spcPts val="700"/>
              </a:spcAft>
              <a:buClrTx/>
              <a:buSzTx/>
              <a:buFontTx/>
              <a:buNone/>
              <a:tabLst/>
              <a:defRPr sz="2000"/>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sz="2000" b="0" i="0" u="none" strike="noStrike" kern="1200" cap="none" spc="0" normalizeH="0" baseline="0" noProof="0" dirty="0">
                <a:ln>
                  <a:noFill/>
                </a:ln>
                <a:solidFill>
                  <a:prstClr val="black"/>
                </a:solidFill>
                <a:effectLst/>
                <a:uLnTx/>
                <a:uFillTx/>
                <a:latin typeface="Aptos" panose="02110004020202020204"/>
                <a:ea typeface="+mn-ea"/>
                <a:cs typeface="+mn-cs"/>
              </a:rPr>
              <a:t>No single dietary, lifestyle, microbial, or environmental exposure has been proven to account for the trend.</a:t>
            </a:r>
          </a:p>
          <a:p>
            <a:pPr marL="0" marR="0" lvl="0" indent="0" algn="l" defTabSz="914400" rtl="0" eaLnBrk="1" fontAlgn="auto" latinLnBrk="0" hangingPunct="1">
              <a:lnSpc>
                <a:spcPct val="100000"/>
              </a:lnSpc>
              <a:spcBef>
                <a:spcPts val="0"/>
              </a:spcBef>
              <a:spcAft>
                <a:spcPts val="700"/>
              </a:spcAft>
              <a:buClrTx/>
              <a:buSzTx/>
              <a:buFontTx/>
              <a:buNone/>
              <a:tabLst/>
              <a:defRPr sz="2000"/>
            </a:pP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sz="2000" b="0" i="0" u="none" strike="noStrike" kern="1200" cap="none" spc="0" normalizeH="0" baseline="0" noProof="0" dirty="0">
                <a:ln>
                  <a:noFill/>
                </a:ln>
                <a:solidFill>
                  <a:prstClr val="black"/>
                </a:solidFill>
                <a:effectLst/>
                <a:uLnTx/>
                <a:uFillTx/>
                <a:latin typeface="Aptos" panose="02110004020202020204"/>
                <a:ea typeface="+mn-ea"/>
                <a:cs typeface="+mn-cs"/>
              </a:rPr>
              <a:t>Current thinking favors a multifactorial “exposome” model involving cumulative exposures across the life course.</a:t>
            </a:r>
          </a:p>
        </p:txBody>
      </p:sp>
      <p:sp>
        <p:nvSpPr>
          <p:cNvPr id="5" name="Rounded Rectangle 4"/>
          <p:cNvSpPr/>
          <p:nvPr/>
        </p:nvSpPr>
        <p:spPr>
          <a:xfrm>
            <a:off x="868680" y="4315968"/>
            <a:ext cx="1965960" cy="685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300" b="1"/>
            </a:pPr>
            <a:r>
              <a:rPr kumimoji="0" sz="1300" b="1" i="0" u="none" strike="noStrike" kern="1200" cap="none" spc="0" normalizeH="0" baseline="0" noProof="0">
                <a:ln>
                  <a:noFill/>
                </a:ln>
                <a:solidFill>
                  <a:prstClr val="white"/>
                </a:solidFill>
                <a:effectLst/>
                <a:uLnTx/>
                <a:uFillTx/>
                <a:latin typeface="Aptos" panose="02110004020202020204"/>
                <a:ea typeface="+mn-ea"/>
                <a:cs typeface="+mn-cs"/>
              </a:rPr>
              <a:t>Changing exposures</a:t>
            </a:r>
          </a:p>
        </p:txBody>
      </p:sp>
      <p:sp>
        <p:nvSpPr>
          <p:cNvPr id="6" name="Right Arrow 5"/>
          <p:cNvSpPr/>
          <p:nvPr/>
        </p:nvSpPr>
        <p:spPr>
          <a:xfrm>
            <a:off x="2926080" y="4507992"/>
            <a:ext cx="566928" cy="2743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ounded Rectangle 6"/>
          <p:cNvSpPr/>
          <p:nvPr/>
        </p:nvSpPr>
        <p:spPr>
          <a:xfrm>
            <a:off x="3703320" y="4315968"/>
            <a:ext cx="1965960" cy="685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300" b="1"/>
            </a:pPr>
            <a:r>
              <a:rPr kumimoji="0" sz="1300" b="1" i="0" u="none" strike="noStrike" kern="1200" cap="none" spc="0" normalizeH="0" baseline="0" noProof="0">
                <a:ln>
                  <a:noFill/>
                </a:ln>
                <a:solidFill>
                  <a:prstClr val="white"/>
                </a:solidFill>
                <a:effectLst/>
                <a:uLnTx/>
                <a:uFillTx/>
                <a:latin typeface="Aptos" panose="02110004020202020204"/>
                <a:ea typeface="+mn-ea"/>
                <a:cs typeface="+mn-cs"/>
              </a:rPr>
              <a:t>Metabolic + microbiome</a:t>
            </a:r>
            <a:br>
              <a:rPr kumimoji="0" sz="1300" b="1" i="0" u="none" strike="noStrike" kern="1200" cap="none" spc="0" normalizeH="0" baseline="0" noProof="0">
                <a:ln>
                  <a:noFill/>
                </a:ln>
                <a:solidFill>
                  <a:prstClr val="white"/>
                </a:solidFill>
                <a:effectLst/>
                <a:uLnTx/>
                <a:uFillTx/>
                <a:latin typeface="Aptos" panose="02110004020202020204"/>
                <a:ea typeface="+mn-ea"/>
                <a:cs typeface="+mn-cs"/>
              </a:rPr>
            </a:br>
            <a:r>
              <a:rPr kumimoji="0" sz="1300" b="1" i="0" u="none" strike="noStrike" kern="1200" cap="none" spc="0" normalizeH="0" baseline="0" noProof="0">
                <a:ln>
                  <a:noFill/>
                </a:ln>
                <a:solidFill>
                  <a:prstClr val="white"/>
                </a:solidFill>
                <a:effectLst/>
                <a:uLnTx/>
                <a:uFillTx/>
                <a:latin typeface="Aptos" panose="02110004020202020204"/>
                <a:ea typeface="+mn-ea"/>
                <a:cs typeface="+mn-cs"/>
              </a:rPr>
              <a:t>changes</a:t>
            </a:r>
          </a:p>
        </p:txBody>
      </p:sp>
      <p:sp>
        <p:nvSpPr>
          <p:cNvPr id="8" name="Right Arrow 7"/>
          <p:cNvSpPr/>
          <p:nvPr/>
        </p:nvSpPr>
        <p:spPr>
          <a:xfrm>
            <a:off x="5760720" y="4507992"/>
            <a:ext cx="566928" cy="2743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ounded Rectangle 8"/>
          <p:cNvSpPr/>
          <p:nvPr/>
        </p:nvSpPr>
        <p:spPr>
          <a:xfrm>
            <a:off x="6629400" y="4315968"/>
            <a:ext cx="1965960" cy="685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300" b="1"/>
            </a:pPr>
            <a:r>
              <a:rPr kumimoji="0" sz="1300" b="1" i="0" u="none" strike="noStrike" kern="1200" cap="none" spc="0" normalizeH="0" baseline="0" noProof="0">
                <a:ln>
                  <a:noFill/>
                </a:ln>
                <a:solidFill>
                  <a:prstClr val="white"/>
                </a:solidFill>
                <a:effectLst/>
                <a:uLnTx/>
                <a:uFillTx/>
                <a:latin typeface="Aptos" panose="02110004020202020204"/>
                <a:ea typeface="+mn-ea"/>
                <a:cs typeface="+mn-cs"/>
              </a:rPr>
              <a:t>Inflammation /</a:t>
            </a:r>
            <a:br>
              <a:rPr kumimoji="0" sz="1300" b="1" i="0" u="none" strike="noStrike" kern="1200" cap="none" spc="0" normalizeH="0" baseline="0" noProof="0">
                <a:ln>
                  <a:noFill/>
                </a:ln>
                <a:solidFill>
                  <a:prstClr val="white"/>
                </a:solidFill>
                <a:effectLst/>
                <a:uLnTx/>
                <a:uFillTx/>
                <a:latin typeface="Aptos" panose="02110004020202020204"/>
                <a:ea typeface="+mn-ea"/>
                <a:cs typeface="+mn-cs"/>
              </a:rPr>
            </a:br>
            <a:r>
              <a:rPr kumimoji="0" sz="1300" b="1" i="0" u="none" strike="noStrike" kern="1200" cap="none" spc="0" normalizeH="0" baseline="0" noProof="0">
                <a:ln>
                  <a:noFill/>
                </a:ln>
                <a:solidFill>
                  <a:prstClr val="white"/>
                </a:solidFill>
                <a:effectLst/>
                <a:uLnTx/>
                <a:uFillTx/>
                <a:latin typeface="Aptos" panose="02110004020202020204"/>
                <a:ea typeface="+mn-ea"/>
                <a:cs typeface="+mn-cs"/>
              </a:rPr>
              <a:t>epigenetic effects</a:t>
            </a:r>
          </a:p>
        </p:txBody>
      </p:sp>
      <p:sp>
        <p:nvSpPr>
          <p:cNvPr id="10" name="Right Arrow 9"/>
          <p:cNvSpPr/>
          <p:nvPr/>
        </p:nvSpPr>
        <p:spPr>
          <a:xfrm>
            <a:off x="8686800" y="4507992"/>
            <a:ext cx="566928" cy="2743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Rounded Rectangle 10"/>
          <p:cNvSpPr/>
          <p:nvPr/>
        </p:nvSpPr>
        <p:spPr>
          <a:xfrm>
            <a:off x="9372600" y="4315968"/>
            <a:ext cx="1965960" cy="685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300" b="1"/>
            </a:pPr>
            <a:r>
              <a:rPr kumimoji="0" sz="1300" b="1" i="0" u="none" strike="noStrike" kern="1200" cap="none" spc="0" normalizeH="0" baseline="0" noProof="0">
                <a:ln>
                  <a:noFill/>
                </a:ln>
                <a:solidFill>
                  <a:prstClr val="white"/>
                </a:solidFill>
                <a:effectLst/>
                <a:uLnTx/>
                <a:uFillTx/>
                <a:latin typeface="Aptos" panose="02110004020202020204"/>
                <a:ea typeface="+mn-ea"/>
                <a:cs typeface="+mn-cs"/>
              </a:rPr>
              <a:t>Carcinogenesis</a:t>
            </a:r>
          </a:p>
        </p:txBody>
      </p:sp>
      <p:sp>
        <p:nvSpPr>
          <p:cNvPr id="12" name="TextBox 11"/>
          <p:cNvSpPr txBox="1"/>
          <p:nvPr/>
        </p:nvSpPr>
        <p:spPr>
          <a:xfrm>
            <a:off x="640080" y="5440680"/>
            <a:ext cx="10927080" cy="4389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000" i="1"/>
            </a:pPr>
            <a:r>
              <a:rPr kumimoji="0" sz="1000" b="0" i="1" u="none" strike="noStrike" kern="1200" cap="none" spc="0" normalizeH="0" baseline="0" noProof="0" dirty="0">
                <a:ln>
                  <a:noFill/>
                </a:ln>
                <a:solidFill>
                  <a:prstClr val="black"/>
                </a:solidFill>
                <a:effectLst/>
                <a:uLnTx/>
                <a:uFillTx/>
                <a:latin typeface="Aptos" panose="02110004020202020204"/>
                <a:ea typeface="+mn-ea"/>
                <a:cs typeface="+mn-cs"/>
              </a:rPr>
              <a:t>Disclaimer: These are associations and leading hypotheses. Causality has not been established, and no single exposure has been shown to explain the rise in EOCRC.</a:t>
            </a:r>
          </a:p>
        </p:txBody>
      </p:sp>
      <p:sp>
        <p:nvSpPr>
          <p:cNvPr id="13" name="TextBox 12"/>
          <p:cNvSpPr txBox="1"/>
          <p:nvPr/>
        </p:nvSpPr>
        <p:spPr>
          <a:xfrm>
            <a:off x="640080" y="5897880"/>
            <a:ext cx="1092708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50"/>
            </a:pPr>
            <a:r>
              <a:rPr kumimoji="0" sz="850" b="0" i="0" u="none" strike="noStrike" kern="1200" cap="none" spc="0" normalizeH="0" baseline="0" noProof="0" dirty="0">
                <a:ln>
                  <a:noFill/>
                </a:ln>
                <a:solidFill>
                  <a:prstClr val="black"/>
                </a:solidFill>
                <a:effectLst/>
                <a:uLnTx/>
                <a:uFillTx/>
                <a:latin typeface="Aptos" panose="02110004020202020204"/>
                <a:ea typeface="+mn-ea"/>
                <a:cs typeface="+mn-cs"/>
              </a:rPr>
              <a:t>References: Akimoto N, et al. Nat Rev Clin Oncol. 2021;18:230–243. </a:t>
            </a:r>
            <a:r>
              <a:rPr kumimoji="0" sz="850" b="0" i="0" u="none" strike="noStrike" kern="1200" cap="none" spc="0" normalizeH="0" baseline="0" noProof="0" dirty="0" err="1">
                <a:ln>
                  <a:noFill/>
                </a:ln>
                <a:solidFill>
                  <a:prstClr val="black"/>
                </a:solidFill>
                <a:effectLst/>
                <a:uLnTx/>
                <a:uFillTx/>
                <a:latin typeface="Aptos" panose="02110004020202020204"/>
                <a:ea typeface="+mn-ea"/>
                <a:cs typeface="+mn-cs"/>
              </a:rPr>
              <a:t>Ugai</a:t>
            </a:r>
            <a:r>
              <a:rPr kumimoji="0" sz="850" b="0" i="0" u="none" strike="noStrike" kern="1200" cap="none" spc="0" normalizeH="0" baseline="0" noProof="0" dirty="0">
                <a:ln>
                  <a:noFill/>
                </a:ln>
                <a:solidFill>
                  <a:prstClr val="black"/>
                </a:solidFill>
                <a:effectLst/>
                <a:uLnTx/>
                <a:uFillTx/>
                <a:latin typeface="Aptos" panose="02110004020202020204"/>
                <a:ea typeface="+mn-ea"/>
                <a:cs typeface="+mn-cs"/>
              </a:rPr>
              <a:t> T, et al. Nat Rev Clin Oncol. 2022;19:777–803.</a:t>
            </a:r>
          </a:p>
        </p:txBody>
      </p:sp>
    </p:spTree>
    <p:extLst>
      <p:ext uri="{BB962C8B-B14F-4D97-AF65-F5344CB8AC3E}">
        <p14:creationId xmlns:p14="http://schemas.microsoft.com/office/powerpoint/2010/main" val="267429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animBg="1"/>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4008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800" b="1"/>
            </a:pPr>
            <a:r>
              <a:rPr kumimoji="0" sz="2800" b="1" i="0" u="none" strike="noStrike" kern="1200" cap="none" spc="0" normalizeH="0" baseline="0" noProof="0">
                <a:ln>
                  <a:noFill/>
                </a:ln>
                <a:solidFill>
                  <a:prstClr val="black"/>
                </a:solidFill>
                <a:effectLst/>
                <a:uLnTx/>
                <a:uFillTx/>
                <a:latin typeface="Aptos" panose="02110004020202020204"/>
                <a:ea typeface="+mn-ea"/>
                <a:cs typeface="+mn-cs"/>
              </a:rPr>
              <a:t>Leading Theories: Diet, Metabolism &amp; Lifestyle</a:t>
            </a:r>
          </a:p>
        </p:txBody>
      </p:sp>
      <p:sp>
        <p:nvSpPr>
          <p:cNvPr id="3" name="TextBox 2"/>
          <p:cNvSpPr txBox="1"/>
          <p:nvPr/>
        </p:nvSpPr>
        <p:spPr>
          <a:xfrm>
            <a:off x="685800" y="1234440"/>
            <a:ext cx="310896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pPr>
            <a:r>
              <a:rPr kumimoji="0" sz="1800" b="1" i="0" u="none" strike="noStrike" kern="1200" cap="none" spc="0" normalizeH="0" baseline="0" noProof="0">
                <a:ln>
                  <a:noFill/>
                </a:ln>
                <a:solidFill>
                  <a:prstClr val="black"/>
                </a:solidFill>
                <a:effectLst/>
                <a:uLnTx/>
                <a:uFillTx/>
                <a:latin typeface="Aptos" panose="02110004020202020204"/>
                <a:ea typeface="+mn-ea"/>
                <a:cs typeface="+mn-cs"/>
              </a:rPr>
              <a:t>Western dietary pattern</a:t>
            </a:r>
          </a:p>
        </p:txBody>
      </p:sp>
      <p:sp>
        <p:nvSpPr>
          <p:cNvPr id="4" name="TextBox 3"/>
          <p:cNvSpPr txBox="1"/>
          <p:nvPr/>
        </p:nvSpPr>
        <p:spPr>
          <a:xfrm>
            <a:off x="4160520" y="1234440"/>
            <a:ext cx="310896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pPr>
            <a:r>
              <a:rPr kumimoji="0" sz="1800" b="1" i="0" u="none" strike="noStrike" kern="1200" cap="none" spc="0" normalizeH="0" baseline="0" noProof="0">
                <a:ln>
                  <a:noFill/>
                </a:ln>
                <a:solidFill>
                  <a:prstClr val="black"/>
                </a:solidFill>
                <a:effectLst/>
                <a:uLnTx/>
                <a:uFillTx/>
                <a:latin typeface="Aptos" panose="02110004020202020204"/>
                <a:ea typeface="+mn-ea"/>
                <a:cs typeface="+mn-cs"/>
              </a:rPr>
              <a:t>Obesity &amp; metabolic dysfunction</a:t>
            </a:r>
          </a:p>
        </p:txBody>
      </p:sp>
      <p:sp>
        <p:nvSpPr>
          <p:cNvPr id="5" name="TextBox 4"/>
          <p:cNvSpPr txBox="1"/>
          <p:nvPr/>
        </p:nvSpPr>
        <p:spPr>
          <a:xfrm>
            <a:off x="7909560" y="1234440"/>
            <a:ext cx="310896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800" b="1"/>
            </a:pPr>
            <a:r>
              <a:rPr kumimoji="0" sz="1800" b="1" i="0" u="none" strike="noStrike" kern="1200" cap="none" spc="0" normalizeH="0" baseline="0" noProof="0">
                <a:ln>
                  <a:noFill/>
                </a:ln>
                <a:solidFill>
                  <a:prstClr val="black"/>
                </a:solidFill>
                <a:effectLst/>
                <a:uLnTx/>
                <a:uFillTx/>
                <a:latin typeface="Aptos" panose="02110004020202020204"/>
                <a:ea typeface="+mn-ea"/>
                <a:cs typeface="+mn-cs"/>
              </a:rPr>
              <a:t>Lifestyle</a:t>
            </a:r>
          </a:p>
        </p:txBody>
      </p:sp>
      <p:sp>
        <p:nvSpPr>
          <p:cNvPr id="6" name="TextBox 5"/>
          <p:cNvSpPr txBox="1"/>
          <p:nvPr/>
        </p:nvSpPr>
        <p:spPr>
          <a:xfrm>
            <a:off x="685800" y="1783080"/>
            <a:ext cx="3063240" cy="24688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 Red &amp; processed meats</a:t>
            </a:r>
          </a:p>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 Refined carbohydrates / sugar-sweetened beverages</a:t>
            </a:r>
          </a:p>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 Ultra-processed foods</a:t>
            </a:r>
          </a:p>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 Fiber and plant-based foods</a:t>
            </a:r>
          </a:p>
        </p:txBody>
      </p:sp>
      <p:sp>
        <p:nvSpPr>
          <p:cNvPr id="7" name="TextBox 6"/>
          <p:cNvSpPr txBox="1"/>
          <p:nvPr/>
        </p:nvSpPr>
        <p:spPr>
          <a:xfrm>
            <a:off x="4160520" y="1783080"/>
            <a:ext cx="3246120" cy="29718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sz="1600"/>
            </a:pPr>
            <a:r>
              <a:rPr kumimoji="0" sz="1600" b="0" i="0" u="none" strike="noStrike" kern="1200" cap="none" spc="0" normalizeH="0" baseline="0" noProof="0" dirty="0">
                <a:ln>
                  <a:noFill/>
                </a:ln>
                <a:solidFill>
                  <a:prstClr val="black"/>
                </a:solidFill>
                <a:effectLst/>
                <a:uLnTx/>
                <a:uFillTx/>
                <a:latin typeface="Aptos" panose="02110004020202020204"/>
                <a:ea typeface="+mn-ea"/>
                <a:cs typeface="+mn-cs"/>
              </a:rPr>
              <a:t>Childhood &amp; young-adult obesity</a:t>
            </a:r>
          </a:p>
          <a:p>
            <a:pPr marL="0" marR="0" lvl="0" indent="0" algn="l" defTabSz="914400" rtl="0" eaLnBrk="1" fontAlgn="auto" latinLnBrk="0" hangingPunct="1">
              <a:lnSpc>
                <a:spcPct val="100000"/>
              </a:lnSpc>
              <a:spcBef>
                <a:spcPts val="0"/>
              </a:spcBef>
              <a:spcAft>
                <a:spcPts val="700"/>
              </a:spcAft>
              <a:buClrTx/>
              <a:buSzTx/>
              <a:buFontTx/>
              <a:buNone/>
              <a:tabLst/>
              <a:defRPr sz="1600"/>
            </a:pPr>
            <a:r>
              <a:rPr kumimoji="0" sz="1600" b="0" i="0" u="none" strike="noStrike" kern="1200" cap="none" spc="0" normalizeH="0" baseline="0" noProof="0" dirty="0">
                <a:ln>
                  <a:noFill/>
                </a:ln>
                <a:solidFill>
                  <a:prstClr val="black"/>
                </a:solidFill>
                <a:effectLst/>
                <a:uLnTx/>
                <a:uFillTx/>
                <a:latin typeface="Aptos" panose="02110004020202020204"/>
                <a:ea typeface="+mn-ea"/>
                <a:cs typeface="+mn-cs"/>
              </a:rPr>
              <a:t>Insulin resistance / hyperinsulinemia</a:t>
            </a:r>
          </a:p>
          <a:p>
            <a:pPr marL="0" marR="0" lvl="0" indent="0" algn="l" defTabSz="914400" rtl="0" eaLnBrk="1" fontAlgn="auto" latinLnBrk="0" hangingPunct="1">
              <a:lnSpc>
                <a:spcPct val="100000"/>
              </a:lnSpc>
              <a:spcBef>
                <a:spcPts val="0"/>
              </a:spcBef>
              <a:spcAft>
                <a:spcPts val="700"/>
              </a:spcAft>
              <a:buClrTx/>
              <a:buSzTx/>
              <a:buFontTx/>
              <a:buNone/>
              <a:tabLst/>
              <a:defRPr sz="1600"/>
            </a:pPr>
            <a:r>
              <a:rPr kumimoji="0" sz="1600" b="0" i="0" u="none" strike="noStrike" kern="1200" cap="none" spc="0" normalizeH="0" baseline="0" noProof="0" dirty="0">
                <a:ln>
                  <a:noFill/>
                </a:ln>
                <a:solidFill>
                  <a:prstClr val="black"/>
                </a:solidFill>
                <a:effectLst/>
                <a:uLnTx/>
                <a:uFillTx/>
                <a:latin typeface="Aptos" panose="02110004020202020204"/>
                <a:ea typeface="+mn-ea"/>
                <a:cs typeface="+mn-cs"/>
              </a:rPr>
              <a:t>Altered IGF signaling &amp; adipokines</a:t>
            </a:r>
          </a:p>
          <a:p>
            <a:pPr marL="0" marR="0" lvl="0" indent="0" algn="l" defTabSz="914400" rtl="0" eaLnBrk="1" fontAlgn="auto" latinLnBrk="0" hangingPunct="1">
              <a:lnSpc>
                <a:spcPct val="100000"/>
              </a:lnSpc>
              <a:spcBef>
                <a:spcPts val="0"/>
              </a:spcBef>
              <a:spcAft>
                <a:spcPts val="700"/>
              </a:spcAft>
              <a:buClrTx/>
              <a:buSzTx/>
              <a:buFontTx/>
              <a:buNone/>
              <a:tabLst/>
              <a:defRPr sz="1600"/>
            </a:pPr>
            <a:r>
              <a:rPr kumimoji="0" sz="1600" b="0" i="0" u="none" strike="noStrike" kern="1200" cap="none" spc="0" normalizeH="0" baseline="0" noProof="0" dirty="0">
                <a:ln>
                  <a:noFill/>
                </a:ln>
                <a:solidFill>
                  <a:prstClr val="black"/>
                </a:solidFill>
                <a:effectLst/>
                <a:uLnTx/>
                <a:uFillTx/>
                <a:latin typeface="Aptos" panose="02110004020202020204"/>
                <a:ea typeface="+mn-ea"/>
                <a:cs typeface="+mn-cs"/>
              </a:rPr>
              <a:t>Chronic low-grade inflammation</a:t>
            </a:r>
          </a:p>
          <a:p>
            <a:pPr marL="0" marR="0" lvl="0" indent="0" algn="l" defTabSz="914400" rtl="0" eaLnBrk="1" fontAlgn="auto" latinLnBrk="0" hangingPunct="1">
              <a:lnSpc>
                <a:spcPct val="100000"/>
              </a:lnSpc>
              <a:spcBef>
                <a:spcPts val="0"/>
              </a:spcBef>
              <a:spcAft>
                <a:spcPts val="700"/>
              </a:spcAft>
              <a:buClrTx/>
              <a:buSzTx/>
              <a:buFontTx/>
              <a:buNone/>
              <a:tabLst/>
              <a:defRPr sz="1600"/>
            </a:pPr>
            <a:r>
              <a:rPr kumimoji="0" sz="1600" b="0" i="0" u="none" strike="noStrike" kern="1200" cap="none" spc="0" normalizeH="0" baseline="0" noProof="0" dirty="0">
                <a:ln>
                  <a:noFill/>
                </a:ln>
                <a:solidFill>
                  <a:prstClr val="black"/>
                </a:solidFill>
                <a:effectLst/>
                <a:uLnTx/>
                <a:uFillTx/>
                <a:latin typeface="Aptos" panose="02110004020202020204"/>
                <a:ea typeface="+mn-ea"/>
                <a:cs typeface="+mn-cs"/>
              </a:rPr>
              <a:t>Associated with EOCRC risk—but does not explain the entire trend</a:t>
            </a:r>
          </a:p>
        </p:txBody>
      </p:sp>
      <p:sp>
        <p:nvSpPr>
          <p:cNvPr id="8" name="TextBox 7"/>
          <p:cNvSpPr txBox="1"/>
          <p:nvPr/>
        </p:nvSpPr>
        <p:spPr>
          <a:xfrm>
            <a:off x="7909560" y="1783080"/>
            <a:ext cx="3108960" cy="24688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Physical inactivity</a:t>
            </a:r>
          </a:p>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Sedentary behavior</a:t>
            </a:r>
          </a:p>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Alcohol exposure</a:t>
            </a:r>
          </a:p>
          <a:p>
            <a:pPr marL="0" marR="0" lvl="0" indent="0" algn="l" defTabSz="914400" rtl="0" eaLnBrk="1" fontAlgn="auto" latinLnBrk="0" hangingPunct="1">
              <a:lnSpc>
                <a:spcPct val="100000"/>
              </a:lnSpc>
              <a:spcBef>
                <a:spcPts val="0"/>
              </a:spcBef>
              <a:spcAft>
                <a:spcPts val="700"/>
              </a:spcAft>
              <a:buClrTx/>
              <a:buSzTx/>
              <a:buFontTx/>
              <a:buNone/>
              <a:tabLst/>
              <a:defRPr sz="1700"/>
            </a:pPr>
            <a:r>
              <a:rPr kumimoji="0" sz="1700" b="0" i="0" u="none" strike="noStrike" kern="1200" cap="none" spc="0" normalizeH="0" baseline="0" noProof="0" dirty="0">
                <a:ln>
                  <a:noFill/>
                </a:ln>
                <a:solidFill>
                  <a:prstClr val="black"/>
                </a:solidFill>
                <a:effectLst/>
                <a:uLnTx/>
                <a:uFillTx/>
                <a:latin typeface="Aptos" panose="02110004020202020204"/>
                <a:ea typeface="+mn-ea"/>
                <a:cs typeface="+mn-cs"/>
              </a:rPr>
              <a:t>Tobacco exposure</a:t>
            </a:r>
          </a:p>
        </p:txBody>
      </p:sp>
      <p:sp>
        <p:nvSpPr>
          <p:cNvPr id="10" name="TextBox 9"/>
          <p:cNvSpPr txBox="1"/>
          <p:nvPr/>
        </p:nvSpPr>
        <p:spPr>
          <a:xfrm>
            <a:off x="640080" y="5440680"/>
            <a:ext cx="10927080" cy="4389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000" i="1"/>
            </a:pPr>
            <a:r>
              <a:rPr kumimoji="0" sz="1000" b="0" i="1" u="none" strike="noStrike" kern="1200" cap="none" spc="0" normalizeH="0" baseline="0" noProof="0">
                <a:ln>
                  <a:noFill/>
                </a:ln>
                <a:solidFill>
                  <a:prstClr val="black"/>
                </a:solidFill>
                <a:effectLst/>
                <a:uLnTx/>
                <a:uFillTx/>
                <a:latin typeface="Aptos" panose="02110004020202020204"/>
                <a:ea typeface="+mn-ea"/>
                <a:cs typeface="+mn-cs"/>
              </a:rPr>
              <a:t>Disclaimer: Associations do not prove causation; these factors should not be interpreted as established causes of EOCRC.</a:t>
            </a:r>
          </a:p>
        </p:txBody>
      </p:sp>
      <p:sp>
        <p:nvSpPr>
          <p:cNvPr id="11" name="TextBox 10"/>
          <p:cNvSpPr txBox="1"/>
          <p:nvPr/>
        </p:nvSpPr>
        <p:spPr>
          <a:xfrm>
            <a:off x="640080" y="5897880"/>
            <a:ext cx="1092708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50"/>
            </a:pPr>
            <a:r>
              <a:rPr kumimoji="0" sz="850" b="0" i="0" u="none" strike="noStrike" kern="1200" cap="none" spc="0" normalizeH="0" baseline="0" noProof="0">
                <a:ln>
                  <a:noFill/>
                </a:ln>
                <a:solidFill>
                  <a:prstClr val="black"/>
                </a:solidFill>
                <a:effectLst/>
                <a:uLnTx/>
                <a:uFillTx/>
                <a:latin typeface="Aptos" panose="02110004020202020204"/>
                <a:ea typeface="+mn-ea"/>
                <a:cs typeface="+mn-cs"/>
              </a:rPr>
              <a:t>References: Akimoto N, et al. Nat Rev Clin Oncol. 2021;18:230–243. O’Sullivan DE, et al. Am J Clin Nutr. 2022;115:999–1010. Ugai T, et al. Nat Rev Clin Oncol. 2022;19:777–803.</a:t>
            </a:r>
          </a:p>
        </p:txBody>
      </p:sp>
    </p:spTree>
    <p:extLst>
      <p:ext uri="{BB962C8B-B14F-4D97-AF65-F5344CB8AC3E}">
        <p14:creationId xmlns:p14="http://schemas.microsoft.com/office/powerpoint/2010/main" val="227124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E5E72D7A-0CEB-4F3D-97AF-16D60A368DE9}"/>
              </a:ext>
            </a:extLst>
          </p:cNvPr>
          <p:cNvSpPr>
            <a:spLocks noGrp="1"/>
          </p:cNvSpPr>
          <p:nvPr/>
        </p:nvSpPr>
        <p:spPr>
          <a:xfrm>
            <a:off x="609600" y="323850"/>
            <a:ext cx="10972800" cy="4953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i="0">
                <a:solidFill>
                  <a:srgbClr val="102A43"/>
                </a:solidFill>
                <a:latin typeface="DejaVu Sans"/>
                <a:ea typeface="DejaVu Sans"/>
                <a:cs typeface="DejaVu Sans"/>
              </a:defRPr>
            </a:pPr>
            <a:r>
              <a:rPr kumimoji="0" sz="2550" b="1" i="0" u="none" strike="noStrike" kern="1200" cap="none" spc="0" normalizeH="0" baseline="0" noProof="0">
                <a:ln>
                  <a:noFill/>
                </a:ln>
                <a:solidFill>
                  <a:srgbClr val="102A43"/>
                </a:solidFill>
                <a:effectLst/>
                <a:uLnTx/>
                <a:uFillTx/>
                <a:latin typeface="DejaVu Sans"/>
                <a:ea typeface="DejaVu Sans"/>
                <a:cs typeface="DejaVu Sans"/>
              </a:rPr>
              <a:t>CRC stage at diagnosis drives mortality</a:t>
            </a:r>
          </a:p>
        </p:txBody>
      </p:sp>
      <p:sp>
        <p:nvSpPr>
          <p:cNvPr id="2" name="Rectangle 1">
            <a:extLst>
              <a:ext uri="{FF2B5EF4-FFF2-40B4-BE49-F238E27FC236}">
                <a16:creationId xmlns:a16="http://schemas.microsoft.com/office/drawing/2014/main" id="{28C115C4-B176-44A2-B43A-D2D291D5963F}"/>
              </a:ext>
            </a:extLst>
          </p:cNvPr>
          <p:cNvSpPr>
            <a:spLocks noGrp="1"/>
          </p:cNvSpPr>
          <p:nvPr/>
        </p:nvSpPr>
        <p:spPr>
          <a:xfrm>
            <a:off x="628650" y="838200"/>
            <a:ext cx="10668000" cy="285750"/>
          </a:xfrm>
          <a:prstGeom prst="rect">
            <a:avLst/>
          </a:prstGeom>
          <a:noFill/>
          <a:ln w="0">
            <a:noFill/>
          </a:ln>
        </p:spPr>
        <p:txBody>
          <a:bodyPr anchor="ctr">
            <a:normAutofit fontScale="9444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350" b="0" i="0">
                <a:solidFill>
                  <a:srgbClr val="52616B"/>
                </a:solidFill>
                <a:latin typeface="DejaVu Sans"/>
                <a:ea typeface="DejaVu Sans"/>
                <a:cs typeface="DejaVu Sans"/>
              </a:defRPr>
            </a:pPr>
            <a:r>
              <a:rPr kumimoji="0" sz="1350" b="0" i="0" u="none" strike="noStrike" kern="1200" cap="none" spc="0" normalizeH="0" baseline="0" noProof="0">
                <a:ln>
                  <a:noFill/>
                </a:ln>
                <a:solidFill>
                  <a:srgbClr val="52616B"/>
                </a:solidFill>
                <a:effectLst/>
                <a:uLnTx/>
                <a:uFillTx/>
                <a:latin typeface="DejaVu Sans"/>
                <a:ea typeface="DejaVu Sans"/>
                <a:cs typeface="DejaVu Sans"/>
              </a:rPr>
              <a:t>Five-year relative survival falls sharply once colorectal cancer has metastasized</a:t>
            </a:r>
          </a:p>
        </p:txBody>
      </p:sp>
      <p:sp>
        <p:nvSpPr>
          <p:cNvPr id="3" name="Rectangle: Rounded Corners 2">
            <a:extLst>
              <a:ext uri="{FF2B5EF4-FFF2-40B4-BE49-F238E27FC236}">
                <a16:creationId xmlns:a16="http://schemas.microsoft.com/office/drawing/2014/main" id="{E27D344C-BDDC-49A9-BDA9-EE00970E481E}"/>
              </a:ext>
            </a:extLst>
          </p:cNvPr>
          <p:cNvSpPr>
            <a:spLocks noGrp="1"/>
          </p:cNvSpPr>
          <p:nvPr/>
        </p:nvSpPr>
        <p:spPr>
          <a:xfrm>
            <a:off x="666750" y="1447800"/>
            <a:ext cx="3333750" cy="3048000"/>
          </a:xfrm>
          <a:prstGeom prst="roundRect">
            <a:avLst>
              <a:gd name="adj" fmla="val 2500"/>
            </a:avLst>
          </a:prstGeom>
          <a:solidFill>
            <a:srgbClr val="E7F5EF"/>
          </a:solidFill>
          <a:ln w="19050">
            <a:solidFill>
              <a:srgbClr val="2A9D6F"/>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9A062065-A09B-4D82-BF8E-F584CE47C845}"/>
              </a:ext>
            </a:extLst>
          </p:cNvPr>
          <p:cNvSpPr>
            <a:spLocks noGrp="1"/>
          </p:cNvSpPr>
          <p:nvPr/>
        </p:nvSpPr>
        <p:spPr>
          <a:xfrm>
            <a:off x="666750" y="1447800"/>
            <a:ext cx="3333750" cy="133350"/>
          </a:xfrm>
          <a:prstGeom prst="rect">
            <a:avLst/>
          </a:prstGeom>
          <a:solidFill>
            <a:srgbClr val="2A9D6F"/>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B015B247-EEA3-4D9B-AACA-EA49FE341C64}"/>
              </a:ext>
            </a:extLst>
          </p:cNvPr>
          <p:cNvSpPr>
            <a:spLocks noGrp="1"/>
          </p:cNvSpPr>
          <p:nvPr/>
        </p:nvSpPr>
        <p:spPr>
          <a:xfrm>
            <a:off x="895350" y="1762125"/>
            <a:ext cx="2876550" cy="323850"/>
          </a:xfrm>
          <a:prstGeom prst="rect">
            <a:avLst/>
          </a:prstGeom>
          <a:noFill/>
          <a:ln w="0">
            <a:noFill/>
          </a:ln>
        </p:spPr>
        <p:txBody>
          <a:bodyPr anchor="ctr">
            <a:normAutofit fontScale="99924"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650" b="1" i="0">
                <a:solidFill>
                  <a:srgbClr val="2A9D6F"/>
                </a:solidFill>
                <a:latin typeface="DejaVu Sans"/>
                <a:ea typeface="DejaVu Sans"/>
                <a:cs typeface="DejaVu Sans"/>
              </a:defRPr>
            </a:pPr>
            <a:r>
              <a:rPr kumimoji="0" sz="1650" b="1" i="0" u="none" strike="noStrike" kern="1200" cap="none" spc="0" normalizeH="0" baseline="0" noProof="0">
                <a:ln>
                  <a:noFill/>
                </a:ln>
                <a:solidFill>
                  <a:srgbClr val="2A9D6F"/>
                </a:solidFill>
                <a:effectLst/>
                <a:uLnTx/>
                <a:uFillTx/>
                <a:latin typeface="DejaVu Sans"/>
                <a:ea typeface="DejaVu Sans"/>
                <a:cs typeface="DejaVu Sans"/>
              </a:rPr>
              <a:t>LOCALIZED</a:t>
            </a:r>
          </a:p>
        </p:txBody>
      </p:sp>
      <p:sp>
        <p:nvSpPr>
          <p:cNvPr id="6" name="Rectangle 5">
            <a:extLst>
              <a:ext uri="{FF2B5EF4-FFF2-40B4-BE49-F238E27FC236}">
                <a16:creationId xmlns:a16="http://schemas.microsoft.com/office/drawing/2014/main" id="{752CEAB8-7B56-48B5-92FE-1B0F4F01DBDB}"/>
              </a:ext>
            </a:extLst>
          </p:cNvPr>
          <p:cNvSpPr>
            <a:spLocks noGrp="1"/>
          </p:cNvSpPr>
          <p:nvPr/>
        </p:nvSpPr>
        <p:spPr>
          <a:xfrm>
            <a:off x="895350" y="2095500"/>
            <a:ext cx="2876550" cy="247650"/>
          </a:xfrm>
          <a:prstGeom prst="rect">
            <a:avLst/>
          </a:prstGeom>
          <a:noFill/>
          <a:ln w="0">
            <a:noFill/>
          </a:ln>
        </p:spPr>
        <p:txBody>
          <a:bodyPr anchor="ctr">
            <a:normAutofit fontScale="9861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334E68"/>
                </a:solidFill>
                <a:latin typeface="DejaVu Sans"/>
                <a:ea typeface="DejaVu Sans"/>
                <a:cs typeface="DejaVu Sans"/>
              </a:defRPr>
            </a:pPr>
            <a:r>
              <a:rPr kumimoji="0" sz="1125" b="1" i="0" u="none" strike="noStrike" kern="1200" cap="none" spc="0" normalizeH="0" baseline="0" noProof="0">
                <a:ln>
                  <a:noFill/>
                </a:ln>
                <a:solidFill>
                  <a:srgbClr val="334E68"/>
                </a:solidFill>
                <a:effectLst/>
                <a:uLnTx/>
                <a:uFillTx/>
                <a:latin typeface="DejaVu Sans"/>
                <a:ea typeface="DejaVu Sans"/>
                <a:cs typeface="DejaVu Sans"/>
              </a:rPr>
              <a:t>Usually stage I–II</a:t>
            </a:r>
          </a:p>
        </p:txBody>
      </p:sp>
      <p:sp>
        <p:nvSpPr>
          <p:cNvPr id="7" name="Rectangle 6">
            <a:extLst>
              <a:ext uri="{FF2B5EF4-FFF2-40B4-BE49-F238E27FC236}">
                <a16:creationId xmlns:a16="http://schemas.microsoft.com/office/drawing/2014/main" id="{515F578A-24C0-486D-AEA6-A84D3B5E2D92}"/>
              </a:ext>
            </a:extLst>
          </p:cNvPr>
          <p:cNvSpPr>
            <a:spLocks noGrp="1"/>
          </p:cNvSpPr>
          <p:nvPr/>
        </p:nvSpPr>
        <p:spPr>
          <a:xfrm>
            <a:off x="933450" y="2409825"/>
            <a:ext cx="2800350" cy="38100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0" i="0">
                <a:solidFill>
                  <a:srgbClr val="52616B"/>
                </a:solidFill>
                <a:latin typeface="DejaVu Sans"/>
                <a:ea typeface="DejaVu Sans"/>
                <a:cs typeface="DejaVu Sans"/>
              </a:defRPr>
            </a:pPr>
            <a:r>
              <a:rPr kumimoji="0" sz="1125" b="0" i="0" u="none" strike="noStrike" kern="1200" cap="none" spc="0" normalizeH="0" baseline="0" noProof="0">
                <a:ln>
                  <a:noFill/>
                </a:ln>
                <a:solidFill>
                  <a:srgbClr val="52616B"/>
                </a:solidFill>
                <a:effectLst/>
                <a:uLnTx/>
                <a:uFillTx/>
                <a:latin typeface="DejaVu Sans"/>
                <a:ea typeface="DejaVu Sans"/>
                <a:cs typeface="DejaVu Sans"/>
              </a:rPr>
              <a:t>Confined to the colon or rectum</a:t>
            </a:r>
          </a:p>
        </p:txBody>
      </p:sp>
      <p:sp>
        <p:nvSpPr>
          <p:cNvPr id="8" name="Rectangle 7">
            <a:extLst>
              <a:ext uri="{FF2B5EF4-FFF2-40B4-BE49-F238E27FC236}">
                <a16:creationId xmlns:a16="http://schemas.microsoft.com/office/drawing/2014/main" id="{6026739D-0EBA-42B5-BEB1-E16D370361CB}"/>
              </a:ext>
            </a:extLst>
          </p:cNvPr>
          <p:cNvSpPr>
            <a:spLocks noGrp="1"/>
          </p:cNvSpPr>
          <p:nvPr/>
        </p:nvSpPr>
        <p:spPr>
          <a:xfrm>
            <a:off x="857250" y="2876550"/>
            <a:ext cx="2952750" cy="66675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1" i="0">
                <a:solidFill>
                  <a:srgbClr val="2A9D6F"/>
                </a:solidFill>
                <a:latin typeface="DejaVu Sans"/>
                <a:ea typeface="DejaVu Sans"/>
                <a:cs typeface="DejaVu Sans"/>
              </a:defRPr>
            </a:pPr>
            <a:r>
              <a:rPr kumimoji="0" sz="3600" b="1" i="0" u="none" strike="noStrike" kern="1200" cap="none" spc="0" normalizeH="0" baseline="0" noProof="0">
                <a:ln>
                  <a:noFill/>
                </a:ln>
                <a:solidFill>
                  <a:srgbClr val="2A9D6F"/>
                </a:solidFill>
                <a:effectLst/>
                <a:uLnTx/>
                <a:uFillTx/>
                <a:latin typeface="DejaVu Sans"/>
                <a:ea typeface="DejaVu Sans"/>
                <a:cs typeface="DejaVu Sans"/>
              </a:rPr>
              <a:t>91%</a:t>
            </a:r>
          </a:p>
        </p:txBody>
      </p:sp>
      <p:sp>
        <p:nvSpPr>
          <p:cNvPr id="9" name="Rectangle 8">
            <a:extLst>
              <a:ext uri="{FF2B5EF4-FFF2-40B4-BE49-F238E27FC236}">
                <a16:creationId xmlns:a16="http://schemas.microsoft.com/office/drawing/2014/main" id="{56CC1ABF-EC71-41CA-A607-730571DF5879}"/>
              </a:ext>
            </a:extLst>
          </p:cNvPr>
          <p:cNvSpPr>
            <a:spLocks noGrp="1"/>
          </p:cNvSpPr>
          <p:nvPr/>
        </p:nvSpPr>
        <p:spPr>
          <a:xfrm>
            <a:off x="857250" y="3495675"/>
            <a:ext cx="2952750" cy="257175"/>
          </a:xfrm>
          <a:prstGeom prst="rect">
            <a:avLst/>
          </a:prstGeom>
          <a:noFill/>
          <a:ln w="0">
            <a:noFill/>
          </a:ln>
        </p:spPr>
        <p:txBody>
          <a:bodyPr anchor="ctr">
            <a:normAutofit fontScale="96667"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334E68"/>
                </a:solidFill>
                <a:latin typeface="DejaVu Sans"/>
                <a:ea typeface="DejaVu Sans"/>
                <a:cs typeface="DejaVu Sans"/>
              </a:defRPr>
            </a:pPr>
            <a:r>
              <a:rPr kumimoji="0" sz="1125" b="1" i="0" u="none" strike="noStrike" kern="1200" cap="none" spc="0" normalizeH="0" baseline="0" noProof="0">
                <a:ln>
                  <a:noFill/>
                </a:ln>
                <a:solidFill>
                  <a:srgbClr val="334E68"/>
                </a:solidFill>
                <a:effectLst/>
                <a:uLnTx/>
                <a:uFillTx/>
                <a:latin typeface="DejaVu Sans"/>
                <a:ea typeface="DejaVu Sans"/>
                <a:cs typeface="DejaVu Sans"/>
              </a:rPr>
              <a:t>5-year relative survival</a:t>
            </a:r>
          </a:p>
        </p:txBody>
      </p:sp>
      <p:sp>
        <p:nvSpPr>
          <p:cNvPr id="10" name="Rectangle 9">
            <a:extLst>
              <a:ext uri="{FF2B5EF4-FFF2-40B4-BE49-F238E27FC236}">
                <a16:creationId xmlns:a16="http://schemas.microsoft.com/office/drawing/2014/main" id="{C8C99148-F56C-430E-8B1E-0290A330B213}"/>
              </a:ext>
            </a:extLst>
          </p:cNvPr>
          <p:cNvSpPr>
            <a:spLocks noGrp="1"/>
          </p:cNvSpPr>
          <p:nvPr/>
        </p:nvSpPr>
        <p:spPr>
          <a:xfrm>
            <a:off x="1143000" y="3905250"/>
            <a:ext cx="2381250" cy="9525"/>
          </a:xfrm>
          <a:prstGeom prst="rect">
            <a:avLst/>
          </a:prstGeom>
          <a:solidFill>
            <a:srgbClr val="B8C2CC"/>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8CD30E22-CC60-4182-9370-AFE5C2F61B8B}"/>
              </a:ext>
            </a:extLst>
          </p:cNvPr>
          <p:cNvSpPr>
            <a:spLocks noGrp="1"/>
          </p:cNvSpPr>
          <p:nvPr/>
        </p:nvSpPr>
        <p:spPr>
          <a:xfrm>
            <a:off x="857250" y="4010025"/>
            <a:ext cx="2952750" cy="247650"/>
          </a:xfrm>
          <a:prstGeom prst="rect">
            <a:avLst/>
          </a:prstGeom>
          <a:noFill/>
          <a:ln w="0">
            <a:noFill/>
          </a:ln>
        </p:spPr>
        <p:txBody>
          <a:bodyPr anchor="ctr">
            <a:normAutofit fontScale="9861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17212B"/>
                </a:solidFill>
                <a:latin typeface="DejaVu Sans"/>
                <a:ea typeface="DejaVu Sans"/>
                <a:cs typeface="DejaVu Sans"/>
              </a:defRPr>
            </a:pPr>
            <a:r>
              <a:rPr kumimoji="0" sz="1125" b="1" i="0" u="none" strike="noStrike" kern="1200" cap="none" spc="0" normalizeH="0" baseline="0" noProof="0">
                <a:ln>
                  <a:noFill/>
                </a:ln>
                <a:solidFill>
                  <a:srgbClr val="17212B"/>
                </a:solidFill>
                <a:effectLst/>
                <a:uLnTx/>
                <a:uFillTx/>
                <a:latin typeface="DejaVu Sans"/>
                <a:ea typeface="DejaVu Sans"/>
                <a:cs typeface="DejaVu Sans"/>
              </a:rPr>
              <a:t>≈9% five-year mortality</a:t>
            </a:r>
          </a:p>
        </p:txBody>
      </p:sp>
      <p:sp>
        <p:nvSpPr>
          <p:cNvPr id="12" name="Rectangle: Rounded Corners 11">
            <a:extLst>
              <a:ext uri="{FF2B5EF4-FFF2-40B4-BE49-F238E27FC236}">
                <a16:creationId xmlns:a16="http://schemas.microsoft.com/office/drawing/2014/main" id="{8A7F7560-650F-4C28-A41A-E82309CF88B5}"/>
              </a:ext>
            </a:extLst>
          </p:cNvPr>
          <p:cNvSpPr>
            <a:spLocks noGrp="1"/>
          </p:cNvSpPr>
          <p:nvPr/>
        </p:nvSpPr>
        <p:spPr>
          <a:xfrm>
            <a:off x="4429125" y="1447800"/>
            <a:ext cx="3333750" cy="3048000"/>
          </a:xfrm>
          <a:prstGeom prst="roundRect">
            <a:avLst>
              <a:gd name="adj" fmla="val 2500"/>
            </a:avLst>
          </a:prstGeom>
          <a:solidFill>
            <a:srgbClr val="FFF4DD"/>
          </a:solidFill>
          <a:ln w="19050">
            <a:solidFill>
              <a:srgbClr val="E6A23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755CAE10-1D94-4D14-9E17-DB60052EC4CD}"/>
              </a:ext>
            </a:extLst>
          </p:cNvPr>
          <p:cNvSpPr>
            <a:spLocks noGrp="1"/>
          </p:cNvSpPr>
          <p:nvPr/>
        </p:nvSpPr>
        <p:spPr>
          <a:xfrm>
            <a:off x="4429125" y="1447800"/>
            <a:ext cx="3333750" cy="133350"/>
          </a:xfrm>
          <a:prstGeom prst="rect">
            <a:avLst/>
          </a:prstGeom>
          <a:solidFill>
            <a:srgbClr val="E6A23C"/>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98C53D27-F124-466B-B2B6-E6FA6BA03A93}"/>
              </a:ext>
            </a:extLst>
          </p:cNvPr>
          <p:cNvSpPr>
            <a:spLocks noGrp="1"/>
          </p:cNvSpPr>
          <p:nvPr/>
        </p:nvSpPr>
        <p:spPr>
          <a:xfrm>
            <a:off x="4657725" y="1762125"/>
            <a:ext cx="2876550" cy="323850"/>
          </a:xfrm>
          <a:prstGeom prst="rect">
            <a:avLst/>
          </a:prstGeom>
          <a:noFill/>
          <a:ln w="0">
            <a:noFill/>
          </a:ln>
        </p:spPr>
        <p:txBody>
          <a:bodyPr anchor="ctr">
            <a:normAutofit fontScale="99924"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650" b="1" i="0">
                <a:solidFill>
                  <a:srgbClr val="E6A23C"/>
                </a:solidFill>
                <a:latin typeface="DejaVu Sans"/>
                <a:ea typeface="DejaVu Sans"/>
                <a:cs typeface="DejaVu Sans"/>
              </a:defRPr>
            </a:pPr>
            <a:r>
              <a:rPr kumimoji="0" sz="1650" b="1" i="0" u="none" strike="noStrike" kern="1200" cap="none" spc="0" normalizeH="0" baseline="0" noProof="0">
                <a:ln>
                  <a:noFill/>
                </a:ln>
                <a:solidFill>
                  <a:srgbClr val="E6A23C"/>
                </a:solidFill>
                <a:effectLst/>
                <a:uLnTx/>
                <a:uFillTx/>
                <a:latin typeface="DejaVu Sans"/>
                <a:ea typeface="DejaVu Sans"/>
                <a:cs typeface="DejaVu Sans"/>
              </a:rPr>
              <a:t>REGIONAL</a:t>
            </a:r>
          </a:p>
        </p:txBody>
      </p:sp>
      <p:sp>
        <p:nvSpPr>
          <p:cNvPr id="15" name="Rectangle 14">
            <a:extLst>
              <a:ext uri="{FF2B5EF4-FFF2-40B4-BE49-F238E27FC236}">
                <a16:creationId xmlns:a16="http://schemas.microsoft.com/office/drawing/2014/main" id="{B2E56AB1-68A2-4FB2-97F7-4540354CEA05}"/>
              </a:ext>
            </a:extLst>
          </p:cNvPr>
          <p:cNvSpPr>
            <a:spLocks noGrp="1"/>
          </p:cNvSpPr>
          <p:nvPr/>
        </p:nvSpPr>
        <p:spPr>
          <a:xfrm>
            <a:off x="4657725" y="2095500"/>
            <a:ext cx="2876550" cy="247650"/>
          </a:xfrm>
          <a:prstGeom prst="rect">
            <a:avLst/>
          </a:prstGeom>
          <a:noFill/>
          <a:ln w="0">
            <a:noFill/>
          </a:ln>
        </p:spPr>
        <p:txBody>
          <a:bodyPr anchor="ctr">
            <a:normAutofit fontScale="9861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334E68"/>
                </a:solidFill>
                <a:latin typeface="DejaVu Sans"/>
                <a:ea typeface="DejaVu Sans"/>
                <a:cs typeface="DejaVu Sans"/>
              </a:defRPr>
            </a:pPr>
            <a:r>
              <a:rPr kumimoji="0" sz="1125" b="1" i="0" u="none" strike="noStrike" kern="1200" cap="none" spc="0" normalizeH="0" baseline="0" noProof="0">
                <a:ln>
                  <a:noFill/>
                </a:ln>
                <a:solidFill>
                  <a:srgbClr val="334E68"/>
                </a:solidFill>
                <a:effectLst/>
                <a:uLnTx/>
                <a:uFillTx/>
                <a:latin typeface="DejaVu Sans"/>
                <a:ea typeface="DejaVu Sans"/>
                <a:cs typeface="DejaVu Sans"/>
              </a:rPr>
              <a:t>Usually stage II–III</a:t>
            </a:r>
          </a:p>
        </p:txBody>
      </p:sp>
      <p:sp>
        <p:nvSpPr>
          <p:cNvPr id="16" name="Rectangle 15">
            <a:extLst>
              <a:ext uri="{FF2B5EF4-FFF2-40B4-BE49-F238E27FC236}">
                <a16:creationId xmlns:a16="http://schemas.microsoft.com/office/drawing/2014/main" id="{84DB8B76-131C-4AA3-ADDE-5D13CB1B2FD2}"/>
              </a:ext>
            </a:extLst>
          </p:cNvPr>
          <p:cNvSpPr>
            <a:spLocks noGrp="1"/>
          </p:cNvSpPr>
          <p:nvPr/>
        </p:nvSpPr>
        <p:spPr>
          <a:xfrm>
            <a:off x="4695825" y="2409825"/>
            <a:ext cx="2800350" cy="38100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0" i="0">
                <a:solidFill>
                  <a:srgbClr val="52616B"/>
                </a:solidFill>
                <a:latin typeface="DejaVu Sans"/>
                <a:ea typeface="DejaVu Sans"/>
                <a:cs typeface="DejaVu Sans"/>
              </a:defRPr>
            </a:pPr>
            <a:r>
              <a:rPr kumimoji="0" sz="1125" b="0" i="0" u="none" strike="noStrike" kern="1200" cap="none" spc="0" normalizeH="0" baseline="0" noProof="0">
                <a:ln>
                  <a:noFill/>
                </a:ln>
                <a:solidFill>
                  <a:srgbClr val="52616B"/>
                </a:solidFill>
                <a:effectLst/>
                <a:uLnTx/>
                <a:uFillTx/>
                <a:latin typeface="DejaVu Sans"/>
                <a:ea typeface="DejaVu Sans"/>
                <a:cs typeface="DejaVu Sans"/>
              </a:rPr>
              <a:t>Extension to nearby tissue or nodes</a:t>
            </a:r>
          </a:p>
        </p:txBody>
      </p:sp>
      <p:sp>
        <p:nvSpPr>
          <p:cNvPr id="17" name="Rectangle 16">
            <a:extLst>
              <a:ext uri="{FF2B5EF4-FFF2-40B4-BE49-F238E27FC236}">
                <a16:creationId xmlns:a16="http://schemas.microsoft.com/office/drawing/2014/main" id="{6B47CDC4-3DDF-40D9-8D09-B9B393B53C76}"/>
              </a:ext>
            </a:extLst>
          </p:cNvPr>
          <p:cNvSpPr>
            <a:spLocks noGrp="1"/>
          </p:cNvSpPr>
          <p:nvPr/>
        </p:nvSpPr>
        <p:spPr>
          <a:xfrm>
            <a:off x="4619625" y="2876550"/>
            <a:ext cx="2952750" cy="66675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1" i="0">
                <a:solidFill>
                  <a:srgbClr val="E6A23C"/>
                </a:solidFill>
                <a:latin typeface="DejaVu Sans"/>
                <a:ea typeface="DejaVu Sans"/>
                <a:cs typeface="DejaVu Sans"/>
              </a:defRPr>
            </a:pPr>
            <a:r>
              <a:rPr kumimoji="0" sz="3600" b="1" i="0" u="none" strike="noStrike" kern="1200" cap="none" spc="0" normalizeH="0" baseline="0" noProof="0">
                <a:ln>
                  <a:noFill/>
                </a:ln>
                <a:solidFill>
                  <a:srgbClr val="E6A23C"/>
                </a:solidFill>
                <a:effectLst/>
                <a:uLnTx/>
                <a:uFillTx/>
                <a:latin typeface="DejaVu Sans"/>
                <a:ea typeface="DejaVu Sans"/>
                <a:cs typeface="DejaVu Sans"/>
              </a:rPr>
              <a:t>75%</a:t>
            </a:r>
          </a:p>
        </p:txBody>
      </p:sp>
      <p:sp>
        <p:nvSpPr>
          <p:cNvPr id="18" name="Rectangle 17">
            <a:extLst>
              <a:ext uri="{FF2B5EF4-FFF2-40B4-BE49-F238E27FC236}">
                <a16:creationId xmlns:a16="http://schemas.microsoft.com/office/drawing/2014/main" id="{03BBFCE7-231B-42FD-B9E6-373425606AF0}"/>
              </a:ext>
            </a:extLst>
          </p:cNvPr>
          <p:cNvSpPr>
            <a:spLocks noGrp="1"/>
          </p:cNvSpPr>
          <p:nvPr/>
        </p:nvSpPr>
        <p:spPr>
          <a:xfrm>
            <a:off x="4619625" y="3495675"/>
            <a:ext cx="2952750" cy="257175"/>
          </a:xfrm>
          <a:prstGeom prst="rect">
            <a:avLst/>
          </a:prstGeom>
          <a:noFill/>
          <a:ln w="0">
            <a:noFill/>
          </a:ln>
        </p:spPr>
        <p:txBody>
          <a:bodyPr anchor="ctr">
            <a:normAutofit fontScale="96667"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334E68"/>
                </a:solidFill>
                <a:latin typeface="DejaVu Sans"/>
                <a:ea typeface="DejaVu Sans"/>
                <a:cs typeface="DejaVu Sans"/>
              </a:defRPr>
            </a:pPr>
            <a:r>
              <a:rPr kumimoji="0" sz="1125" b="1" i="0" u="none" strike="noStrike" kern="1200" cap="none" spc="0" normalizeH="0" baseline="0" noProof="0">
                <a:ln>
                  <a:noFill/>
                </a:ln>
                <a:solidFill>
                  <a:srgbClr val="334E68"/>
                </a:solidFill>
                <a:effectLst/>
                <a:uLnTx/>
                <a:uFillTx/>
                <a:latin typeface="DejaVu Sans"/>
                <a:ea typeface="DejaVu Sans"/>
                <a:cs typeface="DejaVu Sans"/>
              </a:rPr>
              <a:t>5-year relative survival</a:t>
            </a:r>
          </a:p>
        </p:txBody>
      </p:sp>
      <p:sp>
        <p:nvSpPr>
          <p:cNvPr id="19" name="Rectangle 18">
            <a:extLst>
              <a:ext uri="{FF2B5EF4-FFF2-40B4-BE49-F238E27FC236}">
                <a16:creationId xmlns:a16="http://schemas.microsoft.com/office/drawing/2014/main" id="{77516C69-C287-4C0C-8F6E-BCC8C579F0ED}"/>
              </a:ext>
            </a:extLst>
          </p:cNvPr>
          <p:cNvSpPr>
            <a:spLocks noGrp="1"/>
          </p:cNvSpPr>
          <p:nvPr/>
        </p:nvSpPr>
        <p:spPr>
          <a:xfrm>
            <a:off x="4905375" y="3905250"/>
            <a:ext cx="2381250" cy="9525"/>
          </a:xfrm>
          <a:prstGeom prst="rect">
            <a:avLst/>
          </a:prstGeom>
          <a:solidFill>
            <a:srgbClr val="B8C2CC"/>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C113F279-4AA8-4795-BDC6-7A4CED51443C}"/>
              </a:ext>
            </a:extLst>
          </p:cNvPr>
          <p:cNvSpPr>
            <a:spLocks noGrp="1"/>
          </p:cNvSpPr>
          <p:nvPr/>
        </p:nvSpPr>
        <p:spPr>
          <a:xfrm>
            <a:off x="4619625" y="4010025"/>
            <a:ext cx="2952750" cy="247650"/>
          </a:xfrm>
          <a:prstGeom prst="rect">
            <a:avLst/>
          </a:prstGeom>
          <a:noFill/>
          <a:ln w="0">
            <a:noFill/>
          </a:ln>
        </p:spPr>
        <p:txBody>
          <a:bodyPr anchor="ctr">
            <a:normAutofit fontScale="9861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17212B"/>
                </a:solidFill>
                <a:latin typeface="DejaVu Sans"/>
                <a:ea typeface="DejaVu Sans"/>
                <a:cs typeface="DejaVu Sans"/>
              </a:defRPr>
            </a:pPr>
            <a:r>
              <a:rPr kumimoji="0" sz="1125" b="1" i="0" u="none" strike="noStrike" kern="1200" cap="none" spc="0" normalizeH="0" baseline="0" noProof="0">
                <a:ln>
                  <a:noFill/>
                </a:ln>
                <a:solidFill>
                  <a:srgbClr val="17212B"/>
                </a:solidFill>
                <a:effectLst/>
                <a:uLnTx/>
                <a:uFillTx/>
                <a:latin typeface="DejaVu Sans"/>
                <a:ea typeface="DejaVu Sans"/>
                <a:cs typeface="DejaVu Sans"/>
              </a:rPr>
              <a:t>≈25% five-year mortality</a:t>
            </a:r>
          </a:p>
        </p:txBody>
      </p:sp>
      <p:sp>
        <p:nvSpPr>
          <p:cNvPr id="21" name="Rectangle: Rounded Corners 20">
            <a:extLst>
              <a:ext uri="{FF2B5EF4-FFF2-40B4-BE49-F238E27FC236}">
                <a16:creationId xmlns:a16="http://schemas.microsoft.com/office/drawing/2014/main" id="{F8535D00-E9FD-4115-9971-A9E15DCA5D9C}"/>
              </a:ext>
            </a:extLst>
          </p:cNvPr>
          <p:cNvSpPr>
            <a:spLocks noGrp="1"/>
          </p:cNvSpPr>
          <p:nvPr/>
        </p:nvSpPr>
        <p:spPr>
          <a:xfrm>
            <a:off x="8191500" y="1447800"/>
            <a:ext cx="3333750" cy="3048000"/>
          </a:xfrm>
          <a:prstGeom prst="roundRect">
            <a:avLst>
              <a:gd name="adj" fmla="val 2500"/>
            </a:avLst>
          </a:prstGeom>
          <a:solidFill>
            <a:srgbClr val="FBE9E9"/>
          </a:solidFill>
          <a:ln w="19050">
            <a:solidFill>
              <a:srgbClr val="D4515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702B8C6E-CFD8-489E-B968-2F9871ADC2A6}"/>
              </a:ext>
            </a:extLst>
          </p:cNvPr>
          <p:cNvSpPr>
            <a:spLocks noGrp="1"/>
          </p:cNvSpPr>
          <p:nvPr/>
        </p:nvSpPr>
        <p:spPr>
          <a:xfrm>
            <a:off x="8191500" y="1447800"/>
            <a:ext cx="3333750" cy="133350"/>
          </a:xfrm>
          <a:prstGeom prst="rect">
            <a:avLst/>
          </a:prstGeom>
          <a:solidFill>
            <a:srgbClr val="D4515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DE4039B7-6239-45A1-B5C6-9934CCA2FC17}"/>
              </a:ext>
            </a:extLst>
          </p:cNvPr>
          <p:cNvSpPr>
            <a:spLocks noGrp="1"/>
          </p:cNvSpPr>
          <p:nvPr/>
        </p:nvSpPr>
        <p:spPr>
          <a:xfrm>
            <a:off x="8420100" y="1762125"/>
            <a:ext cx="2876550" cy="323850"/>
          </a:xfrm>
          <a:prstGeom prst="rect">
            <a:avLst/>
          </a:prstGeom>
          <a:noFill/>
          <a:ln w="0">
            <a:noFill/>
          </a:ln>
        </p:spPr>
        <p:txBody>
          <a:bodyPr anchor="ctr">
            <a:normAutofit fontScale="99924"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650" b="1" i="0">
                <a:solidFill>
                  <a:srgbClr val="D45151"/>
                </a:solidFill>
                <a:latin typeface="DejaVu Sans"/>
                <a:ea typeface="DejaVu Sans"/>
                <a:cs typeface="DejaVu Sans"/>
              </a:defRPr>
            </a:pPr>
            <a:r>
              <a:rPr kumimoji="0" sz="1650" b="1" i="0" u="none" strike="noStrike" kern="1200" cap="none" spc="0" normalizeH="0" baseline="0" noProof="0">
                <a:ln>
                  <a:noFill/>
                </a:ln>
                <a:solidFill>
                  <a:srgbClr val="D45151"/>
                </a:solidFill>
                <a:effectLst/>
                <a:uLnTx/>
                <a:uFillTx/>
                <a:latin typeface="DejaVu Sans"/>
                <a:ea typeface="DejaVu Sans"/>
                <a:cs typeface="DejaVu Sans"/>
              </a:rPr>
              <a:t>DISTANT</a:t>
            </a:r>
          </a:p>
        </p:txBody>
      </p:sp>
      <p:sp>
        <p:nvSpPr>
          <p:cNvPr id="24" name="Rectangle 23">
            <a:extLst>
              <a:ext uri="{FF2B5EF4-FFF2-40B4-BE49-F238E27FC236}">
                <a16:creationId xmlns:a16="http://schemas.microsoft.com/office/drawing/2014/main" id="{081CABB2-B77C-4B02-8EDA-95C6C8A6F5B3}"/>
              </a:ext>
            </a:extLst>
          </p:cNvPr>
          <p:cNvSpPr>
            <a:spLocks noGrp="1"/>
          </p:cNvSpPr>
          <p:nvPr/>
        </p:nvSpPr>
        <p:spPr>
          <a:xfrm>
            <a:off x="8420100" y="2095500"/>
            <a:ext cx="2876550" cy="247650"/>
          </a:xfrm>
          <a:prstGeom prst="rect">
            <a:avLst/>
          </a:prstGeom>
          <a:noFill/>
          <a:ln w="0">
            <a:noFill/>
          </a:ln>
        </p:spPr>
        <p:txBody>
          <a:bodyPr anchor="ctr">
            <a:normAutofit fontScale="9861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334E68"/>
                </a:solidFill>
                <a:latin typeface="DejaVu Sans"/>
                <a:ea typeface="DejaVu Sans"/>
                <a:cs typeface="DejaVu Sans"/>
              </a:defRPr>
            </a:pPr>
            <a:r>
              <a:rPr kumimoji="0" sz="1125" b="1" i="0" u="none" strike="noStrike" kern="1200" cap="none" spc="0" normalizeH="0" baseline="0" noProof="0">
                <a:ln>
                  <a:noFill/>
                </a:ln>
                <a:solidFill>
                  <a:srgbClr val="334E68"/>
                </a:solidFill>
                <a:effectLst/>
                <a:uLnTx/>
                <a:uFillTx/>
                <a:latin typeface="DejaVu Sans"/>
                <a:ea typeface="DejaVu Sans"/>
                <a:cs typeface="DejaVu Sans"/>
              </a:rPr>
              <a:t>Stage IV</a:t>
            </a:r>
          </a:p>
        </p:txBody>
      </p:sp>
      <p:sp>
        <p:nvSpPr>
          <p:cNvPr id="25" name="Rectangle 24">
            <a:extLst>
              <a:ext uri="{FF2B5EF4-FFF2-40B4-BE49-F238E27FC236}">
                <a16:creationId xmlns:a16="http://schemas.microsoft.com/office/drawing/2014/main" id="{1C5418B2-39CC-470D-A2C6-3484A96830F3}"/>
              </a:ext>
            </a:extLst>
          </p:cNvPr>
          <p:cNvSpPr>
            <a:spLocks noGrp="1"/>
          </p:cNvSpPr>
          <p:nvPr/>
        </p:nvSpPr>
        <p:spPr>
          <a:xfrm>
            <a:off x="8458200" y="2409825"/>
            <a:ext cx="2800350" cy="38100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0" i="0">
                <a:solidFill>
                  <a:srgbClr val="52616B"/>
                </a:solidFill>
                <a:latin typeface="DejaVu Sans"/>
                <a:ea typeface="DejaVu Sans"/>
                <a:cs typeface="DejaVu Sans"/>
              </a:defRPr>
            </a:pPr>
            <a:r>
              <a:rPr kumimoji="0" sz="1125" b="0" i="0" u="none" strike="noStrike" kern="1200" cap="none" spc="0" normalizeH="0" baseline="0" noProof="0">
                <a:ln>
                  <a:noFill/>
                </a:ln>
                <a:solidFill>
                  <a:srgbClr val="52616B"/>
                </a:solidFill>
                <a:effectLst/>
                <a:uLnTx/>
                <a:uFillTx/>
                <a:latin typeface="DejaVu Sans"/>
                <a:ea typeface="DejaVu Sans"/>
                <a:cs typeface="DejaVu Sans"/>
              </a:rPr>
              <a:t>Metastatic disease</a:t>
            </a:r>
          </a:p>
        </p:txBody>
      </p:sp>
      <p:sp>
        <p:nvSpPr>
          <p:cNvPr id="26" name="Rectangle 25">
            <a:extLst>
              <a:ext uri="{FF2B5EF4-FFF2-40B4-BE49-F238E27FC236}">
                <a16:creationId xmlns:a16="http://schemas.microsoft.com/office/drawing/2014/main" id="{6E9F7358-5182-4D60-BD1E-09A1DB060ABD}"/>
              </a:ext>
            </a:extLst>
          </p:cNvPr>
          <p:cNvSpPr>
            <a:spLocks noGrp="1"/>
          </p:cNvSpPr>
          <p:nvPr/>
        </p:nvSpPr>
        <p:spPr>
          <a:xfrm>
            <a:off x="8382000" y="2876550"/>
            <a:ext cx="2952750" cy="666750"/>
          </a:xfrm>
          <a:prstGeom prst="rect">
            <a:avLst/>
          </a:prstGeom>
          <a:noFill/>
          <a:ln w="0">
            <a:noFill/>
          </a:ln>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sz="3600" b="1" i="0">
                <a:solidFill>
                  <a:srgbClr val="D45151"/>
                </a:solidFill>
                <a:latin typeface="DejaVu Sans"/>
                <a:ea typeface="DejaVu Sans"/>
                <a:cs typeface="DejaVu Sans"/>
              </a:defRPr>
            </a:pPr>
            <a:r>
              <a:rPr kumimoji="0" sz="3600" b="1" i="0" u="none" strike="noStrike" kern="1200" cap="none" spc="0" normalizeH="0" baseline="0" noProof="0">
                <a:ln>
                  <a:noFill/>
                </a:ln>
                <a:solidFill>
                  <a:srgbClr val="D45151"/>
                </a:solidFill>
                <a:effectLst/>
                <a:uLnTx/>
                <a:uFillTx/>
                <a:latin typeface="DejaVu Sans"/>
                <a:ea typeface="DejaVu Sans"/>
                <a:cs typeface="DejaVu Sans"/>
              </a:rPr>
              <a:t>17%</a:t>
            </a:r>
          </a:p>
        </p:txBody>
      </p:sp>
      <p:sp>
        <p:nvSpPr>
          <p:cNvPr id="27" name="Rectangle 26">
            <a:extLst>
              <a:ext uri="{FF2B5EF4-FFF2-40B4-BE49-F238E27FC236}">
                <a16:creationId xmlns:a16="http://schemas.microsoft.com/office/drawing/2014/main" id="{9A683F82-0160-420F-A370-87DA76A7DA40}"/>
              </a:ext>
            </a:extLst>
          </p:cNvPr>
          <p:cNvSpPr>
            <a:spLocks noGrp="1"/>
          </p:cNvSpPr>
          <p:nvPr/>
        </p:nvSpPr>
        <p:spPr>
          <a:xfrm>
            <a:off x="8382000" y="3495675"/>
            <a:ext cx="2952750" cy="257175"/>
          </a:xfrm>
          <a:prstGeom prst="rect">
            <a:avLst/>
          </a:prstGeom>
          <a:noFill/>
          <a:ln w="0">
            <a:noFill/>
          </a:ln>
        </p:spPr>
        <p:txBody>
          <a:bodyPr anchor="ctr">
            <a:normAutofit fontScale="96667"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334E68"/>
                </a:solidFill>
                <a:latin typeface="DejaVu Sans"/>
                <a:ea typeface="DejaVu Sans"/>
                <a:cs typeface="DejaVu Sans"/>
              </a:defRPr>
            </a:pPr>
            <a:r>
              <a:rPr kumimoji="0" sz="1125" b="1" i="0" u="none" strike="noStrike" kern="1200" cap="none" spc="0" normalizeH="0" baseline="0" noProof="0">
                <a:ln>
                  <a:noFill/>
                </a:ln>
                <a:solidFill>
                  <a:srgbClr val="334E68"/>
                </a:solidFill>
                <a:effectLst/>
                <a:uLnTx/>
                <a:uFillTx/>
                <a:latin typeface="DejaVu Sans"/>
                <a:ea typeface="DejaVu Sans"/>
                <a:cs typeface="DejaVu Sans"/>
              </a:rPr>
              <a:t>5-year relative survival</a:t>
            </a:r>
          </a:p>
        </p:txBody>
      </p:sp>
      <p:sp>
        <p:nvSpPr>
          <p:cNvPr id="28" name="Rectangle 27">
            <a:extLst>
              <a:ext uri="{FF2B5EF4-FFF2-40B4-BE49-F238E27FC236}">
                <a16:creationId xmlns:a16="http://schemas.microsoft.com/office/drawing/2014/main" id="{8D23FFC9-0B4E-4F79-9997-3E11A1F8E1CC}"/>
              </a:ext>
            </a:extLst>
          </p:cNvPr>
          <p:cNvSpPr>
            <a:spLocks noGrp="1"/>
          </p:cNvSpPr>
          <p:nvPr/>
        </p:nvSpPr>
        <p:spPr>
          <a:xfrm>
            <a:off x="8667750" y="3905250"/>
            <a:ext cx="2381250" cy="9525"/>
          </a:xfrm>
          <a:prstGeom prst="rect">
            <a:avLst/>
          </a:prstGeom>
          <a:solidFill>
            <a:srgbClr val="B8C2CC"/>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E80C074F-1486-4B04-BCCD-4BDEDEF4E60C}"/>
              </a:ext>
            </a:extLst>
          </p:cNvPr>
          <p:cNvSpPr>
            <a:spLocks noGrp="1"/>
          </p:cNvSpPr>
          <p:nvPr/>
        </p:nvSpPr>
        <p:spPr>
          <a:xfrm>
            <a:off x="8382000" y="4010025"/>
            <a:ext cx="2952750" cy="247650"/>
          </a:xfrm>
          <a:prstGeom prst="rect">
            <a:avLst/>
          </a:prstGeom>
          <a:noFill/>
          <a:ln w="0">
            <a:noFill/>
          </a:ln>
        </p:spPr>
        <p:txBody>
          <a:bodyPr anchor="ctr">
            <a:normAutofit fontScale="9861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sz="1125" b="1" i="0">
                <a:solidFill>
                  <a:srgbClr val="17212B"/>
                </a:solidFill>
                <a:latin typeface="DejaVu Sans"/>
                <a:ea typeface="DejaVu Sans"/>
                <a:cs typeface="DejaVu Sans"/>
              </a:defRPr>
            </a:pPr>
            <a:r>
              <a:rPr kumimoji="0" sz="1125" b="1" i="0" u="none" strike="noStrike" kern="1200" cap="none" spc="0" normalizeH="0" baseline="0" noProof="0">
                <a:ln>
                  <a:noFill/>
                </a:ln>
                <a:solidFill>
                  <a:srgbClr val="17212B"/>
                </a:solidFill>
                <a:effectLst/>
                <a:uLnTx/>
                <a:uFillTx/>
                <a:latin typeface="DejaVu Sans"/>
                <a:ea typeface="DejaVu Sans"/>
                <a:cs typeface="DejaVu Sans"/>
              </a:rPr>
              <a:t>≈83% five-year mortality</a:t>
            </a:r>
          </a:p>
        </p:txBody>
      </p:sp>
      <p:sp>
        <p:nvSpPr>
          <p:cNvPr id="30" name="Rectangle: Rounded Corners 29">
            <a:extLst>
              <a:ext uri="{FF2B5EF4-FFF2-40B4-BE49-F238E27FC236}">
                <a16:creationId xmlns:a16="http://schemas.microsoft.com/office/drawing/2014/main" id="{16835E15-C118-41F3-A2B0-07C1EA3D27F1}"/>
              </a:ext>
            </a:extLst>
          </p:cNvPr>
          <p:cNvSpPr>
            <a:spLocks noGrp="1"/>
          </p:cNvSpPr>
          <p:nvPr/>
        </p:nvSpPr>
        <p:spPr>
          <a:xfrm>
            <a:off x="666750" y="4857750"/>
            <a:ext cx="10858500" cy="1143000"/>
          </a:xfrm>
          <a:prstGeom prst="roundRect">
            <a:avLst>
              <a:gd name="adj" fmla="val 6667"/>
            </a:avLst>
          </a:prstGeom>
          <a:solidFill>
            <a:srgbClr val="102A43"/>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DCB91370-16C1-43EE-B828-A338B808F8A4}"/>
              </a:ext>
            </a:extLst>
          </p:cNvPr>
          <p:cNvSpPr>
            <a:spLocks noGrp="1"/>
          </p:cNvSpPr>
          <p:nvPr/>
        </p:nvSpPr>
        <p:spPr>
          <a:xfrm>
            <a:off x="933450" y="5048250"/>
            <a:ext cx="2143125" cy="266700"/>
          </a:xfrm>
          <a:prstGeom prst="rect">
            <a:avLst/>
          </a:prstGeom>
          <a:noFill/>
          <a:ln w="0">
            <a:noFill/>
          </a:ln>
        </p:spPr>
        <p:txBody>
          <a:bodyPr anchor="ctr">
            <a:normAutofit fontScale="85185"/>
          </a:bodyPr>
          <a:lstStyle/>
          <a:p>
            <a:pPr marL="0" marR="0" lvl="0" indent="0" algn="l" defTabSz="914400" rtl="0" eaLnBrk="1" fontAlgn="auto" latinLnBrk="0" hangingPunct="1">
              <a:lnSpc>
                <a:spcPct val="100000"/>
              </a:lnSpc>
              <a:spcBef>
                <a:spcPts val="0"/>
              </a:spcBef>
              <a:spcAft>
                <a:spcPts val="0"/>
              </a:spcAft>
              <a:buClrTx/>
              <a:buSzTx/>
              <a:buFontTx/>
              <a:buNone/>
              <a:tabLst/>
              <a:defRPr sz="1350" b="1" i="0">
                <a:solidFill>
                  <a:srgbClr val="7ED6B2"/>
                </a:solidFill>
                <a:latin typeface="DejaVu Sans"/>
                <a:ea typeface="DejaVu Sans"/>
                <a:cs typeface="DejaVu Sans"/>
              </a:defRPr>
            </a:pPr>
            <a:r>
              <a:rPr kumimoji="0" sz="1350" b="1" i="0" u="none" strike="noStrike" kern="1200" cap="none" spc="0" normalizeH="0" baseline="0" noProof="0">
                <a:ln>
                  <a:noFill/>
                </a:ln>
                <a:solidFill>
                  <a:srgbClr val="7ED6B2"/>
                </a:solidFill>
                <a:effectLst/>
                <a:uLnTx/>
                <a:uFillTx/>
                <a:latin typeface="DejaVu Sans"/>
                <a:ea typeface="DejaVu Sans"/>
                <a:cs typeface="DejaVu Sans"/>
              </a:rPr>
              <a:t>EOCRC REALITY</a:t>
            </a:r>
          </a:p>
        </p:txBody>
      </p:sp>
      <p:sp>
        <p:nvSpPr>
          <p:cNvPr id="32" name="Rectangle 31">
            <a:extLst>
              <a:ext uri="{FF2B5EF4-FFF2-40B4-BE49-F238E27FC236}">
                <a16:creationId xmlns:a16="http://schemas.microsoft.com/office/drawing/2014/main" id="{7287E5FB-2AD2-48C0-A37D-C31EDB35C0DE}"/>
              </a:ext>
            </a:extLst>
          </p:cNvPr>
          <p:cNvSpPr>
            <a:spLocks noGrp="1"/>
          </p:cNvSpPr>
          <p:nvPr/>
        </p:nvSpPr>
        <p:spPr>
          <a:xfrm>
            <a:off x="933450" y="5334000"/>
            <a:ext cx="2476500" cy="438150"/>
          </a:xfrm>
          <a:prstGeom prst="rect">
            <a:avLst/>
          </a:prstGeom>
          <a:noFill/>
          <a:ln w="0">
            <a:noFill/>
          </a:ln>
        </p:spPr>
        <p:txBody>
          <a:bodyPr anchor="ctr">
            <a:normAutofit fontScale="9175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2700" b="1" i="0">
                <a:solidFill>
                  <a:srgbClr val="FFFFFF"/>
                </a:solidFill>
                <a:latin typeface="DejaVu Sans"/>
                <a:ea typeface="DejaVu Sans"/>
                <a:cs typeface="DejaVu Sans"/>
              </a:defRPr>
            </a:pPr>
            <a:r>
              <a:rPr kumimoji="0" sz="2700" b="1" i="0" u="none" strike="noStrike" kern="1200" cap="none" spc="0" normalizeH="0" baseline="0" noProof="0">
                <a:ln>
                  <a:noFill/>
                </a:ln>
                <a:solidFill>
                  <a:srgbClr val="FFFFFF"/>
                </a:solidFill>
                <a:effectLst/>
                <a:uLnTx/>
                <a:uFillTx/>
                <a:latin typeface="DejaVu Sans"/>
                <a:ea typeface="DejaVu Sans"/>
                <a:cs typeface="DejaVu Sans"/>
              </a:rPr>
              <a:t>≈63%</a:t>
            </a:r>
          </a:p>
        </p:txBody>
      </p:sp>
      <p:sp>
        <p:nvSpPr>
          <p:cNvPr id="33" name="Rectangle 32">
            <a:extLst>
              <a:ext uri="{FF2B5EF4-FFF2-40B4-BE49-F238E27FC236}">
                <a16:creationId xmlns:a16="http://schemas.microsoft.com/office/drawing/2014/main" id="{72273682-3ACA-4588-905F-B7C1BFDCFEF4}"/>
              </a:ext>
            </a:extLst>
          </p:cNvPr>
          <p:cNvSpPr>
            <a:spLocks noGrp="1"/>
          </p:cNvSpPr>
          <p:nvPr/>
        </p:nvSpPr>
        <p:spPr>
          <a:xfrm>
            <a:off x="3067050" y="5048250"/>
            <a:ext cx="8001000" cy="6858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i="0">
                <a:solidFill>
                  <a:srgbClr val="FFFFFF"/>
                </a:solidFill>
                <a:latin typeface="DejaVu Sans"/>
                <a:ea typeface="DejaVu Sans"/>
                <a:cs typeface="DejaVu Sans"/>
              </a:defRPr>
            </a:pPr>
            <a:r>
              <a:rPr kumimoji="0" sz="1650" b="1" i="0" u="none" strike="noStrike" kern="1200" cap="none" spc="0" normalizeH="0" baseline="0" noProof="0">
                <a:ln>
                  <a:noFill/>
                </a:ln>
                <a:solidFill>
                  <a:srgbClr val="FFFFFF"/>
                </a:solidFill>
                <a:effectLst/>
                <a:uLnTx/>
                <a:uFillTx/>
                <a:latin typeface="DejaVu Sans"/>
                <a:ea typeface="DejaVu Sans"/>
                <a:cs typeface="DejaVu Sans"/>
              </a:rPr>
              <a:t>of patients with early-onset CRC presented with stage III–IV disease in a recent multicenter European cohort</a:t>
            </a:r>
          </a:p>
        </p:txBody>
      </p:sp>
      <p:sp>
        <p:nvSpPr>
          <p:cNvPr id="34" name="Rectangle 33">
            <a:extLst>
              <a:ext uri="{FF2B5EF4-FFF2-40B4-BE49-F238E27FC236}">
                <a16:creationId xmlns:a16="http://schemas.microsoft.com/office/drawing/2014/main" id="{1152EED7-48B3-4BDA-AC02-8AFDBF433FC9}"/>
              </a:ext>
            </a:extLst>
          </p:cNvPr>
          <p:cNvSpPr>
            <a:spLocks noGrp="1"/>
          </p:cNvSpPr>
          <p:nvPr/>
        </p:nvSpPr>
        <p:spPr>
          <a:xfrm>
            <a:off x="685800" y="6210300"/>
            <a:ext cx="10820400" cy="2857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0" i="0">
                <a:solidFill>
                  <a:srgbClr val="64748B"/>
                </a:solidFill>
                <a:latin typeface="DejaVu Sans"/>
                <a:ea typeface="DejaVu Sans"/>
                <a:cs typeface="DejaVu Sans"/>
              </a:defRPr>
            </a:pPr>
            <a:r>
              <a:rPr kumimoji="0" sz="750" b="0" i="0" u="none" strike="noStrike" kern="1200" cap="none" spc="0" normalizeH="0" baseline="0" noProof="0">
                <a:ln>
                  <a:noFill/>
                </a:ln>
                <a:solidFill>
                  <a:srgbClr val="64748B"/>
                </a:solidFill>
                <a:effectLst/>
                <a:uLnTx/>
                <a:uFillTx/>
                <a:latin typeface="DejaVu Sans"/>
                <a:ea typeface="DejaVu Sans"/>
                <a:cs typeface="DejaVu Sans"/>
              </a:rPr>
              <a:t>Survival: SEER 2016–2022. EOCRC: GEOCODE-Europe, 2010–2017. Mortality shown as 100% minus relative survival and is approximate.</a:t>
            </a:r>
          </a:p>
        </p:txBody>
      </p:sp>
    </p:spTree>
    <p:extLst>
      <p:ext uri="{BB962C8B-B14F-4D97-AF65-F5344CB8AC3E}">
        <p14:creationId xmlns:p14="http://schemas.microsoft.com/office/powerpoint/2010/main" val="2028720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411480"/>
            <a:ext cx="9760108" cy="5232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800" b="1"/>
            </a:pPr>
            <a:r>
              <a:rPr kumimoji="0" sz="2800" b="1" i="0" u="none" strike="noStrike" kern="1200" cap="none" spc="0" normalizeH="0" baseline="0" noProof="0" dirty="0">
                <a:ln>
                  <a:noFill/>
                </a:ln>
                <a:solidFill>
                  <a:prstClr val="black"/>
                </a:solidFill>
                <a:effectLst/>
                <a:uLnTx/>
                <a:uFillTx/>
                <a:latin typeface="Calibri"/>
                <a:ea typeface="+mn-ea"/>
                <a:cs typeface="+mn-cs"/>
              </a:rPr>
              <a:t>Current U.S. Colorectal Cancer </a:t>
            </a:r>
            <a:r>
              <a:rPr kumimoji="0" lang="en-US" sz="2800" b="1" i="0" u="none" strike="noStrike" kern="1200" cap="none" spc="0" normalizeH="0" baseline="0" noProof="0" dirty="0">
                <a:ln>
                  <a:noFill/>
                </a:ln>
                <a:solidFill>
                  <a:prstClr val="black"/>
                </a:solidFill>
                <a:effectLst/>
                <a:uLnTx/>
                <a:uFillTx/>
                <a:latin typeface="Calibri"/>
                <a:ea typeface="+mn-ea"/>
                <a:cs typeface="+mn-cs"/>
              </a:rPr>
              <a:t>Average Risk </a:t>
            </a:r>
            <a:r>
              <a:rPr kumimoji="0" sz="2800" b="1" i="0" u="none" strike="noStrike" kern="1200" cap="none" spc="0" normalizeH="0" baseline="0" noProof="0" dirty="0">
                <a:ln>
                  <a:noFill/>
                </a:ln>
                <a:solidFill>
                  <a:prstClr val="black"/>
                </a:solidFill>
                <a:effectLst/>
                <a:uLnTx/>
                <a:uFillTx/>
                <a:latin typeface="Calibri"/>
                <a:ea typeface="+mn-ea"/>
                <a:cs typeface="+mn-cs"/>
              </a:rPr>
              <a:t>Screening Guidelines</a:t>
            </a:r>
          </a:p>
        </p:txBody>
      </p:sp>
      <p:sp>
        <p:nvSpPr>
          <p:cNvPr id="3" name="TextBox 2"/>
          <p:cNvSpPr txBox="1"/>
          <p:nvPr/>
        </p:nvSpPr>
        <p:spPr>
          <a:xfrm>
            <a:off x="621792" y="960120"/>
            <a:ext cx="10972800" cy="32004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500" i="1"/>
            </a:pPr>
            <a:r>
              <a:rPr kumimoji="0" sz="1500" b="0" i="1" u="none" strike="noStrike" kern="1200" cap="none" spc="0" normalizeH="0" baseline="0" noProof="0">
                <a:ln>
                  <a:noFill/>
                </a:ln>
                <a:solidFill>
                  <a:prstClr val="black"/>
                </a:solidFill>
                <a:effectLst/>
                <a:uLnTx/>
                <a:uFillTx/>
                <a:latin typeface="Calibri"/>
                <a:ea typeface="+mn-ea"/>
                <a:cs typeface="+mn-cs"/>
              </a:rPr>
              <a:t>Average-risk, asymptomatic adults</a:t>
            </a:r>
          </a:p>
        </p:txBody>
      </p:sp>
      <p:graphicFrame>
        <p:nvGraphicFramePr>
          <p:cNvPr id="4" name="Table 3"/>
          <p:cNvGraphicFramePr>
            <a:graphicFrameLocks noGrp="1"/>
          </p:cNvGraphicFramePr>
          <p:nvPr/>
        </p:nvGraphicFramePr>
        <p:xfrm>
          <a:off x="1143000" y="1463040"/>
          <a:ext cx="9875520" cy="3429000"/>
        </p:xfrm>
        <a:graphic>
          <a:graphicData uri="http://schemas.openxmlformats.org/drawingml/2006/table">
            <a:tbl>
              <a:tblPr firstRow="1" bandRow="1">
                <a:tableStyleId>{5C22544A-7EE6-4342-B048-85BDC9FD1C3A}</a:tableStyleId>
              </a:tblPr>
              <a:tblGrid>
                <a:gridCol w="566928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148840">
                  <a:extLst>
                    <a:ext uri="{9D8B030D-6E8A-4147-A177-3AD203B41FA5}">
                      <a16:colId xmlns:a16="http://schemas.microsoft.com/office/drawing/2014/main" val="20002"/>
                    </a:ext>
                  </a:extLst>
                </a:gridCol>
              </a:tblGrid>
              <a:tr h="571500">
                <a:tc>
                  <a:txBody>
                    <a:bodyPr/>
                    <a:lstStyle/>
                    <a:p>
                      <a:pPr algn="ctr">
                        <a:defRPr sz="1500" b="1"/>
                      </a:pPr>
                      <a:r>
                        <a:t>Organization</a:t>
                      </a:r>
                    </a:p>
                  </a:txBody>
                  <a:tcPr anchor="ctr"/>
                </a:tc>
                <a:tc>
                  <a:txBody>
                    <a:bodyPr/>
                    <a:lstStyle/>
                    <a:p>
                      <a:pPr algn="ctr">
                        <a:defRPr sz="1500" b="1"/>
                      </a:pPr>
                      <a:r>
                        <a:t>Publication year</a:t>
                      </a:r>
                    </a:p>
                  </a:txBody>
                  <a:tcPr anchor="ctr"/>
                </a:tc>
                <a:tc>
                  <a:txBody>
                    <a:bodyPr/>
                    <a:lstStyle/>
                    <a:p>
                      <a:pPr algn="ctr">
                        <a:defRPr sz="1500" b="1"/>
                      </a:pPr>
                      <a:r>
                        <a:t>Screening start age</a:t>
                      </a:r>
                    </a:p>
                  </a:txBody>
                  <a:tcPr anchor="ctr"/>
                </a:tc>
                <a:extLst>
                  <a:ext uri="{0D108BD9-81ED-4DB2-BD59-A6C34878D82A}">
                    <a16:rowId xmlns:a16="http://schemas.microsoft.com/office/drawing/2014/main" val="10000"/>
                  </a:ext>
                </a:extLst>
              </a:tr>
              <a:tr h="571500">
                <a:tc>
                  <a:txBody>
                    <a:bodyPr/>
                    <a:lstStyle/>
                    <a:p>
                      <a:pPr algn="l">
                        <a:defRPr sz="1400"/>
                      </a:pPr>
                      <a:r>
                        <a:t>American Cancer Society (ACS)</a:t>
                      </a:r>
                    </a:p>
                  </a:txBody>
                  <a:tcPr anchor="ctr"/>
                </a:tc>
                <a:tc>
                  <a:txBody>
                    <a:bodyPr/>
                    <a:lstStyle/>
                    <a:p>
                      <a:pPr algn="ctr">
                        <a:defRPr sz="1400"/>
                      </a:pPr>
                      <a:r>
                        <a:t>2026</a:t>
                      </a:r>
                    </a:p>
                  </a:txBody>
                  <a:tcPr anchor="ctr"/>
                </a:tc>
                <a:tc>
                  <a:txBody>
                    <a:bodyPr/>
                    <a:lstStyle/>
                    <a:p>
                      <a:pPr algn="ctr">
                        <a:defRPr sz="1400"/>
                      </a:pPr>
                      <a:r>
                        <a:t>45</a:t>
                      </a:r>
                    </a:p>
                  </a:txBody>
                  <a:tcPr anchor="ctr"/>
                </a:tc>
                <a:extLst>
                  <a:ext uri="{0D108BD9-81ED-4DB2-BD59-A6C34878D82A}">
                    <a16:rowId xmlns:a16="http://schemas.microsoft.com/office/drawing/2014/main" val="10001"/>
                  </a:ext>
                </a:extLst>
              </a:tr>
              <a:tr h="571500">
                <a:tc>
                  <a:txBody>
                    <a:bodyPr/>
                    <a:lstStyle/>
                    <a:p>
                      <a:pPr algn="l">
                        <a:defRPr sz="1400"/>
                      </a:pPr>
                      <a:r>
                        <a:t>U.S. Preventive Services Task Force (USPSTF)</a:t>
                      </a:r>
                    </a:p>
                  </a:txBody>
                  <a:tcPr anchor="ctr"/>
                </a:tc>
                <a:tc>
                  <a:txBody>
                    <a:bodyPr/>
                    <a:lstStyle/>
                    <a:p>
                      <a:pPr algn="ctr">
                        <a:defRPr sz="1400"/>
                      </a:pPr>
                      <a:r>
                        <a:t>2021</a:t>
                      </a:r>
                    </a:p>
                  </a:txBody>
                  <a:tcPr anchor="ctr"/>
                </a:tc>
                <a:tc>
                  <a:txBody>
                    <a:bodyPr/>
                    <a:lstStyle/>
                    <a:p>
                      <a:pPr algn="ctr">
                        <a:defRPr sz="1400"/>
                      </a:pPr>
                      <a:r>
                        <a:t>45</a:t>
                      </a:r>
                    </a:p>
                  </a:txBody>
                  <a:tcPr anchor="ctr"/>
                </a:tc>
                <a:extLst>
                  <a:ext uri="{0D108BD9-81ED-4DB2-BD59-A6C34878D82A}">
                    <a16:rowId xmlns:a16="http://schemas.microsoft.com/office/drawing/2014/main" val="10002"/>
                  </a:ext>
                </a:extLst>
              </a:tr>
              <a:tr h="571500">
                <a:tc>
                  <a:txBody>
                    <a:bodyPr/>
                    <a:lstStyle/>
                    <a:p>
                      <a:pPr algn="l">
                        <a:defRPr sz="1400"/>
                      </a:pPr>
                      <a:r>
                        <a:t>American College of Gastroenterology (ACG)</a:t>
                      </a:r>
                    </a:p>
                  </a:txBody>
                  <a:tcPr anchor="ctr"/>
                </a:tc>
                <a:tc>
                  <a:txBody>
                    <a:bodyPr/>
                    <a:lstStyle/>
                    <a:p>
                      <a:pPr algn="ctr">
                        <a:defRPr sz="1400"/>
                      </a:pPr>
                      <a:r>
                        <a:t>2021</a:t>
                      </a:r>
                    </a:p>
                  </a:txBody>
                  <a:tcPr anchor="ctr"/>
                </a:tc>
                <a:tc>
                  <a:txBody>
                    <a:bodyPr/>
                    <a:lstStyle/>
                    <a:p>
                      <a:pPr algn="ctr">
                        <a:defRPr sz="1400"/>
                      </a:pPr>
                      <a:r>
                        <a:t>45</a:t>
                      </a:r>
                    </a:p>
                  </a:txBody>
                  <a:tcPr anchor="ctr"/>
                </a:tc>
                <a:extLst>
                  <a:ext uri="{0D108BD9-81ED-4DB2-BD59-A6C34878D82A}">
                    <a16:rowId xmlns:a16="http://schemas.microsoft.com/office/drawing/2014/main" val="10003"/>
                  </a:ext>
                </a:extLst>
              </a:tr>
              <a:tr h="571500">
                <a:tc>
                  <a:txBody>
                    <a:bodyPr/>
                    <a:lstStyle/>
                    <a:p>
                      <a:pPr algn="l">
                        <a:defRPr sz="1400"/>
                      </a:pPr>
                      <a:r>
                        <a:t>U.S. Multi-Society Task Force (ACG/AGA/ASGE)</a:t>
                      </a:r>
                    </a:p>
                  </a:txBody>
                  <a:tcPr anchor="ctr"/>
                </a:tc>
                <a:tc>
                  <a:txBody>
                    <a:bodyPr/>
                    <a:lstStyle/>
                    <a:p>
                      <a:pPr algn="ctr">
                        <a:defRPr sz="1400"/>
                      </a:pPr>
                      <a:r>
                        <a:t>2022</a:t>
                      </a:r>
                    </a:p>
                  </a:txBody>
                  <a:tcPr anchor="ctr"/>
                </a:tc>
                <a:tc>
                  <a:txBody>
                    <a:bodyPr/>
                    <a:lstStyle/>
                    <a:p>
                      <a:pPr algn="ctr">
                        <a:defRPr sz="1400"/>
                      </a:pPr>
                      <a:r>
                        <a:t>45</a:t>
                      </a:r>
                    </a:p>
                  </a:txBody>
                  <a:tcPr anchor="ctr"/>
                </a:tc>
                <a:extLst>
                  <a:ext uri="{0D108BD9-81ED-4DB2-BD59-A6C34878D82A}">
                    <a16:rowId xmlns:a16="http://schemas.microsoft.com/office/drawing/2014/main" val="10004"/>
                  </a:ext>
                </a:extLst>
              </a:tr>
              <a:tr h="571500">
                <a:tc>
                  <a:txBody>
                    <a:bodyPr/>
                    <a:lstStyle/>
                    <a:p>
                      <a:pPr algn="l">
                        <a:defRPr sz="1400"/>
                      </a:pPr>
                      <a:r>
                        <a:t>American College of Physicians (ACP)</a:t>
                      </a:r>
                    </a:p>
                  </a:txBody>
                  <a:tcPr anchor="ctr"/>
                </a:tc>
                <a:tc>
                  <a:txBody>
                    <a:bodyPr/>
                    <a:lstStyle/>
                    <a:p>
                      <a:pPr algn="ctr">
                        <a:defRPr sz="1400"/>
                      </a:pPr>
                      <a:r>
                        <a:t>2023</a:t>
                      </a:r>
                    </a:p>
                  </a:txBody>
                  <a:tcPr anchor="ctr"/>
                </a:tc>
                <a:tc>
                  <a:txBody>
                    <a:bodyPr/>
                    <a:lstStyle/>
                    <a:p>
                      <a:pPr algn="ctr">
                        <a:defRPr sz="1400"/>
                      </a:pPr>
                      <a:r>
                        <a:t>50*</a:t>
                      </a:r>
                    </a:p>
                  </a:txBody>
                  <a:tcPr anchor="ctr"/>
                </a:tc>
                <a:extLst>
                  <a:ext uri="{0D108BD9-81ED-4DB2-BD59-A6C34878D82A}">
                    <a16:rowId xmlns:a16="http://schemas.microsoft.com/office/drawing/2014/main" val="10005"/>
                  </a:ext>
                </a:extLst>
              </a:tr>
            </a:tbl>
          </a:graphicData>
        </a:graphic>
      </p:graphicFrame>
      <p:sp>
        <p:nvSpPr>
          <p:cNvPr id="5" name="Rounded Rectangle 4"/>
          <p:cNvSpPr/>
          <p:nvPr/>
        </p:nvSpPr>
        <p:spPr>
          <a:xfrm>
            <a:off x="1325880" y="5166360"/>
            <a:ext cx="9509760" cy="59436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b="1"/>
            </a:pPr>
            <a:r>
              <a:rPr kumimoji="0" sz="1500" b="1" i="0" u="none" strike="noStrike" kern="1200" cap="none" spc="0" normalizeH="0" baseline="0" noProof="0">
                <a:ln>
                  <a:noFill/>
                </a:ln>
                <a:solidFill>
                  <a:prstClr val="white"/>
                </a:solidFill>
                <a:effectLst/>
                <a:uLnTx/>
                <a:uFillTx/>
                <a:latin typeface="Calibri"/>
                <a:ea typeface="+mn-ea"/>
                <a:cs typeface="+mn-cs"/>
              </a:rPr>
              <a:t>ACS, USPSTF, ACG and USMSTF recommend initiation of average-risk CRC screening at age 45.</a:t>
            </a:r>
          </a:p>
        </p:txBody>
      </p:sp>
      <p:sp>
        <p:nvSpPr>
          <p:cNvPr id="6" name="TextBox 5"/>
          <p:cNvSpPr txBox="1"/>
          <p:nvPr/>
        </p:nvSpPr>
        <p:spPr>
          <a:xfrm>
            <a:off x="640080" y="5989320"/>
            <a:ext cx="10927080" cy="54864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800"/>
            </a:pPr>
            <a:r>
              <a:rPr kumimoji="0" sz="800" b="0" i="0" u="none" strike="noStrike" kern="1200" cap="none" spc="0" normalizeH="0" baseline="0" noProof="0">
                <a:ln>
                  <a:noFill/>
                </a:ln>
                <a:solidFill>
                  <a:prstClr val="black"/>
                </a:solidFill>
                <a:effectLst/>
                <a:uLnTx/>
                <a:uFillTx/>
                <a:latin typeface="Calibri"/>
                <a:ea typeface="+mn-ea"/>
                <a:cs typeface="+mn-cs"/>
              </a:rPr>
              <a:t>References: Wolf AMD, et al. CA Cancer J Clin. 2026;76:e70083. • USPSTF. JAMA. 2021;325:1965–1977. • Shaukat A, et al. Am J Gastroenterol. 2021;116:458–479. • Patel SG, et al. Gastroenterology. 2022;162:285–299. • Qaseem A, et al. Ann Intern Med. 2023.   *ACP guidance differs for adults age 45–49.</a:t>
            </a:r>
          </a:p>
        </p:txBody>
      </p:sp>
    </p:spTree>
    <p:extLst>
      <p:ext uri="{BB962C8B-B14F-4D97-AF65-F5344CB8AC3E}">
        <p14:creationId xmlns:p14="http://schemas.microsoft.com/office/powerpoint/2010/main" val="2762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480" y="256032"/>
            <a:ext cx="11467435" cy="492443"/>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600" b="1"/>
            </a:pPr>
            <a:r>
              <a:rPr kumimoji="0" sz="2600" b="1" i="0" u="none" strike="noStrike" kern="1200" cap="none" spc="0" normalizeH="0" baseline="0" noProof="0" dirty="0">
                <a:ln>
                  <a:noFill/>
                </a:ln>
                <a:solidFill>
                  <a:prstClr val="black"/>
                </a:solidFill>
                <a:effectLst/>
                <a:uLnTx/>
                <a:uFillTx/>
                <a:latin typeface="Aptos" panose="02110004020202020204"/>
                <a:ea typeface="+mn-ea"/>
                <a:cs typeface="+mn-cs"/>
              </a:rPr>
              <a:t>Current U.S. CRC </a:t>
            </a: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Average Risk </a:t>
            </a:r>
            <a:r>
              <a:rPr kumimoji="0" sz="2600" b="1" i="0" u="none" strike="noStrike" kern="1200" cap="none" spc="0" normalizeH="0" baseline="0" noProof="0" dirty="0">
                <a:ln>
                  <a:noFill/>
                </a:ln>
                <a:solidFill>
                  <a:prstClr val="black"/>
                </a:solidFill>
                <a:effectLst/>
                <a:uLnTx/>
                <a:uFillTx/>
                <a:latin typeface="Aptos" panose="02110004020202020204"/>
                <a:ea typeface="+mn-ea"/>
                <a:cs typeface="+mn-cs"/>
              </a:rPr>
              <a:t>Screening Guidelines: Modalities &amp; Intervals</a:t>
            </a:r>
          </a:p>
        </p:txBody>
      </p:sp>
      <p:sp>
        <p:nvSpPr>
          <p:cNvPr id="3" name="TextBox 2"/>
          <p:cNvSpPr txBox="1"/>
          <p:nvPr/>
        </p:nvSpPr>
        <p:spPr>
          <a:xfrm>
            <a:off x="438912" y="804672"/>
            <a:ext cx="11155680" cy="32004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i="1"/>
            </a:pPr>
            <a:r>
              <a:rPr kumimoji="0" sz="1400" b="0" i="1" u="none" strike="noStrike" kern="1200" cap="none" spc="0" normalizeH="0" baseline="0" noProof="0">
                <a:ln>
                  <a:noFill/>
                </a:ln>
                <a:solidFill>
                  <a:prstClr val="black"/>
                </a:solidFill>
                <a:effectLst/>
                <a:uLnTx/>
                <a:uFillTx/>
                <a:latin typeface="Aptos" panose="02110004020202020204"/>
                <a:ea typeface="+mn-ea"/>
                <a:cs typeface="+mn-cs"/>
              </a:rPr>
              <a:t>Average-risk, asymptomatic adults</a:t>
            </a:r>
          </a:p>
        </p:txBody>
      </p:sp>
      <p:graphicFrame>
        <p:nvGraphicFramePr>
          <p:cNvPr id="4" name="Table 3"/>
          <p:cNvGraphicFramePr>
            <a:graphicFrameLocks noGrp="1"/>
          </p:cNvGraphicFramePr>
          <p:nvPr/>
        </p:nvGraphicFramePr>
        <p:xfrm>
          <a:off x="320040" y="1188720"/>
          <a:ext cx="11548872" cy="5079492"/>
        </p:xfrm>
        <a:graphic>
          <a:graphicData uri="http://schemas.openxmlformats.org/drawingml/2006/table">
            <a:tbl>
              <a:tblPr firstRow="1" bandRow="1">
                <a:tableStyleId>{5C22544A-7EE6-4342-B048-85BDC9FD1C3A}</a:tableStyleId>
              </a:tblPr>
              <a:tblGrid>
                <a:gridCol w="233172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2240280">
                  <a:extLst>
                    <a:ext uri="{9D8B030D-6E8A-4147-A177-3AD203B41FA5}">
                      <a16:colId xmlns:a16="http://schemas.microsoft.com/office/drawing/2014/main" val="20002"/>
                    </a:ext>
                  </a:extLst>
                </a:gridCol>
                <a:gridCol w="2423160">
                  <a:extLst>
                    <a:ext uri="{9D8B030D-6E8A-4147-A177-3AD203B41FA5}">
                      <a16:colId xmlns:a16="http://schemas.microsoft.com/office/drawing/2014/main" val="20003"/>
                    </a:ext>
                  </a:extLst>
                </a:gridCol>
                <a:gridCol w="2633472">
                  <a:extLst>
                    <a:ext uri="{9D8B030D-6E8A-4147-A177-3AD203B41FA5}">
                      <a16:colId xmlns:a16="http://schemas.microsoft.com/office/drawing/2014/main" val="20004"/>
                    </a:ext>
                  </a:extLst>
                </a:gridCol>
              </a:tblGrid>
              <a:tr h="754380">
                <a:tc>
                  <a:txBody>
                    <a:bodyPr/>
                    <a:lstStyle/>
                    <a:p>
                      <a:pPr algn="ctr">
                        <a:defRPr sz="1150" b="1"/>
                      </a:pPr>
                      <a:r>
                        <a:t>Guideline</a:t>
                      </a:r>
                    </a:p>
                    <a:p>
                      <a:pPr algn="ctr">
                        <a:defRPr sz="1150" b="1"/>
                      </a:pPr>
                      <a:r>
                        <a:t>(year)</a:t>
                      </a:r>
                    </a:p>
                  </a:txBody>
                  <a:tcPr anchor="ctr"/>
                </a:tc>
                <a:tc>
                  <a:txBody>
                    <a:bodyPr/>
                    <a:lstStyle/>
                    <a:p>
                      <a:pPr algn="ctr">
                        <a:defRPr sz="1150" b="1"/>
                      </a:pPr>
                      <a:r>
                        <a:t>Colonoscopy /</a:t>
                      </a:r>
                    </a:p>
                    <a:p>
                      <a:pPr algn="ctr">
                        <a:defRPr sz="1150" b="1"/>
                      </a:pPr>
                      <a:r>
                        <a:t>FIT</a:t>
                      </a:r>
                    </a:p>
                  </a:txBody>
                  <a:tcPr anchor="ctr"/>
                </a:tc>
                <a:tc>
                  <a:txBody>
                    <a:bodyPr/>
                    <a:lstStyle/>
                    <a:p>
                      <a:pPr algn="ctr">
                        <a:defRPr sz="1150" b="1"/>
                      </a:pPr>
                      <a:r>
                        <a:t>Stool molecular</a:t>
                      </a:r>
                    </a:p>
                  </a:txBody>
                  <a:tcPr anchor="ctr"/>
                </a:tc>
                <a:tc>
                  <a:txBody>
                    <a:bodyPr/>
                    <a:lstStyle/>
                    <a:p>
                      <a:pPr algn="ctr">
                        <a:defRPr sz="1150" b="1"/>
                      </a:pPr>
                      <a:r>
                        <a:t>Imaging /</a:t>
                      </a:r>
                    </a:p>
                    <a:p>
                      <a:pPr algn="ctr">
                        <a:defRPr sz="1150" b="1"/>
                      </a:pPr>
                      <a:r>
                        <a:t>endoscopic alternatives</a:t>
                      </a:r>
                    </a:p>
                  </a:txBody>
                  <a:tcPr anchor="ctr"/>
                </a:tc>
                <a:tc>
                  <a:txBody>
                    <a:bodyPr/>
                    <a:lstStyle/>
                    <a:p>
                      <a:pPr algn="ctr">
                        <a:defRPr sz="1150" b="1"/>
                      </a:pPr>
                      <a:r>
                        <a:t>Other</a:t>
                      </a:r>
                    </a:p>
                  </a:txBody>
                  <a:tcPr anchor="ctr"/>
                </a:tc>
                <a:extLst>
                  <a:ext uri="{0D108BD9-81ED-4DB2-BD59-A6C34878D82A}">
                    <a16:rowId xmlns:a16="http://schemas.microsoft.com/office/drawing/2014/main" val="10000"/>
                  </a:ext>
                </a:extLst>
              </a:tr>
              <a:tr h="754380">
                <a:tc>
                  <a:txBody>
                    <a:bodyPr/>
                    <a:lstStyle/>
                    <a:p>
                      <a:pPr algn="ctr">
                        <a:defRPr sz="1019"/>
                      </a:pPr>
                      <a:r>
                        <a:t>ACS</a:t>
                      </a:r>
                    </a:p>
                    <a:p>
                      <a:pPr algn="ctr">
                        <a:defRPr sz="1019"/>
                      </a:pPr>
                      <a:r>
                        <a:t>2026</a:t>
                      </a:r>
                    </a:p>
                  </a:txBody>
                  <a:tcPr anchor="ctr"/>
                </a:tc>
                <a:tc>
                  <a:txBody>
                    <a:bodyPr/>
                    <a:lstStyle/>
                    <a:p>
                      <a:pPr algn="ctr">
                        <a:defRPr sz="940"/>
                      </a:pPr>
                      <a:r>
                        <a:t>Colonoscopy</a:t>
                      </a:r>
                    </a:p>
                    <a:p>
                      <a:pPr algn="ctr">
                        <a:defRPr sz="940"/>
                      </a:pPr>
                      <a:r>
                        <a:t>q10 yr</a:t>
                      </a:r>
                    </a:p>
                    <a:p>
                      <a:pPr algn="ctr">
                        <a:defRPr sz="940"/>
                      </a:pPr>
                      <a:endParaRPr/>
                    </a:p>
                    <a:p>
                      <a:pPr algn="ctr">
                        <a:defRPr sz="940"/>
                      </a:pPr>
                      <a:r>
                        <a:t>FIT</a:t>
                      </a:r>
                    </a:p>
                    <a:p>
                      <a:pPr algn="ctr">
                        <a:defRPr sz="940"/>
                      </a:pPr>
                      <a:r>
                        <a:t>annual</a:t>
                      </a:r>
                    </a:p>
                  </a:txBody>
                  <a:tcPr anchor="ctr"/>
                </a:tc>
                <a:tc>
                  <a:txBody>
                    <a:bodyPr/>
                    <a:lstStyle/>
                    <a:p>
                      <a:pPr algn="ctr">
                        <a:defRPr sz="940"/>
                      </a:pPr>
                      <a:r>
                        <a:rPr dirty="0"/>
                        <a:t>mt-</a:t>
                      </a:r>
                      <a:r>
                        <a:rPr dirty="0" err="1"/>
                        <a:t>sDNA</a:t>
                      </a:r>
                      <a:r>
                        <a:rPr lang="en-US" dirty="0"/>
                        <a:t> (Cologuard)</a:t>
                      </a:r>
                      <a:endParaRPr dirty="0"/>
                    </a:p>
                    <a:p>
                      <a:pPr algn="ctr">
                        <a:defRPr sz="940"/>
                      </a:pPr>
                      <a:r>
                        <a:rPr dirty="0"/>
                        <a:t>q3 yr</a:t>
                      </a:r>
                    </a:p>
                    <a:p>
                      <a:pPr algn="ctr">
                        <a:defRPr sz="940"/>
                      </a:pPr>
                      <a:endParaRPr dirty="0"/>
                    </a:p>
                    <a:p>
                      <a:pPr algn="ctr">
                        <a:defRPr sz="940"/>
                      </a:pPr>
                      <a:r>
                        <a:rPr dirty="0"/>
                        <a:t>mt-sRNA</a:t>
                      </a:r>
                      <a:r>
                        <a:rPr lang="en-US" dirty="0"/>
                        <a:t> (</a:t>
                      </a:r>
                      <a:r>
                        <a:rPr lang="en-US" dirty="0" err="1"/>
                        <a:t>Colosense</a:t>
                      </a:r>
                      <a:r>
                        <a:rPr lang="en-US" dirty="0"/>
                        <a:t>)</a:t>
                      </a:r>
                      <a:endParaRPr dirty="0"/>
                    </a:p>
                    <a:p>
                      <a:pPr algn="ctr">
                        <a:defRPr sz="940"/>
                      </a:pPr>
                      <a:r>
                        <a:rPr dirty="0"/>
                        <a:t>q3 yr</a:t>
                      </a:r>
                    </a:p>
                    <a:p>
                      <a:pPr algn="ctr">
                        <a:defRPr sz="940"/>
                      </a:pPr>
                      <a:endParaRPr dirty="0"/>
                    </a:p>
                    <a:p>
                      <a:pPr algn="ctr">
                        <a:defRPr sz="940"/>
                      </a:pPr>
                      <a:r>
                        <a:rPr dirty="0" err="1"/>
                        <a:t>gFOBT</a:t>
                      </a:r>
                      <a:r>
                        <a:rPr dirty="0"/>
                        <a:t> annual</a:t>
                      </a:r>
                    </a:p>
                  </a:txBody>
                  <a:tcPr anchor="ctr"/>
                </a:tc>
                <a:tc>
                  <a:txBody>
                    <a:bodyPr/>
                    <a:lstStyle/>
                    <a:p>
                      <a:pPr algn="ctr">
                        <a:defRPr sz="940"/>
                      </a:pPr>
                      <a:r>
                        <a:t>CT colonography</a:t>
                      </a:r>
                    </a:p>
                    <a:p>
                      <a:pPr algn="ctr">
                        <a:defRPr sz="940"/>
                      </a:pPr>
                      <a:r>
                        <a:t>q5 yr</a:t>
                      </a:r>
                    </a:p>
                    <a:p>
                      <a:pPr algn="ctr">
                        <a:defRPr sz="940"/>
                      </a:pPr>
                      <a:endParaRPr/>
                    </a:p>
                    <a:p>
                      <a:pPr algn="ctr">
                        <a:defRPr sz="940"/>
                      </a:pPr>
                      <a:r>
                        <a:t>Sigmoidoscopy</a:t>
                      </a:r>
                    </a:p>
                    <a:p>
                      <a:pPr algn="ctr">
                        <a:defRPr sz="940"/>
                      </a:pPr>
                      <a:r>
                        <a:t>q5 yr</a:t>
                      </a:r>
                    </a:p>
                  </a:txBody>
                  <a:tcPr anchor="ctr"/>
                </a:tc>
                <a:tc>
                  <a:txBody>
                    <a:bodyPr/>
                    <a:lstStyle/>
                    <a:p>
                      <a:pPr algn="ctr">
                        <a:defRPr sz="940"/>
                      </a:pPr>
                      <a:r>
                        <a:rPr dirty="0"/>
                        <a:t>Blood-based test</a:t>
                      </a:r>
                    </a:p>
                    <a:p>
                      <a:pPr algn="ctr">
                        <a:defRPr sz="940"/>
                      </a:pPr>
                      <a:r>
                        <a:rPr dirty="0"/>
                        <a:t>q3 yr*</a:t>
                      </a:r>
                    </a:p>
                    <a:p>
                      <a:pPr algn="ctr">
                        <a:defRPr sz="940"/>
                      </a:pPr>
                      <a:r>
                        <a:rPr dirty="0"/>
                        <a:t>(non-preferred)</a:t>
                      </a:r>
                    </a:p>
                  </a:txBody>
                  <a:tcPr anchor="ctr"/>
                </a:tc>
                <a:extLst>
                  <a:ext uri="{0D108BD9-81ED-4DB2-BD59-A6C34878D82A}">
                    <a16:rowId xmlns:a16="http://schemas.microsoft.com/office/drawing/2014/main" val="10001"/>
                  </a:ext>
                </a:extLst>
              </a:tr>
              <a:tr h="754380">
                <a:tc>
                  <a:txBody>
                    <a:bodyPr/>
                    <a:lstStyle/>
                    <a:p>
                      <a:pPr algn="ctr">
                        <a:defRPr sz="1019"/>
                      </a:pPr>
                      <a:r>
                        <a:t>USPSTF</a:t>
                      </a:r>
                    </a:p>
                    <a:p>
                      <a:pPr algn="ctr">
                        <a:defRPr sz="1019"/>
                      </a:pPr>
                      <a:r>
                        <a:t>2021</a:t>
                      </a:r>
                    </a:p>
                  </a:txBody>
                  <a:tcPr anchor="ctr"/>
                </a:tc>
                <a:tc>
                  <a:txBody>
                    <a:bodyPr/>
                    <a:lstStyle/>
                    <a:p>
                      <a:pPr algn="ctr">
                        <a:defRPr sz="940"/>
                      </a:pPr>
                      <a:r>
                        <a:t>Colonoscopy</a:t>
                      </a:r>
                    </a:p>
                    <a:p>
                      <a:pPr algn="ctr">
                        <a:defRPr sz="940"/>
                      </a:pPr>
                      <a:r>
                        <a:t>q10 yr</a:t>
                      </a:r>
                    </a:p>
                    <a:p>
                      <a:pPr algn="ctr">
                        <a:defRPr sz="940"/>
                      </a:pPr>
                      <a:endParaRPr/>
                    </a:p>
                    <a:p>
                      <a:pPr algn="ctr">
                        <a:defRPr sz="940"/>
                      </a:pPr>
                      <a:r>
                        <a:t>FIT or HS-gFOBT</a:t>
                      </a:r>
                    </a:p>
                    <a:p>
                      <a:pPr algn="ctr">
                        <a:defRPr sz="940"/>
                      </a:pPr>
                      <a:r>
                        <a:t>annual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940"/>
                      </a:pPr>
                      <a:r>
                        <a:rPr dirty="0" err="1"/>
                        <a:t>sDNA</a:t>
                      </a:r>
                      <a:r>
                        <a:rPr dirty="0"/>
                        <a:t>-FIT</a:t>
                      </a:r>
                      <a:r>
                        <a:rPr lang="en-US" dirty="0"/>
                        <a:t> (Cologuard)</a:t>
                      </a:r>
                      <a:endParaRPr dirty="0"/>
                    </a:p>
                    <a:p>
                      <a:pPr algn="ctr">
                        <a:defRPr sz="940"/>
                      </a:pPr>
                      <a:r>
                        <a:rPr dirty="0"/>
                        <a:t>q1–3 yr</a:t>
                      </a:r>
                    </a:p>
                  </a:txBody>
                  <a:tcPr anchor="ctr"/>
                </a:tc>
                <a:tc>
                  <a:txBody>
                    <a:bodyPr/>
                    <a:lstStyle/>
                    <a:p>
                      <a:pPr algn="ctr">
                        <a:defRPr sz="940"/>
                      </a:pPr>
                      <a:r>
                        <a:t>CT colonography</a:t>
                      </a:r>
                    </a:p>
                    <a:p>
                      <a:pPr algn="ctr">
                        <a:defRPr sz="940"/>
                      </a:pPr>
                      <a:r>
                        <a:t>q5 yr</a:t>
                      </a:r>
                    </a:p>
                    <a:p>
                      <a:pPr algn="ctr">
                        <a:defRPr sz="940"/>
                      </a:pPr>
                      <a:endParaRPr/>
                    </a:p>
                    <a:p>
                      <a:pPr algn="ctr">
                        <a:defRPr sz="940"/>
                      </a:pPr>
                      <a:r>
                        <a:t>Sigmoidoscopy q5 yr OR q10 yr + annual FIT</a:t>
                      </a:r>
                    </a:p>
                  </a:txBody>
                  <a:tcPr anchor="ctr"/>
                </a:tc>
                <a:tc>
                  <a:txBody>
                    <a:bodyPr/>
                    <a:lstStyle/>
                    <a:p>
                      <a:pPr algn="ctr">
                        <a:defRPr sz="940"/>
                      </a:pPr>
                      <a:r>
                        <a:t>—</a:t>
                      </a:r>
                    </a:p>
                  </a:txBody>
                  <a:tcPr anchor="ctr"/>
                </a:tc>
                <a:extLst>
                  <a:ext uri="{0D108BD9-81ED-4DB2-BD59-A6C34878D82A}">
                    <a16:rowId xmlns:a16="http://schemas.microsoft.com/office/drawing/2014/main" val="10002"/>
                  </a:ext>
                </a:extLst>
              </a:tr>
              <a:tr h="754380">
                <a:tc>
                  <a:txBody>
                    <a:bodyPr/>
                    <a:lstStyle/>
                    <a:p>
                      <a:pPr algn="ctr">
                        <a:defRPr sz="1019"/>
                      </a:pPr>
                      <a:r>
                        <a:t>ACG</a:t>
                      </a:r>
                    </a:p>
                    <a:p>
                      <a:pPr algn="ctr">
                        <a:defRPr sz="1019"/>
                      </a:pPr>
                      <a:r>
                        <a:t>2021</a:t>
                      </a:r>
                    </a:p>
                  </a:txBody>
                  <a:tcPr anchor="ctr"/>
                </a:tc>
                <a:tc>
                  <a:txBody>
                    <a:bodyPr/>
                    <a:lstStyle/>
                    <a:p>
                      <a:pPr algn="ctr">
                        <a:defRPr sz="940"/>
                      </a:pPr>
                      <a:r>
                        <a:t>Colonoscopy</a:t>
                      </a:r>
                    </a:p>
                    <a:p>
                      <a:pPr algn="ctr">
                        <a:defRPr sz="940"/>
                      </a:pPr>
                      <a:r>
                        <a:t>q10 yr</a:t>
                      </a:r>
                    </a:p>
                    <a:p>
                      <a:pPr algn="ctr">
                        <a:defRPr sz="940"/>
                      </a:pPr>
                      <a:endParaRPr/>
                    </a:p>
                    <a:p>
                      <a:pPr algn="ctr">
                        <a:defRPr sz="940"/>
                      </a:pPr>
                      <a:r>
                        <a:t>FIT</a:t>
                      </a:r>
                    </a:p>
                    <a:p>
                      <a:pPr algn="ctr">
                        <a:defRPr sz="940"/>
                      </a:pPr>
                      <a:r>
                        <a:t>annual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940"/>
                      </a:pPr>
                      <a:r>
                        <a:rPr dirty="0"/>
                        <a:t>mt-</a:t>
                      </a:r>
                      <a:r>
                        <a:rPr dirty="0" err="1"/>
                        <a:t>sDNA</a:t>
                      </a:r>
                      <a:r>
                        <a:rPr lang="en-US" dirty="0"/>
                        <a:t> (Cologuard)</a:t>
                      </a:r>
                      <a:endParaRPr dirty="0"/>
                    </a:p>
                    <a:p>
                      <a:pPr algn="ctr">
                        <a:defRPr sz="940"/>
                      </a:pPr>
                      <a:r>
                        <a:rPr dirty="0"/>
                        <a:t>q3 yr</a:t>
                      </a:r>
                    </a:p>
                  </a:txBody>
                  <a:tcPr anchor="ctr"/>
                </a:tc>
                <a:tc>
                  <a:txBody>
                    <a:bodyPr/>
                    <a:lstStyle/>
                    <a:p>
                      <a:pPr algn="ctr">
                        <a:defRPr sz="940"/>
                      </a:pPr>
                      <a:r>
                        <a:t>CT colonography q5 yr</a:t>
                      </a:r>
                    </a:p>
                    <a:p>
                      <a:pPr algn="ctr">
                        <a:defRPr sz="940"/>
                      </a:pPr>
                      <a:endParaRPr/>
                    </a:p>
                    <a:p>
                      <a:pPr algn="ctr">
                        <a:defRPr sz="940"/>
                      </a:pPr>
                      <a:r>
                        <a:t>Sigmoidoscopy q5–10 yr</a:t>
                      </a:r>
                    </a:p>
                    <a:p>
                      <a:pPr algn="ctr">
                        <a:defRPr sz="940"/>
                      </a:pPr>
                      <a:endParaRPr/>
                    </a:p>
                    <a:p>
                      <a:pPr algn="ctr">
                        <a:defRPr sz="940"/>
                      </a:pPr>
                      <a:r>
                        <a:t>Colon capsule q5 yr</a:t>
                      </a:r>
                    </a:p>
                  </a:txBody>
                  <a:tcPr anchor="ctr"/>
                </a:tc>
                <a:tc>
                  <a:txBody>
                    <a:bodyPr/>
                    <a:lstStyle/>
                    <a:p>
                      <a:pPr algn="ctr">
                        <a:defRPr sz="940"/>
                      </a:pPr>
                      <a:r>
                        <a:t>Septin9</a:t>
                      </a:r>
                    </a:p>
                    <a:p>
                      <a:pPr algn="ctr">
                        <a:defRPr sz="940"/>
                      </a:pPr>
                      <a:r>
                        <a:t>not recommended</a:t>
                      </a:r>
                    </a:p>
                  </a:txBody>
                  <a:tcPr anchor="ctr"/>
                </a:tc>
                <a:extLst>
                  <a:ext uri="{0D108BD9-81ED-4DB2-BD59-A6C34878D82A}">
                    <a16:rowId xmlns:a16="http://schemas.microsoft.com/office/drawing/2014/main" val="10003"/>
                  </a:ext>
                </a:extLst>
              </a:tr>
              <a:tr h="754380">
                <a:tc>
                  <a:txBody>
                    <a:bodyPr/>
                    <a:lstStyle/>
                    <a:p>
                      <a:pPr algn="ctr">
                        <a:defRPr sz="1019"/>
                      </a:pPr>
                      <a:r>
                        <a:t>USMSTF</a:t>
                      </a:r>
                    </a:p>
                    <a:p>
                      <a:pPr algn="ctr">
                        <a:defRPr sz="1019"/>
                      </a:pPr>
                      <a:r>
                        <a:t>2017 + 2022 age update</a:t>
                      </a:r>
                    </a:p>
                  </a:txBody>
                  <a:tcPr anchor="ctr"/>
                </a:tc>
                <a:tc>
                  <a:txBody>
                    <a:bodyPr/>
                    <a:lstStyle/>
                    <a:p>
                      <a:pPr algn="ctr">
                        <a:defRPr sz="940"/>
                      </a:pPr>
                      <a:r>
                        <a:t>Colonoscopy</a:t>
                      </a:r>
                    </a:p>
                    <a:p>
                      <a:pPr algn="ctr">
                        <a:defRPr sz="940"/>
                      </a:pPr>
                      <a:r>
                        <a:t>q10 yr</a:t>
                      </a:r>
                    </a:p>
                    <a:p>
                      <a:pPr algn="ctr">
                        <a:defRPr sz="940"/>
                      </a:pPr>
                      <a:endParaRPr/>
                    </a:p>
                    <a:p>
                      <a:pPr algn="ctr">
                        <a:defRPr sz="940"/>
                      </a:pPr>
                      <a:r>
                        <a:t>FIT</a:t>
                      </a:r>
                    </a:p>
                    <a:p>
                      <a:pPr algn="ctr">
                        <a:defRPr sz="940"/>
                      </a:pPr>
                      <a:r>
                        <a:t>annual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sz="940"/>
                      </a:pPr>
                      <a:r>
                        <a:rPr dirty="0"/>
                        <a:t>FIT–DNA</a:t>
                      </a:r>
                      <a:r>
                        <a:rPr lang="en-US" dirty="0"/>
                        <a:t> (Cologuard)</a:t>
                      </a:r>
                      <a:endParaRPr dirty="0"/>
                    </a:p>
                    <a:p>
                      <a:pPr algn="ctr">
                        <a:defRPr sz="940"/>
                      </a:pPr>
                      <a:r>
                        <a:rPr dirty="0"/>
                        <a:t>q3 yr</a:t>
                      </a:r>
                    </a:p>
                  </a:txBody>
                  <a:tcPr anchor="ctr"/>
                </a:tc>
                <a:tc>
                  <a:txBody>
                    <a:bodyPr/>
                    <a:lstStyle/>
                    <a:p>
                      <a:pPr algn="ctr">
                        <a:defRPr sz="940"/>
                      </a:pPr>
                      <a:r>
                        <a:t>CT colonography q5 yr</a:t>
                      </a:r>
                    </a:p>
                    <a:p>
                      <a:pPr algn="ctr">
                        <a:defRPr sz="940"/>
                      </a:pPr>
                      <a:endParaRPr/>
                    </a:p>
                    <a:p>
                      <a:pPr algn="ctr">
                        <a:defRPr sz="940"/>
                      </a:pPr>
                      <a:r>
                        <a:t>Sigmoidoscopy q5–10 yr</a:t>
                      </a:r>
                    </a:p>
                    <a:p>
                      <a:pPr algn="ctr">
                        <a:defRPr sz="940"/>
                      </a:pPr>
                      <a:endParaRPr/>
                    </a:p>
                    <a:p>
                      <a:pPr algn="ctr">
                        <a:defRPr sz="940"/>
                      </a:pPr>
                      <a:r>
                        <a:t>Colon capsule q5 yr</a:t>
                      </a:r>
                    </a:p>
                  </a:txBody>
                  <a:tcPr anchor="ctr"/>
                </a:tc>
                <a:tc>
                  <a:txBody>
                    <a:bodyPr/>
                    <a:lstStyle/>
                    <a:p>
                      <a:pPr algn="ctr">
                        <a:defRPr sz="940"/>
                      </a:pPr>
                      <a:r>
                        <a:t>Tiered approach;</a:t>
                      </a:r>
                    </a:p>
                    <a:p>
                      <a:pPr algn="ctr">
                        <a:defRPr sz="940"/>
                      </a:pPr>
                      <a:r>
                        <a:t>2022 update changed start age to 45</a:t>
                      </a:r>
                    </a:p>
                  </a:txBody>
                  <a:tcPr anchor="ctr"/>
                </a:tc>
                <a:extLst>
                  <a:ext uri="{0D108BD9-81ED-4DB2-BD59-A6C34878D82A}">
                    <a16:rowId xmlns:a16="http://schemas.microsoft.com/office/drawing/2014/main" val="10004"/>
                  </a:ext>
                </a:extLst>
              </a:tr>
              <a:tr h="754380">
                <a:tc>
                  <a:txBody>
                    <a:bodyPr/>
                    <a:lstStyle/>
                    <a:p>
                      <a:pPr algn="ctr">
                        <a:defRPr sz="1019"/>
                      </a:pPr>
                      <a:r>
                        <a:t>ACP</a:t>
                      </a:r>
                    </a:p>
                    <a:p>
                      <a:pPr algn="ctr">
                        <a:defRPr sz="1019"/>
                      </a:pPr>
                      <a:r>
                        <a:t>2023</a:t>
                      </a:r>
                    </a:p>
                  </a:txBody>
                  <a:tcPr anchor="ctr"/>
                </a:tc>
                <a:tc>
                  <a:txBody>
                    <a:bodyPr/>
                    <a:lstStyle/>
                    <a:p>
                      <a:pPr algn="ctr">
                        <a:defRPr sz="940"/>
                      </a:pPr>
                      <a:r>
                        <a:rPr dirty="0"/>
                        <a:t>Colonoscopy</a:t>
                      </a:r>
                    </a:p>
                    <a:p>
                      <a:pPr algn="ctr">
                        <a:defRPr sz="940"/>
                      </a:pPr>
                      <a:r>
                        <a:rPr dirty="0"/>
                        <a:t>q10 yr</a:t>
                      </a:r>
                    </a:p>
                    <a:p>
                      <a:pPr algn="ctr">
                        <a:defRPr sz="940"/>
                      </a:pPr>
                      <a:endParaRPr dirty="0"/>
                    </a:p>
                    <a:p>
                      <a:pPr algn="ctr">
                        <a:defRPr sz="940"/>
                      </a:pPr>
                      <a:r>
                        <a:rPr dirty="0"/>
                        <a:t>FIT or HS-</a:t>
                      </a:r>
                      <a:r>
                        <a:rPr dirty="0" err="1"/>
                        <a:t>gFOBT</a:t>
                      </a:r>
                      <a:endParaRPr dirty="0"/>
                    </a:p>
                    <a:p>
                      <a:pPr algn="ctr">
                        <a:defRPr sz="940"/>
                      </a:pPr>
                      <a:r>
                        <a:rPr dirty="0"/>
                        <a:t>q2 yr</a:t>
                      </a:r>
                    </a:p>
                  </a:txBody>
                  <a:tcPr anchor="ctr"/>
                </a:tc>
                <a:tc>
                  <a:txBody>
                    <a:bodyPr/>
                    <a:lstStyle/>
                    <a:p>
                      <a:pPr algn="ctr">
                        <a:defRPr sz="940"/>
                      </a:pPr>
                      <a:r>
                        <a:t>Not recommended</a:t>
                      </a:r>
                    </a:p>
                  </a:txBody>
                  <a:tcPr anchor="ctr"/>
                </a:tc>
                <a:tc>
                  <a:txBody>
                    <a:bodyPr/>
                    <a:lstStyle/>
                    <a:p>
                      <a:pPr algn="ctr">
                        <a:defRPr sz="940"/>
                      </a:pPr>
                      <a:r>
                        <a:t>Sigmoidoscopy q10 yr + FIT q2 yr</a:t>
                      </a:r>
                    </a:p>
                    <a:p>
                      <a:pPr algn="ctr">
                        <a:defRPr sz="940"/>
                      </a:pPr>
                      <a:endParaRPr/>
                    </a:p>
                    <a:p>
                      <a:pPr algn="ctr">
                        <a:defRPr sz="940"/>
                      </a:pPr>
                      <a:r>
                        <a:t>CT colonography not recommended</a:t>
                      </a:r>
                    </a:p>
                  </a:txBody>
                  <a:tcPr anchor="ctr"/>
                </a:tc>
                <a:tc>
                  <a:txBody>
                    <a:bodyPr/>
                    <a:lstStyle/>
                    <a:p>
                      <a:pPr algn="ctr">
                        <a:defRPr sz="940"/>
                      </a:pPr>
                      <a:r>
                        <a:rPr dirty="0"/>
                        <a:t>More restrictive</a:t>
                      </a:r>
                    </a:p>
                    <a:p>
                      <a:pPr algn="ctr">
                        <a:defRPr sz="940"/>
                      </a:pPr>
                      <a:r>
                        <a:rPr dirty="0"/>
                        <a:t>menu of tests</a:t>
                      </a:r>
                    </a:p>
                  </a:txBody>
                  <a:tcPr anchor="ctr"/>
                </a:tc>
                <a:extLst>
                  <a:ext uri="{0D108BD9-81ED-4DB2-BD59-A6C34878D82A}">
                    <a16:rowId xmlns:a16="http://schemas.microsoft.com/office/drawing/2014/main" val="10005"/>
                  </a:ext>
                </a:extLst>
              </a:tr>
            </a:tbl>
          </a:graphicData>
        </a:graphic>
      </p:graphicFrame>
      <p:sp>
        <p:nvSpPr>
          <p:cNvPr id="5" name="TextBox 4"/>
          <p:cNvSpPr txBox="1"/>
          <p:nvPr/>
        </p:nvSpPr>
        <p:spPr>
          <a:xfrm>
            <a:off x="411480" y="6268212"/>
            <a:ext cx="11338560" cy="7132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30"/>
            </a:pPr>
            <a:r>
              <a:rPr kumimoji="0" sz="830" b="0" i="0" u="none" strike="noStrike" kern="1200" cap="none" spc="0" normalizeH="0" baseline="0" noProof="0" dirty="0">
                <a:ln>
                  <a:noFill/>
                </a:ln>
                <a:solidFill>
                  <a:prstClr val="black"/>
                </a:solidFill>
                <a:effectLst/>
                <a:uLnTx/>
                <a:uFillTx/>
                <a:latin typeface="Aptos" panose="02110004020202020204"/>
                <a:ea typeface="+mn-ea"/>
                <a:cs typeface="+mn-cs"/>
              </a:rPr>
              <a:t>*Positive non-colonoscopy tests require follow-up colonoscopy. ACS 2026 considers blood-based screening non-preferred. USMSTF modality tiers derive from its 2017 comprehensive guideline; the 2022 focused update lowered initiation to age 45.</a:t>
            </a:r>
          </a:p>
          <a:p>
            <a:pPr marL="0" marR="0" lvl="0" indent="0" algn="l" defTabSz="914400" rtl="0" eaLnBrk="1" fontAlgn="auto" latinLnBrk="0" hangingPunct="1">
              <a:lnSpc>
                <a:spcPct val="100000"/>
              </a:lnSpc>
              <a:spcBef>
                <a:spcPts val="0"/>
              </a:spcBef>
              <a:spcAft>
                <a:spcPts val="0"/>
              </a:spcAft>
              <a:buClrTx/>
              <a:buSzTx/>
              <a:buFontTx/>
              <a:buNone/>
              <a:tabLst/>
              <a:defRPr sz="750"/>
            </a:pPr>
            <a:r>
              <a:rPr kumimoji="0" sz="750" b="0" i="0" u="none" strike="noStrike" kern="1200" cap="none" spc="0" normalizeH="0" baseline="0" noProof="0" dirty="0">
                <a:ln>
                  <a:noFill/>
                </a:ln>
                <a:solidFill>
                  <a:prstClr val="black"/>
                </a:solidFill>
                <a:effectLst/>
                <a:uLnTx/>
                <a:uFillTx/>
                <a:latin typeface="Aptos" panose="02110004020202020204"/>
                <a:ea typeface="+mn-ea"/>
                <a:cs typeface="+mn-cs"/>
              </a:rPr>
              <a:t>Refs: Wolf AMD, et al. CA Cancer J Clin. 2026. • USPSTF. JAMA. 2021;325:1965–1977. • Shaukat A, et al. Am J Gastroenterol. 2021;116:458–479. • Rex DK, et al. Gastroenterology. 2017;153:307–323; Patel SG, et al. Gastroenterology. 2022;162:285–299. • Qaseem A, et al. Ann Intern Med. 2023.</a:t>
            </a:r>
          </a:p>
        </p:txBody>
      </p:sp>
      <p:sp>
        <p:nvSpPr>
          <p:cNvPr id="6" name="Rectangle 5">
            <a:extLst>
              <a:ext uri="{FF2B5EF4-FFF2-40B4-BE49-F238E27FC236}">
                <a16:creationId xmlns:a16="http://schemas.microsoft.com/office/drawing/2014/main" id="{2B50D7C2-8F13-4D06-7DB6-A9CFC984B3E2}"/>
              </a:ext>
            </a:extLst>
          </p:cNvPr>
          <p:cNvSpPr/>
          <p:nvPr/>
        </p:nvSpPr>
        <p:spPr>
          <a:xfrm>
            <a:off x="2703785" y="1124712"/>
            <a:ext cx="4172749" cy="5251374"/>
          </a:xfrm>
          <a:prstGeom prst="rect">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4137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1042" y="355875"/>
            <a:ext cx="10972800" cy="59436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900" b="1"/>
            </a:pPr>
            <a:r>
              <a:rPr kumimoji="0" sz="2900" b="1" i="0" u="none" strike="noStrike" kern="1200" cap="none" spc="0" normalizeH="0" baseline="0" noProof="0" dirty="0">
                <a:ln>
                  <a:noFill/>
                </a:ln>
                <a:solidFill>
                  <a:prstClr val="black"/>
                </a:solidFill>
                <a:effectLst/>
                <a:uLnTx/>
                <a:uFillTx/>
                <a:latin typeface="Aptos" panose="02110004020202020204"/>
                <a:ea typeface="+mn-ea"/>
                <a:cs typeface="+mn-cs"/>
              </a:rPr>
              <a:t>Foundation of Average-Risk CRC Screening</a:t>
            </a:r>
          </a:p>
        </p:txBody>
      </p:sp>
      <p:sp>
        <p:nvSpPr>
          <p:cNvPr id="3" name="TextBox 2"/>
          <p:cNvSpPr txBox="1"/>
          <p:nvPr/>
        </p:nvSpPr>
        <p:spPr>
          <a:xfrm>
            <a:off x="658368" y="960120"/>
            <a:ext cx="10972800" cy="34747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i="1"/>
            </a:pPr>
            <a:r>
              <a:rPr kumimoji="0" sz="1500" b="0" i="1" u="none" strike="noStrike" kern="1200" cap="none" spc="0" normalizeH="0" baseline="0" noProof="0">
                <a:ln>
                  <a:noFill/>
                </a:ln>
                <a:solidFill>
                  <a:prstClr val="black"/>
                </a:solidFill>
                <a:effectLst/>
                <a:uLnTx/>
                <a:uFillTx/>
                <a:latin typeface="Aptos" panose="02110004020202020204"/>
                <a:ea typeface="+mn-ea"/>
                <a:cs typeface="+mn-cs"/>
              </a:rPr>
              <a:t>Where the major U.S. guidelines largely converge</a:t>
            </a:r>
          </a:p>
        </p:txBody>
      </p:sp>
      <p:sp>
        <p:nvSpPr>
          <p:cNvPr id="4" name="Rounded Rectangle 3"/>
          <p:cNvSpPr/>
          <p:nvPr/>
        </p:nvSpPr>
        <p:spPr>
          <a:xfrm>
            <a:off x="731520" y="1554480"/>
            <a:ext cx="2834640" cy="2148840"/>
          </a:xfrm>
          <a:prstGeom prst="roundRect">
            <a:avLst/>
          </a:prstGeom>
          <a:solidFill>
            <a:schemeClr val="tx2">
              <a:lumMod val="90000"/>
              <a:lumOff val="1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400" b="1"/>
            </a:pPr>
            <a:r>
              <a:rPr kumimoji="0" sz="1400" b="1" i="0" u="none" strike="noStrike" kern="1200" cap="none" spc="0" normalizeH="0" baseline="0" noProof="0" dirty="0">
                <a:ln>
                  <a:noFill/>
                </a:ln>
                <a:solidFill>
                  <a:prstClr val="white"/>
                </a:solidFill>
                <a:effectLst/>
                <a:uLnTx/>
                <a:uFillTx/>
                <a:latin typeface="Aptos" panose="02110004020202020204"/>
                <a:ea typeface="+mn-ea"/>
                <a:cs typeface="+mn-cs"/>
              </a:rPr>
              <a:t>START</a:t>
            </a:r>
          </a:p>
          <a:p>
            <a:pPr marL="0" marR="0" lvl="0" indent="0" algn="ctr" defTabSz="914400" rtl="0" eaLnBrk="1" fontAlgn="auto" latinLnBrk="0" hangingPunct="1">
              <a:lnSpc>
                <a:spcPct val="100000"/>
              </a:lnSpc>
              <a:spcBef>
                <a:spcPts val="0"/>
              </a:spcBef>
              <a:spcAft>
                <a:spcPts val="0"/>
              </a:spcAft>
              <a:buClrTx/>
              <a:buSzTx/>
              <a:buFontTx/>
              <a:buNone/>
              <a:tabLst/>
              <a:defRPr sz="3400" b="1"/>
            </a:pPr>
            <a:r>
              <a:rPr kumimoji="0" sz="3400" b="1" i="0" u="none" strike="noStrike" kern="1200" cap="none" spc="0" normalizeH="0" baseline="0" noProof="0" dirty="0">
                <a:ln>
                  <a:noFill/>
                </a:ln>
                <a:solidFill>
                  <a:prstClr val="white"/>
                </a:solidFill>
                <a:effectLst/>
                <a:uLnTx/>
                <a:uFillTx/>
                <a:latin typeface="Aptos" panose="02110004020202020204"/>
                <a:ea typeface="+mn-ea"/>
                <a:cs typeface="+mn-cs"/>
              </a:rPr>
              <a:t>AGE 45</a:t>
            </a:r>
          </a:p>
          <a:p>
            <a:pPr marL="0" marR="0" lvl="0" indent="0" algn="ctr" defTabSz="914400" rtl="0" eaLnBrk="1" fontAlgn="auto" latinLnBrk="0" hangingPunct="1">
              <a:lnSpc>
                <a:spcPct val="100000"/>
              </a:lnSpc>
              <a:spcBef>
                <a:spcPts val="0"/>
              </a:spcBef>
              <a:spcAft>
                <a:spcPts val="0"/>
              </a:spcAft>
              <a:buClrTx/>
              <a:buSzTx/>
              <a:buFontTx/>
              <a:buNone/>
              <a:tabLst/>
              <a:defRPr sz="1300"/>
            </a:pPr>
            <a:r>
              <a:rPr kumimoji="0" sz="1300" b="0" i="0" u="none" strike="noStrike" kern="1200" cap="none" spc="0" normalizeH="0" baseline="0" noProof="0" dirty="0">
                <a:ln>
                  <a:noFill/>
                </a:ln>
                <a:solidFill>
                  <a:prstClr val="white"/>
                </a:solidFill>
                <a:effectLst/>
                <a:uLnTx/>
                <a:uFillTx/>
                <a:latin typeface="Aptos" panose="02110004020202020204"/>
                <a:ea typeface="+mn-ea"/>
                <a:cs typeface="+mn-cs"/>
              </a:rPr>
              <a:t>for average-risk adults</a:t>
            </a:r>
          </a:p>
        </p:txBody>
      </p:sp>
      <p:sp>
        <p:nvSpPr>
          <p:cNvPr id="5" name="Rounded Rectangle 4"/>
          <p:cNvSpPr/>
          <p:nvPr/>
        </p:nvSpPr>
        <p:spPr>
          <a:xfrm>
            <a:off x="3977639" y="1554480"/>
            <a:ext cx="2240280" cy="2148840"/>
          </a:xfrm>
          <a:prstGeom prst="roundRect">
            <a:avLst/>
          </a:prstGeom>
          <a:solidFill>
            <a:schemeClr val="tx2">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a:ln>
                  <a:noFill/>
                </a:ln>
                <a:solidFill>
                  <a:prstClr val="white"/>
                </a:solidFill>
                <a:effectLst/>
                <a:uLnTx/>
                <a:uFillTx/>
                <a:latin typeface="Aptos" panose="02110004020202020204"/>
                <a:ea typeface="+mn-ea"/>
                <a:cs typeface="+mn-cs"/>
              </a:rPr>
              <a:t>COLONOSCOPY</a:t>
            </a:r>
          </a:p>
          <a:p>
            <a:pPr marL="0" marR="0" lvl="0" indent="0" algn="ctr" defTabSz="914400" rtl="0" eaLnBrk="1" fontAlgn="auto" latinLnBrk="0" hangingPunct="1">
              <a:lnSpc>
                <a:spcPct val="100000"/>
              </a:lnSpc>
              <a:spcBef>
                <a:spcPts val="800"/>
              </a:spcBef>
              <a:spcAft>
                <a:spcPts val="0"/>
              </a:spcAft>
              <a:buClrTx/>
              <a:buSzTx/>
              <a:buFontTx/>
              <a:buNone/>
              <a:tabLst/>
              <a:defRPr sz="2100" b="1"/>
            </a:pPr>
            <a:r>
              <a:rPr kumimoji="0" sz="2100" b="1" i="0" u="none" strike="noStrike" kern="1200" cap="none" spc="0" normalizeH="0" baseline="0" noProof="0">
                <a:ln>
                  <a:noFill/>
                </a:ln>
                <a:solidFill>
                  <a:prstClr val="white"/>
                </a:solidFill>
                <a:effectLst/>
                <a:uLnTx/>
                <a:uFillTx/>
                <a:latin typeface="Aptos" panose="02110004020202020204"/>
                <a:ea typeface="+mn-ea"/>
                <a:cs typeface="+mn-cs"/>
              </a:rPr>
              <a:t>Every 10 years</a:t>
            </a:r>
          </a:p>
          <a:p>
            <a:pPr marL="0" marR="0" lvl="0" indent="0" algn="ctr" defTabSz="914400" rtl="0" eaLnBrk="1" fontAlgn="auto" latinLnBrk="0" hangingPunct="1">
              <a:lnSpc>
                <a:spcPct val="100000"/>
              </a:lnSpc>
              <a:spcBef>
                <a:spcPts val="800"/>
              </a:spcBef>
              <a:spcAft>
                <a:spcPts val="0"/>
              </a:spcAft>
              <a:buClrTx/>
              <a:buSzTx/>
              <a:buFontTx/>
              <a:buNone/>
              <a:tabLst/>
              <a:defRPr sz="1150"/>
            </a:pPr>
            <a:r>
              <a:rPr kumimoji="0" sz="1150" b="0" i="0" u="none" strike="noStrike" kern="1200" cap="none" spc="0" normalizeH="0" baseline="0" noProof="0">
                <a:ln>
                  <a:noFill/>
                </a:ln>
                <a:solidFill>
                  <a:prstClr val="white"/>
                </a:solidFill>
                <a:effectLst/>
                <a:uLnTx/>
                <a:uFillTx/>
                <a:latin typeface="Aptos" panose="02110004020202020204"/>
                <a:ea typeface="+mn-ea"/>
                <a:cs typeface="+mn-cs"/>
              </a:rPr>
              <a:t>Prevention + detection</a:t>
            </a:r>
          </a:p>
        </p:txBody>
      </p:sp>
      <p:sp>
        <p:nvSpPr>
          <p:cNvPr id="6" name="Rounded Rectangle 5"/>
          <p:cNvSpPr/>
          <p:nvPr/>
        </p:nvSpPr>
        <p:spPr>
          <a:xfrm>
            <a:off x="6537960" y="1554480"/>
            <a:ext cx="2240280" cy="2148840"/>
          </a:xfrm>
          <a:prstGeom prst="roundRect">
            <a:avLst/>
          </a:prstGeom>
          <a:solidFill>
            <a:schemeClr val="tx2">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a:ln>
                  <a:noFill/>
                </a:ln>
                <a:solidFill>
                  <a:prstClr val="white"/>
                </a:solidFill>
                <a:effectLst/>
                <a:uLnTx/>
                <a:uFillTx/>
                <a:latin typeface="Aptos" panose="02110004020202020204"/>
                <a:ea typeface="+mn-ea"/>
                <a:cs typeface="+mn-cs"/>
              </a:rPr>
              <a:t>FIT</a:t>
            </a:r>
          </a:p>
          <a:p>
            <a:pPr marL="0" marR="0" lvl="0" indent="0" algn="ctr" defTabSz="914400" rtl="0" eaLnBrk="1" fontAlgn="auto" latinLnBrk="0" hangingPunct="1">
              <a:lnSpc>
                <a:spcPct val="100000"/>
              </a:lnSpc>
              <a:spcBef>
                <a:spcPts val="800"/>
              </a:spcBef>
              <a:spcAft>
                <a:spcPts val="0"/>
              </a:spcAft>
              <a:buClrTx/>
              <a:buSzTx/>
              <a:buFontTx/>
              <a:buNone/>
              <a:tabLst/>
              <a:defRPr sz="2100" b="1"/>
            </a:pPr>
            <a:r>
              <a:rPr kumimoji="0" sz="2100" b="1" i="0" u="none" strike="noStrike" kern="1200" cap="none" spc="0" normalizeH="0" baseline="0" noProof="0">
                <a:ln>
                  <a:noFill/>
                </a:ln>
                <a:solidFill>
                  <a:prstClr val="white"/>
                </a:solidFill>
                <a:effectLst/>
                <a:uLnTx/>
                <a:uFillTx/>
                <a:latin typeface="Aptos" panose="02110004020202020204"/>
                <a:ea typeface="+mn-ea"/>
                <a:cs typeface="+mn-cs"/>
              </a:rPr>
              <a:t>Every year</a:t>
            </a:r>
          </a:p>
          <a:p>
            <a:pPr marL="0" marR="0" lvl="0" indent="0" algn="ctr" defTabSz="914400" rtl="0" eaLnBrk="1" fontAlgn="auto" latinLnBrk="0" hangingPunct="1">
              <a:lnSpc>
                <a:spcPct val="100000"/>
              </a:lnSpc>
              <a:spcBef>
                <a:spcPts val="800"/>
              </a:spcBef>
              <a:spcAft>
                <a:spcPts val="0"/>
              </a:spcAft>
              <a:buClrTx/>
              <a:buSzTx/>
              <a:buFontTx/>
              <a:buNone/>
              <a:tabLst/>
              <a:defRPr sz="1150"/>
            </a:pPr>
            <a:r>
              <a:rPr kumimoji="0" sz="1150" b="0" i="0" u="none" strike="noStrike" kern="1200" cap="none" spc="0" normalizeH="0" baseline="0" noProof="0">
                <a:ln>
                  <a:noFill/>
                </a:ln>
                <a:solidFill>
                  <a:prstClr val="white"/>
                </a:solidFill>
                <a:effectLst/>
                <a:uLnTx/>
                <a:uFillTx/>
                <a:latin typeface="Aptos" panose="02110004020202020204"/>
                <a:ea typeface="+mn-ea"/>
                <a:cs typeface="+mn-cs"/>
              </a:rPr>
              <a:t>Stool-based</a:t>
            </a:r>
          </a:p>
        </p:txBody>
      </p:sp>
      <p:sp>
        <p:nvSpPr>
          <p:cNvPr id="7" name="Rounded Rectangle 6"/>
          <p:cNvSpPr/>
          <p:nvPr/>
        </p:nvSpPr>
        <p:spPr>
          <a:xfrm>
            <a:off x="9098280" y="1554480"/>
            <a:ext cx="2240280" cy="2148840"/>
          </a:xfrm>
          <a:prstGeom prst="roundRect">
            <a:avLst/>
          </a:prstGeom>
          <a:solidFill>
            <a:schemeClr val="tx2">
              <a:lumMod val="50000"/>
              <a:lumOff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a:ln>
                  <a:noFill/>
                </a:ln>
                <a:solidFill>
                  <a:prstClr val="white"/>
                </a:solidFill>
                <a:effectLst/>
                <a:uLnTx/>
                <a:uFillTx/>
                <a:latin typeface="Aptos" panose="02110004020202020204"/>
                <a:ea typeface="+mn-ea"/>
                <a:cs typeface="+mn-cs"/>
              </a:rPr>
              <a:t>COLOGUARD</a:t>
            </a:r>
          </a:p>
          <a:p>
            <a:pPr marL="0" marR="0" lvl="0" indent="0" algn="ctr" defTabSz="914400" rtl="0" eaLnBrk="1" fontAlgn="auto" latinLnBrk="0" hangingPunct="1">
              <a:lnSpc>
                <a:spcPct val="100000"/>
              </a:lnSpc>
              <a:spcBef>
                <a:spcPts val="800"/>
              </a:spcBef>
              <a:spcAft>
                <a:spcPts val="0"/>
              </a:spcAft>
              <a:buClrTx/>
              <a:buSzTx/>
              <a:buFontTx/>
              <a:buNone/>
              <a:tabLst/>
              <a:defRPr sz="2100" b="1"/>
            </a:pPr>
            <a:r>
              <a:rPr kumimoji="0" sz="2100" b="1" i="0" u="none" strike="noStrike" kern="1200" cap="none" spc="0" normalizeH="0" baseline="0" noProof="0">
                <a:ln>
                  <a:noFill/>
                </a:ln>
                <a:solidFill>
                  <a:prstClr val="white"/>
                </a:solidFill>
                <a:effectLst/>
                <a:uLnTx/>
                <a:uFillTx/>
                <a:latin typeface="Aptos" panose="02110004020202020204"/>
                <a:ea typeface="+mn-ea"/>
                <a:cs typeface="+mn-cs"/>
              </a:rPr>
              <a:t>Every 3 years</a:t>
            </a:r>
          </a:p>
          <a:p>
            <a:pPr marL="0" marR="0" lvl="0" indent="0" algn="ctr" defTabSz="914400" rtl="0" eaLnBrk="1" fontAlgn="auto" latinLnBrk="0" hangingPunct="1">
              <a:lnSpc>
                <a:spcPct val="100000"/>
              </a:lnSpc>
              <a:spcBef>
                <a:spcPts val="800"/>
              </a:spcBef>
              <a:spcAft>
                <a:spcPts val="0"/>
              </a:spcAft>
              <a:buClrTx/>
              <a:buSzTx/>
              <a:buFontTx/>
              <a:buNone/>
              <a:tabLst/>
              <a:defRPr sz="1150"/>
            </a:pPr>
            <a:r>
              <a:rPr kumimoji="0" sz="1150" b="0" i="0" u="none" strike="noStrike" kern="1200" cap="none" spc="0" normalizeH="0" baseline="0" noProof="0">
                <a:ln>
                  <a:noFill/>
                </a:ln>
                <a:solidFill>
                  <a:prstClr val="white"/>
                </a:solidFill>
                <a:effectLst/>
                <a:uLnTx/>
                <a:uFillTx/>
                <a:latin typeface="Aptos" panose="02110004020202020204"/>
                <a:ea typeface="+mn-ea"/>
                <a:cs typeface="+mn-cs"/>
              </a:rPr>
              <a:t>mt-sDNA / sDNA-FIT</a:t>
            </a:r>
          </a:p>
        </p:txBody>
      </p:sp>
      <p:sp>
        <p:nvSpPr>
          <p:cNvPr id="8" name="Rounded Rectangle 7"/>
          <p:cNvSpPr/>
          <p:nvPr/>
        </p:nvSpPr>
        <p:spPr>
          <a:xfrm>
            <a:off x="868680" y="4160520"/>
            <a:ext cx="10469880" cy="868680"/>
          </a:xfrm>
          <a:prstGeom prst="roundRect">
            <a:avLst/>
          </a:prstGeom>
          <a:solidFill>
            <a:schemeClr val="tx2">
              <a:lumMod val="25000"/>
              <a:lumOff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800" b="1"/>
            </a:pPr>
            <a:r>
              <a:rPr kumimoji="0" sz="1800" b="1" i="0" u="none" strike="noStrike" kern="1200" cap="none" spc="0" normalizeH="0" baseline="0" noProof="0" dirty="0">
                <a:ln>
                  <a:noFill/>
                </a:ln>
                <a:solidFill>
                  <a:prstClr val="black"/>
                </a:solidFill>
                <a:effectLst/>
                <a:uLnTx/>
                <a:uFillTx/>
                <a:latin typeface="Aptos" panose="02110004020202020204"/>
                <a:ea typeface="+mn-ea"/>
                <a:cs typeface="+mn-cs"/>
              </a:rPr>
              <a:t>Any positive non-colonoscopy screening test → diagnostic colonoscopy</a:t>
            </a:r>
          </a:p>
        </p:txBody>
      </p:sp>
      <p:sp>
        <p:nvSpPr>
          <p:cNvPr id="10" name="TextBox 9"/>
          <p:cNvSpPr txBox="1"/>
          <p:nvPr/>
        </p:nvSpPr>
        <p:spPr>
          <a:xfrm>
            <a:off x="685800" y="5989320"/>
            <a:ext cx="1088136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00"/>
            </a:pPr>
            <a:r>
              <a:rPr kumimoji="0" sz="800" b="0" i="0" u="none" strike="noStrike" kern="1200" cap="none" spc="0" normalizeH="0" baseline="0" noProof="0" dirty="0">
                <a:ln>
                  <a:noFill/>
                </a:ln>
                <a:solidFill>
                  <a:prstClr val="black"/>
                </a:solidFill>
                <a:effectLst/>
                <a:uLnTx/>
                <a:uFillTx/>
                <a:latin typeface="Aptos" panose="02110004020202020204"/>
                <a:ea typeface="+mn-ea"/>
                <a:cs typeface="+mn-cs"/>
              </a:rPr>
              <a:t>Refs: Wolf AMD, et al. CA Cancer J Clin. 2026. • USPSTF. JAMA. 2021;325:1965–1977. • Shaukat A, et al. Am J Gastroenterol. 2021;116:458–479. • Patel SG, et al. Gastroenterology. 2022;162:285–299.</a:t>
            </a:r>
          </a:p>
        </p:txBody>
      </p:sp>
    </p:spTree>
    <p:extLst>
      <p:ext uri="{BB962C8B-B14F-4D97-AF65-F5344CB8AC3E}">
        <p14:creationId xmlns:p14="http://schemas.microsoft.com/office/powerpoint/2010/main" val="199853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30927" y="253486"/>
            <a:ext cx="6561091" cy="507831"/>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a:pPr>
            <a:r>
              <a:rPr kumimoji="0" lang="en-US" sz="2700" b="1" i="0" u="none" strike="noStrike" kern="1200" cap="none" spc="0" normalizeH="0" baseline="0" noProof="0" dirty="0">
                <a:ln>
                  <a:noFill/>
                </a:ln>
                <a:solidFill>
                  <a:prstClr val="black"/>
                </a:solidFill>
                <a:effectLst/>
                <a:uLnTx/>
                <a:uFillTx/>
                <a:latin typeface="Aptos" panose="02110004020202020204"/>
                <a:ea typeface="+mn-ea"/>
                <a:cs typeface="+mn-cs"/>
              </a:rPr>
              <a:t>Stool testing – Detection </a:t>
            </a:r>
            <a:r>
              <a:rPr kumimoji="0" lang="en-US" sz="2700" b="1" i="0" u="sng" strike="noStrike" kern="1200" cap="none" spc="0" normalizeH="0" baseline="0" noProof="0" dirty="0">
                <a:ln>
                  <a:noFill/>
                </a:ln>
                <a:solidFill>
                  <a:prstClr val="black"/>
                </a:solidFill>
                <a:effectLst/>
                <a:uLnTx/>
                <a:uFillTx/>
                <a:latin typeface="Aptos" panose="02110004020202020204"/>
                <a:ea typeface="+mn-ea"/>
                <a:cs typeface="+mn-cs"/>
              </a:rPr>
              <a:t>not</a:t>
            </a:r>
            <a:r>
              <a:rPr kumimoji="0" lang="en-US" sz="2700" b="1" i="0" u="none" strike="noStrike" kern="1200" cap="none" spc="0" normalizeH="0" baseline="0" noProof="0" dirty="0">
                <a:ln>
                  <a:noFill/>
                </a:ln>
                <a:solidFill>
                  <a:prstClr val="black"/>
                </a:solidFill>
                <a:effectLst/>
                <a:uLnTx/>
                <a:uFillTx/>
                <a:latin typeface="Aptos" panose="02110004020202020204"/>
                <a:ea typeface="+mn-ea"/>
                <a:cs typeface="+mn-cs"/>
              </a:rPr>
              <a:t> prevention</a:t>
            </a:r>
            <a:endParaRPr kumimoji="0" sz="27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p:cNvSpPr txBox="1"/>
          <p:nvPr/>
        </p:nvSpPr>
        <p:spPr>
          <a:xfrm>
            <a:off x="530352" y="822960"/>
            <a:ext cx="9942209" cy="30008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i="1"/>
            </a:pPr>
            <a:r>
              <a:rPr kumimoji="0" sz="1350" b="0" i="1" u="none" strike="noStrike" kern="1200" cap="none" spc="0" normalizeH="0" baseline="0" noProof="0" dirty="0">
                <a:ln>
                  <a:noFill/>
                </a:ln>
                <a:solidFill>
                  <a:prstClr val="black"/>
                </a:solidFill>
                <a:effectLst/>
                <a:uLnTx/>
                <a:uFillTx/>
                <a:latin typeface="Aptos" panose="02110004020202020204"/>
                <a:ea typeface="+mn-ea"/>
                <a:cs typeface="+mn-cs"/>
              </a:rPr>
              <a:t>Excellent screening options for average-risk patients — but they are primarily cancer-detection tests, not equivalent prevention tests</a:t>
            </a:r>
          </a:p>
        </p:txBody>
      </p:sp>
      <p:sp>
        <p:nvSpPr>
          <p:cNvPr id="4" name="Rounded Rectangle 3"/>
          <p:cNvSpPr/>
          <p:nvPr/>
        </p:nvSpPr>
        <p:spPr>
          <a:xfrm>
            <a:off x="502920" y="1325880"/>
            <a:ext cx="3246120" cy="3611880"/>
          </a:xfrm>
          <a:prstGeom prst="roundRect">
            <a:avLst/>
          </a:prstGeom>
          <a:solidFill>
            <a:schemeClr val="tx2">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a:ln>
                  <a:noFill/>
                </a:ln>
                <a:solidFill>
                  <a:prstClr val="white"/>
                </a:solidFill>
                <a:effectLst/>
                <a:uLnTx/>
                <a:uFillTx/>
                <a:latin typeface="Aptos" panose="02110004020202020204"/>
                <a:ea typeface="+mn-ea"/>
                <a:cs typeface="+mn-cs"/>
              </a:rPr>
              <a:t>FIT</a:t>
            </a:r>
          </a:p>
          <a:p>
            <a:pPr marL="0" marR="0" lvl="0" indent="0" algn="ctr" defTabSz="914400" rtl="0" eaLnBrk="1" fontAlgn="auto" latinLnBrk="0" hangingPunct="1">
              <a:lnSpc>
                <a:spcPct val="100000"/>
              </a:lnSpc>
              <a:spcBef>
                <a:spcPts val="0"/>
              </a:spcBef>
              <a:spcAft>
                <a:spcPts val="1200"/>
              </a:spcAft>
              <a:buClrTx/>
              <a:buSzTx/>
              <a:buFontTx/>
              <a:buNone/>
              <a:tabLst/>
              <a:defRPr sz="1300" b="1"/>
            </a:pPr>
            <a:r>
              <a:rPr kumimoji="0" sz="1300" b="1" i="0" u="none" strike="noStrike" kern="1200" cap="none" spc="0" normalizeH="0" baseline="0" noProof="0">
                <a:ln>
                  <a:noFill/>
                </a:ln>
                <a:solidFill>
                  <a:prstClr val="white"/>
                </a:solidFill>
                <a:effectLst/>
                <a:uLnTx/>
                <a:uFillTx/>
                <a:latin typeface="Aptos" panose="02110004020202020204"/>
                <a:ea typeface="+mn-ea"/>
                <a:cs typeface="+mn-cs"/>
              </a:rPr>
              <a:t>Annual</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a:ln>
                  <a:noFill/>
                </a:ln>
                <a:solidFill>
                  <a:prstClr val="white"/>
                </a:solidFill>
                <a:effectLst/>
                <a:uLnTx/>
                <a:uFillTx/>
                <a:latin typeface="Aptos" panose="02110004020202020204"/>
                <a:ea typeface="+mn-ea"/>
                <a:cs typeface="+mn-cs"/>
              </a:rPr>
              <a:t>CRC sensitivity</a:t>
            </a:r>
          </a:p>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a:ln>
                  <a:noFill/>
                </a:ln>
                <a:solidFill>
                  <a:prstClr val="white"/>
                </a:solidFill>
                <a:effectLst/>
                <a:uLnTx/>
                <a:uFillTx/>
                <a:latin typeface="Aptos" panose="02110004020202020204"/>
                <a:ea typeface="+mn-ea"/>
                <a:cs typeface="+mn-cs"/>
              </a:rPr>
              <a:t>~74%</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a:ln>
                  <a:noFill/>
                </a:ln>
                <a:solidFill>
                  <a:prstClr val="white"/>
                </a:solidFill>
                <a:effectLst/>
                <a:uLnTx/>
                <a:uFillTx/>
                <a:latin typeface="Aptos" panose="02110004020202020204"/>
                <a:ea typeface="+mn-ea"/>
                <a:cs typeface="+mn-cs"/>
              </a:rPr>
              <a:t>Advanced adenoma sensitivity</a:t>
            </a:r>
          </a:p>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a:ln>
                  <a:noFill/>
                </a:ln>
                <a:solidFill>
                  <a:prstClr val="white"/>
                </a:solidFill>
                <a:effectLst/>
                <a:uLnTx/>
                <a:uFillTx/>
                <a:latin typeface="Aptos" panose="02110004020202020204"/>
                <a:ea typeface="+mn-ea"/>
                <a:cs typeface="+mn-cs"/>
              </a:rPr>
              <a:t>~23%</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a:ln>
                  <a:noFill/>
                </a:ln>
                <a:solidFill>
                  <a:prstClr val="white"/>
                </a:solidFill>
                <a:effectLst/>
                <a:uLnTx/>
                <a:uFillTx/>
                <a:latin typeface="Aptos" panose="02110004020202020204"/>
                <a:ea typeface="+mn-ea"/>
                <a:cs typeface="+mn-cs"/>
              </a:rPr>
              <a:t>Polyp removal</a:t>
            </a:r>
          </a:p>
          <a:p>
            <a:pPr marL="0" marR="0" lvl="0" indent="0" algn="ctr" defTabSz="914400" rtl="0" eaLnBrk="1" fontAlgn="auto" latinLnBrk="0" hangingPunct="1">
              <a:lnSpc>
                <a:spcPct val="100000"/>
              </a:lnSpc>
              <a:spcBef>
                <a:spcPts val="0"/>
              </a:spcBef>
              <a:spcAft>
                <a:spcPts val="0"/>
              </a:spcAft>
              <a:buClrTx/>
              <a:buSzTx/>
              <a:buFontTx/>
              <a:buNone/>
              <a:tabLst/>
              <a:defRPr sz="1300" b="0"/>
            </a:pPr>
            <a:r>
              <a:rPr kumimoji="0" sz="1300" b="0" i="0" u="none" strike="noStrike" kern="1200" cap="none" spc="0" normalizeH="0" baseline="0" noProof="0">
                <a:ln>
                  <a:noFill/>
                </a:ln>
                <a:solidFill>
                  <a:prstClr val="white"/>
                </a:solidFill>
                <a:effectLst/>
                <a:uLnTx/>
                <a:uFillTx/>
                <a:latin typeface="Aptos" panose="02110004020202020204"/>
                <a:ea typeface="+mn-ea"/>
                <a:cs typeface="+mn-cs"/>
              </a:rPr>
              <a:t>No</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a:ln>
                  <a:noFill/>
                </a:ln>
                <a:solidFill>
                  <a:prstClr val="white"/>
                </a:solidFill>
                <a:effectLst/>
                <a:uLnTx/>
                <a:uFillTx/>
                <a:latin typeface="Aptos" panose="02110004020202020204"/>
                <a:ea typeface="+mn-ea"/>
                <a:cs typeface="+mn-cs"/>
              </a:rPr>
              <a:t>If positive</a:t>
            </a:r>
          </a:p>
          <a:p>
            <a:pPr marL="0" marR="0" lvl="0" indent="0" algn="ctr" defTabSz="914400" rtl="0" eaLnBrk="1" fontAlgn="auto" latinLnBrk="0" hangingPunct="1">
              <a:lnSpc>
                <a:spcPct val="100000"/>
              </a:lnSpc>
              <a:spcBef>
                <a:spcPts val="0"/>
              </a:spcBef>
              <a:spcAft>
                <a:spcPts val="0"/>
              </a:spcAft>
              <a:buClrTx/>
              <a:buSzTx/>
              <a:buFontTx/>
              <a:buNone/>
              <a:tabLst/>
              <a:defRPr sz="1300" b="0"/>
            </a:pPr>
            <a:r>
              <a:rPr kumimoji="0" sz="1300" b="0" i="0" u="none" strike="noStrike" kern="1200" cap="none" spc="0" normalizeH="0" baseline="0" noProof="0">
                <a:ln>
                  <a:noFill/>
                </a:ln>
                <a:solidFill>
                  <a:prstClr val="white"/>
                </a:solidFill>
                <a:effectLst/>
                <a:uLnTx/>
                <a:uFillTx/>
                <a:latin typeface="Aptos" panose="02110004020202020204"/>
                <a:ea typeface="+mn-ea"/>
                <a:cs typeface="+mn-cs"/>
              </a:rPr>
              <a:t>Colonoscopy required</a:t>
            </a:r>
          </a:p>
        </p:txBody>
      </p:sp>
      <p:sp>
        <p:nvSpPr>
          <p:cNvPr id="5" name="Rounded Rectangle 4"/>
          <p:cNvSpPr/>
          <p:nvPr/>
        </p:nvSpPr>
        <p:spPr>
          <a:xfrm>
            <a:off x="4069080" y="1325880"/>
            <a:ext cx="3246120" cy="3611880"/>
          </a:xfrm>
          <a:prstGeom prst="roundRect">
            <a:avLst/>
          </a:prstGeom>
          <a:solidFill>
            <a:schemeClr val="tx2">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dirty="0">
                <a:ln>
                  <a:noFill/>
                </a:ln>
                <a:solidFill>
                  <a:prstClr val="white"/>
                </a:solidFill>
                <a:effectLst/>
                <a:uLnTx/>
                <a:uFillTx/>
                <a:latin typeface="Aptos" panose="02110004020202020204"/>
                <a:ea typeface="+mn-ea"/>
                <a:cs typeface="+mn-cs"/>
              </a:rPr>
              <a:t>COLOGUARD / mt-</a:t>
            </a:r>
            <a:r>
              <a:rPr kumimoji="0" sz="1700" b="1" i="0" u="none" strike="noStrike" kern="1200" cap="none" spc="0" normalizeH="0" baseline="0" noProof="0" dirty="0" err="1">
                <a:ln>
                  <a:noFill/>
                </a:ln>
                <a:solidFill>
                  <a:prstClr val="white"/>
                </a:solidFill>
                <a:effectLst/>
                <a:uLnTx/>
                <a:uFillTx/>
                <a:latin typeface="Aptos" panose="02110004020202020204"/>
                <a:ea typeface="+mn-ea"/>
                <a:cs typeface="+mn-cs"/>
              </a:rPr>
              <a:t>sDNA</a:t>
            </a:r>
            <a:endParaRPr kumimoji="0" sz="17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1200"/>
              </a:spcAft>
              <a:buClrTx/>
              <a:buSzTx/>
              <a:buFontTx/>
              <a:buNone/>
              <a:tabLst/>
              <a:defRPr sz="1300" b="1"/>
            </a:pPr>
            <a:r>
              <a:rPr kumimoji="0" sz="1300" b="1" i="0" u="none" strike="noStrike" kern="1200" cap="none" spc="0" normalizeH="0" baseline="0" noProof="0" dirty="0">
                <a:ln>
                  <a:noFill/>
                </a:ln>
                <a:solidFill>
                  <a:prstClr val="white"/>
                </a:solidFill>
                <a:effectLst/>
                <a:uLnTx/>
                <a:uFillTx/>
                <a:latin typeface="Aptos" panose="02110004020202020204"/>
                <a:ea typeface="+mn-ea"/>
                <a:cs typeface="+mn-cs"/>
              </a:rPr>
              <a:t>Every 3 years</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CRC sensitivity</a:t>
            </a:r>
          </a:p>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dirty="0">
                <a:ln>
                  <a:noFill/>
                </a:ln>
                <a:solidFill>
                  <a:prstClr val="white"/>
                </a:solidFill>
                <a:effectLst/>
                <a:uLnTx/>
                <a:uFillTx/>
                <a:latin typeface="Aptos" panose="02110004020202020204"/>
                <a:ea typeface="+mn-ea"/>
                <a:cs typeface="+mn-cs"/>
              </a:rPr>
              <a:t>~93%</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Advanced adenoma sensitivity</a:t>
            </a:r>
          </a:p>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dirty="0">
                <a:ln>
                  <a:noFill/>
                </a:ln>
                <a:solidFill>
                  <a:prstClr val="white"/>
                </a:solidFill>
                <a:effectLst/>
                <a:uLnTx/>
                <a:uFillTx/>
                <a:latin typeface="Aptos" panose="02110004020202020204"/>
                <a:ea typeface="+mn-ea"/>
                <a:cs typeface="+mn-cs"/>
              </a:rPr>
              <a:t>~43%</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Polyp removal</a:t>
            </a:r>
          </a:p>
          <a:p>
            <a:pPr marL="0" marR="0" lvl="0" indent="0" algn="ctr" defTabSz="914400" rtl="0" eaLnBrk="1" fontAlgn="auto" latinLnBrk="0" hangingPunct="1">
              <a:lnSpc>
                <a:spcPct val="100000"/>
              </a:lnSpc>
              <a:spcBef>
                <a:spcPts val="0"/>
              </a:spcBef>
              <a:spcAft>
                <a:spcPts val="0"/>
              </a:spcAft>
              <a:buClrTx/>
              <a:buSzTx/>
              <a:buFontTx/>
              <a:buNone/>
              <a:tabLst/>
              <a:defRPr sz="1300" b="0"/>
            </a:pPr>
            <a:r>
              <a:rPr kumimoji="0" sz="1300" b="0" i="0" u="none" strike="noStrike" kern="1200" cap="none" spc="0" normalizeH="0" baseline="0" noProof="0" dirty="0">
                <a:ln>
                  <a:noFill/>
                </a:ln>
                <a:solidFill>
                  <a:prstClr val="white"/>
                </a:solidFill>
                <a:effectLst/>
                <a:uLnTx/>
                <a:uFillTx/>
                <a:latin typeface="Aptos" panose="02110004020202020204"/>
                <a:ea typeface="+mn-ea"/>
                <a:cs typeface="+mn-cs"/>
              </a:rPr>
              <a:t>No</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If positive</a:t>
            </a:r>
          </a:p>
          <a:p>
            <a:pPr marL="0" marR="0" lvl="0" indent="0" algn="ctr" defTabSz="914400" rtl="0" eaLnBrk="1" fontAlgn="auto" latinLnBrk="0" hangingPunct="1">
              <a:lnSpc>
                <a:spcPct val="100000"/>
              </a:lnSpc>
              <a:spcBef>
                <a:spcPts val="0"/>
              </a:spcBef>
              <a:spcAft>
                <a:spcPts val="0"/>
              </a:spcAft>
              <a:buClrTx/>
              <a:buSzTx/>
              <a:buFontTx/>
              <a:buNone/>
              <a:tabLst/>
              <a:defRPr sz="1300" b="0"/>
            </a:pPr>
            <a:r>
              <a:rPr kumimoji="0" sz="1300" b="0" i="0" u="none" strike="noStrike" kern="1200" cap="none" spc="0" normalizeH="0" baseline="0" noProof="0" dirty="0">
                <a:ln>
                  <a:noFill/>
                </a:ln>
                <a:solidFill>
                  <a:prstClr val="white"/>
                </a:solidFill>
                <a:effectLst/>
                <a:uLnTx/>
                <a:uFillTx/>
                <a:latin typeface="Aptos" panose="02110004020202020204"/>
                <a:ea typeface="+mn-ea"/>
                <a:cs typeface="+mn-cs"/>
              </a:rPr>
              <a:t>Colonoscopy required</a:t>
            </a:r>
          </a:p>
        </p:txBody>
      </p:sp>
      <p:sp>
        <p:nvSpPr>
          <p:cNvPr id="6" name="Rounded Rectangle 5"/>
          <p:cNvSpPr/>
          <p:nvPr/>
        </p:nvSpPr>
        <p:spPr>
          <a:xfrm>
            <a:off x="7635240" y="1325880"/>
            <a:ext cx="3246120" cy="3611880"/>
          </a:xfrm>
          <a:prstGeom prst="roundRect">
            <a:avLst/>
          </a:prstGeom>
          <a:solidFill>
            <a:schemeClr val="tx2">
              <a:lumMod val="90000"/>
              <a:lumOff val="1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dirty="0">
                <a:ln>
                  <a:noFill/>
                </a:ln>
                <a:solidFill>
                  <a:prstClr val="white"/>
                </a:solidFill>
                <a:effectLst/>
                <a:uLnTx/>
                <a:uFillTx/>
                <a:latin typeface="Aptos" panose="02110004020202020204"/>
                <a:ea typeface="+mn-ea"/>
                <a:cs typeface="+mn-cs"/>
              </a:rPr>
              <a:t>COLONOSCOPY</a:t>
            </a:r>
          </a:p>
          <a:p>
            <a:pPr marL="0" marR="0" lvl="0" indent="0" algn="ctr" defTabSz="914400" rtl="0" eaLnBrk="1" fontAlgn="auto" latinLnBrk="0" hangingPunct="1">
              <a:lnSpc>
                <a:spcPct val="100000"/>
              </a:lnSpc>
              <a:spcBef>
                <a:spcPts val="0"/>
              </a:spcBef>
              <a:spcAft>
                <a:spcPts val="1200"/>
              </a:spcAft>
              <a:buClrTx/>
              <a:buSzTx/>
              <a:buFontTx/>
              <a:buNone/>
              <a:tabLst/>
              <a:defRPr sz="1300" b="1"/>
            </a:pPr>
            <a:r>
              <a:rPr kumimoji="0" sz="1300" b="1" i="0" u="none" strike="noStrike" kern="1200" cap="none" spc="0" normalizeH="0" baseline="0" noProof="0" dirty="0">
                <a:ln>
                  <a:noFill/>
                </a:ln>
                <a:solidFill>
                  <a:prstClr val="white"/>
                </a:solidFill>
                <a:effectLst/>
                <a:uLnTx/>
                <a:uFillTx/>
                <a:latin typeface="Aptos" panose="02110004020202020204"/>
                <a:ea typeface="+mn-ea"/>
                <a:cs typeface="+mn-cs"/>
              </a:rPr>
              <a:t>Every 10 years</a:t>
            </a:r>
            <a:endParaRPr kumimoji="0" lang="en-US" sz="13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1200"/>
              </a:spcAft>
              <a:buClrTx/>
              <a:buSzTx/>
              <a:buFontTx/>
              <a:buNone/>
              <a:tabLst/>
              <a:defRPr sz="1300" b="1"/>
            </a:pPr>
            <a:r>
              <a:rPr kumimoji="0" lang="en-US" sz="1300" b="1" i="0" u="none" strike="noStrike" kern="1200" cap="none" spc="0" normalizeH="0" baseline="0" noProof="0" dirty="0">
                <a:ln>
                  <a:noFill/>
                </a:ln>
                <a:solidFill>
                  <a:prstClr val="white"/>
                </a:solidFill>
                <a:effectLst/>
                <a:uLnTx/>
                <a:uFillTx/>
                <a:latin typeface="Aptos" panose="02110004020202020204"/>
                <a:ea typeface="+mn-ea"/>
                <a:cs typeface="+mn-cs"/>
              </a:rPr>
              <a:t>CRC sensitivity ~ 99%</a:t>
            </a:r>
            <a:endParaRPr kumimoji="0" sz="13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Large adenoma detection</a:t>
            </a:r>
          </a:p>
          <a:p>
            <a:pPr marL="0" marR="0" lvl="0" indent="0" algn="ctr" defTabSz="914400" rtl="0" eaLnBrk="1" fontAlgn="auto" latinLnBrk="0" hangingPunct="1">
              <a:lnSpc>
                <a:spcPct val="100000"/>
              </a:lnSpc>
              <a:spcBef>
                <a:spcPts val="0"/>
              </a:spcBef>
              <a:spcAft>
                <a:spcPts val="0"/>
              </a:spcAft>
              <a:buClrTx/>
              <a:buSzTx/>
              <a:buFontTx/>
              <a:buNone/>
              <a:tabLst/>
              <a:defRPr sz="1700" b="1"/>
            </a:pPr>
            <a:r>
              <a:rPr kumimoji="0" sz="1700" b="1" i="0" u="none" strike="noStrike" kern="1200" cap="none" spc="0" normalizeH="0" baseline="0" noProof="0" dirty="0">
                <a:ln>
                  <a:noFill/>
                </a:ln>
                <a:solidFill>
                  <a:prstClr val="white"/>
                </a:solidFill>
                <a:effectLst/>
                <a:uLnTx/>
                <a:uFillTx/>
                <a:latin typeface="Aptos" panose="02110004020202020204"/>
                <a:ea typeface="+mn-ea"/>
                <a:cs typeface="+mn-cs"/>
              </a:rPr>
              <a:t>~89–95%*</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Direct visualization</a:t>
            </a:r>
          </a:p>
          <a:p>
            <a:pPr marL="0" marR="0" lvl="0" indent="0" algn="ctr" defTabSz="914400" rtl="0" eaLnBrk="1" fontAlgn="auto" latinLnBrk="0" hangingPunct="1">
              <a:lnSpc>
                <a:spcPct val="100000"/>
              </a:lnSpc>
              <a:spcBef>
                <a:spcPts val="0"/>
              </a:spcBef>
              <a:spcAft>
                <a:spcPts val="0"/>
              </a:spcAft>
              <a:buClrTx/>
              <a:buSzTx/>
              <a:buFontTx/>
              <a:buNone/>
              <a:tabLst/>
              <a:defRPr sz="1300" b="0"/>
            </a:pPr>
            <a:r>
              <a:rPr kumimoji="0" sz="1300" b="0" i="0" u="none" strike="noStrike" kern="1200" cap="none" spc="0" normalizeH="0" baseline="0" noProof="0" dirty="0">
                <a:ln>
                  <a:noFill/>
                </a:ln>
                <a:solidFill>
                  <a:prstClr val="white"/>
                </a:solidFill>
                <a:effectLst/>
                <a:uLnTx/>
                <a:uFillTx/>
                <a:latin typeface="Aptos" panose="02110004020202020204"/>
                <a:ea typeface="+mn-ea"/>
                <a:cs typeface="+mn-cs"/>
              </a:rPr>
              <a:t>Entire colon</a:t>
            </a:r>
          </a:p>
          <a:p>
            <a:pPr marL="0" marR="0" lvl="0" indent="0" algn="ctr" defTabSz="914400" rtl="0" eaLnBrk="1" fontAlgn="auto" latinLnBrk="0" hangingPunct="1">
              <a:lnSpc>
                <a:spcPct val="100000"/>
              </a:lnSpc>
              <a:spcBef>
                <a:spcPts val="800"/>
              </a:spcBef>
              <a:spcAft>
                <a:spcPts val="0"/>
              </a:spcAft>
              <a:buClrTx/>
              <a:buSzTx/>
              <a:buFontTx/>
              <a:buNone/>
              <a:tabLst/>
              <a:defRPr sz="1150" b="1"/>
            </a:pPr>
            <a:r>
              <a:rPr kumimoji="0" sz="1150" b="1" i="0" u="none" strike="noStrike" kern="1200" cap="none" spc="0" normalizeH="0" baseline="0" noProof="0" dirty="0">
                <a:ln>
                  <a:noFill/>
                </a:ln>
                <a:solidFill>
                  <a:prstClr val="white"/>
                </a:solidFill>
                <a:effectLst/>
                <a:uLnTx/>
                <a:uFillTx/>
                <a:latin typeface="Aptos" panose="02110004020202020204"/>
                <a:ea typeface="+mn-ea"/>
                <a:cs typeface="+mn-cs"/>
              </a:rPr>
              <a:t>Polyp removal</a:t>
            </a:r>
          </a:p>
          <a:p>
            <a:pPr marL="0" marR="0" lvl="0" indent="0" algn="ctr" defTabSz="914400" rtl="0" eaLnBrk="1" fontAlgn="auto" latinLnBrk="0" hangingPunct="1">
              <a:lnSpc>
                <a:spcPct val="100000"/>
              </a:lnSpc>
              <a:spcBef>
                <a:spcPts val="0"/>
              </a:spcBef>
              <a:spcAft>
                <a:spcPts val="0"/>
              </a:spcAft>
              <a:buClrTx/>
              <a:buSzTx/>
              <a:buFontTx/>
              <a:buNone/>
              <a:tabLst/>
              <a:defRPr sz="1300" b="0"/>
            </a:pPr>
            <a:r>
              <a:rPr kumimoji="0" sz="1300" b="0" i="0" u="none" strike="noStrike" kern="1200" cap="none" spc="0" normalizeH="0" baseline="0" noProof="0" dirty="0">
                <a:ln>
                  <a:noFill/>
                </a:ln>
                <a:solidFill>
                  <a:prstClr val="white"/>
                </a:solidFill>
                <a:effectLst/>
                <a:uLnTx/>
                <a:uFillTx/>
                <a:latin typeface="Aptos" panose="02110004020202020204"/>
                <a:ea typeface="+mn-ea"/>
                <a:cs typeface="+mn-cs"/>
              </a:rPr>
              <a:t>Yes — same procedure</a:t>
            </a:r>
          </a:p>
        </p:txBody>
      </p:sp>
      <p:sp>
        <p:nvSpPr>
          <p:cNvPr id="7" name="Rounded Rectangle 6"/>
          <p:cNvSpPr/>
          <p:nvPr/>
        </p:nvSpPr>
        <p:spPr>
          <a:xfrm>
            <a:off x="685800" y="5166360"/>
            <a:ext cx="10789920" cy="65836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500" b="1"/>
            </a:pPr>
            <a:r>
              <a:rPr kumimoji="0" sz="1500" b="1" i="0" u="none" strike="noStrike" kern="1200" cap="none" spc="0" normalizeH="0" baseline="0" noProof="0" dirty="0">
                <a:ln>
                  <a:noFill/>
                </a:ln>
                <a:solidFill>
                  <a:prstClr val="white"/>
                </a:solidFill>
                <a:effectLst/>
                <a:uLnTx/>
                <a:uFillTx/>
                <a:latin typeface="Aptos" panose="02110004020202020204"/>
                <a:ea typeface="+mn-ea"/>
                <a:cs typeface="+mn-cs"/>
              </a:rPr>
              <a:t>Key limitation: stool tests can miss the precursor lesion → colonoscopy can DETECT and REMOVE precancerous polyps in the same examination.</a:t>
            </a:r>
          </a:p>
        </p:txBody>
      </p:sp>
      <p:sp>
        <p:nvSpPr>
          <p:cNvPr id="8" name="TextBox 7"/>
          <p:cNvSpPr txBox="1"/>
          <p:nvPr/>
        </p:nvSpPr>
        <p:spPr>
          <a:xfrm>
            <a:off x="1091102" y="5948014"/>
            <a:ext cx="9640742" cy="34778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30" i="1"/>
            </a:pPr>
            <a:r>
              <a:rPr kumimoji="0" sz="830" b="0" i="1" u="none" strike="noStrike" kern="1200" cap="none" spc="0" normalizeH="0" baseline="0" noProof="0" dirty="0">
                <a:ln>
                  <a:noFill/>
                </a:ln>
                <a:solidFill>
                  <a:prstClr val="black"/>
                </a:solidFill>
                <a:effectLst/>
                <a:uLnTx/>
                <a:uFillTx/>
                <a:latin typeface="Aptos" panose="02110004020202020204"/>
                <a:ea typeface="+mn-ea"/>
                <a:cs typeface="+mn-cs"/>
              </a:rPr>
              <a:t>Stool-based screening remains guideline-recommended and effective when performed at the recommended interval with complete follow-up. These figures describe one-time test sensitivity; repeated FIT testing improves programmatic effectiveness. *Colonoscopy sensitivity shown for adenomas ≥10 mm.</a:t>
            </a:r>
          </a:p>
        </p:txBody>
      </p:sp>
      <p:sp>
        <p:nvSpPr>
          <p:cNvPr id="9" name="TextBox 8"/>
          <p:cNvSpPr txBox="1"/>
          <p:nvPr/>
        </p:nvSpPr>
        <p:spPr>
          <a:xfrm>
            <a:off x="566928" y="6419088"/>
            <a:ext cx="10972800" cy="2743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a:pPr>
            <a:r>
              <a:rPr kumimoji="0" sz="750" b="0" i="0" u="none" strike="noStrike" kern="1200" cap="none" spc="0" normalizeH="0" baseline="0" noProof="0">
                <a:ln>
                  <a:noFill/>
                </a:ln>
                <a:solidFill>
                  <a:prstClr val="black"/>
                </a:solidFill>
                <a:effectLst/>
                <a:uLnTx/>
                <a:uFillTx/>
                <a:latin typeface="Aptos" panose="02110004020202020204"/>
                <a:ea typeface="+mn-ea"/>
                <a:cs typeface="+mn-cs"/>
              </a:rPr>
              <a:t>Source: USPSTF Evidence Review / Recommendation Statement, JAMA 2021.</a:t>
            </a:r>
          </a:p>
        </p:txBody>
      </p:sp>
      <p:sp>
        <p:nvSpPr>
          <p:cNvPr id="10" name="Rectangle 9">
            <a:extLst>
              <a:ext uri="{FF2B5EF4-FFF2-40B4-BE49-F238E27FC236}">
                <a16:creationId xmlns:a16="http://schemas.microsoft.com/office/drawing/2014/main" id="{4C663820-8CA4-992B-A69C-EFD3DD51D377}"/>
              </a:ext>
            </a:extLst>
          </p:cNvPr>
          <p:cNvSpPr/>
          <p:nvPr/>
        </p:nvSpPr>
        <p:spPr>
          <a:xfrm>
            <a:off x="772297" y="2372497"/>
            <a:ext cx="9619735" cy="605481"/>
          </a:xfrm>
          <a:prstGeom prst="rect">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FB2103AE-B313-4E1F-18AC-4EBAB124081F}"/>
              </a:ext>
            </a:extLst>
          </p:cNvPr>
          <p:cNvSpPr/>
          <p:nvPr/>
        </p:nvSpPr>
        <p:spPr>
          <a:xfrm>
            <a:off x="772296" y="2980037"/>
            <a:ext cx="9619735" cy="510747"/>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785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5C50BE5B-3072-4882-B881-B6A402CBF8BF}"/>
              </a:ext>
            </a:extLst>
          </p:cNvPr>
          <p:cNvSpPr>
            <a:spLocks noGrp="1"/>
          </p:cNvSpPr>
          <p:nvPr/>
        </p:nvSpPr>
        <p:spPr>
          <a:xfrm>
            <a:off x="609600" y="400050"/>
            <a:ext cx="10668000" cy="4953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a:solidFill>
                  <a:srgbClr val="123247"/>
                </a:solidFill>
                <a:latin typeface="Aptos"/>
                <a:ea typeface="Aptos"/>
                <a:cs typeface="Aptos"/>
              </a:defRPr>
            </a:pPr>
            <a:r>
              <a:rPr kumimoji="0" sz="2700" b="1" i="0" u="none" strike="noStrike" kern="1200" cap="none" spc="0" normalizeH="0" baseline="0" noProof="0">
                <a:ln>
                  <a:noFill/>
                </a:ln>
                <a:solidFill>
                  <a:srgbClr val="123247"/>
                </a:solidFill>
                <a:effectLst/>
                <a:uLnTx/>
                <a:uFillTx/>
                <a:latin typeface="Aptos"/>
                <a:ea typeface="Aptos"/>
                <a:cs typeface="Aptos"/>
              </a:rPr>
              <a:t>Guideline-supported alternatives</a:t>
            </a:r>
          </a:p>
        </p:txBody>
      </p:sp>
      <p:sp>
        <p:nvSpPr>
          <p:cNvPr id="2" name="Rectangle 1">
            <a:extLst>
              <a:ext uri="{FF2B5EF4-FFF2-40B4-BE49-F238E27FC236}">
                <a16:creationId xmlns:a16="http://schemas.microsoft.com/office/drawing/2014/main" id="{FF781949-B100-4AC7-9E7D-80FA332E6FE0}"/>
              </a:ext>
            </a:extLst>
          </p:cNvPr>
          <p:cNvSpPr>
            <a:spLocks noGrp="1"/>
          </p:cNvSpPr>
          <p:nvPr/>
        </p:nvSpPr>
        <p:spPr>
          <a:xfrm>
            <a:off x="628650" y="933450"/>
            <a:ext cx="106680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87383"/>
                </a:solidFill>
                <a:latin typeface="Aptos"/>
                <a:ea typeface="Aptos"/>
                <a:cs typeface="Aptos"/>
              </a:defRPr>
            </a:pPr>
            <a:r>
              <a:rPr kumimoji="0" sz="1350" b="0" i="0" u="none" strike="noStrike" kern="1200" cap="none" spc="0" normalizeH="0" baseline="0" noProof="0">
                <a:ln>
                  <a:noFill/>
                </a:ln>
                <a:solidFill>
                  <a:srgbClr val="587383"/>
                </a:solidFill>
                <a:effectLst/>
                <a:uLnTx/>
                <a:uFillTx/>
                <a:latin typeface="Aptos"/>
                <a:ea typeface="Aptos"/>
                <a:cs typeface="Aptos"/>
              </a:rPr>
              <a:t>Reserve for selected patients when first-line screening is declined, unavailable, or unsuitable</a:t>
            </a:r>
          </a:p>
        </p:txBody>
      </p:sp>
      <p:sp>
        <p:nvSpPr>
          <p:cNvPr id="3" name="Rectangle 2">
            <a:extLst>
              <a:ext uri="{FF2B5EF4-FFF2-40B4-BE49-F238E27FC236}">
                <a16:creationId xmlns:a16="http://schemas.microsoft.com/office/drawing/2014/main" id="{B949B431-A8B6-4B92-B86D-1522C03700FF}"/>
              </a:ext>
            </a:extLst>
          </p:cNvPr>
          <p:cNvSpPr>
            <a:spLocks noGrp="1"/>
          </p:cNvSpPr>
          <p:nvPr/>
        </p:nvSpPr>
        <p:spPr>
          <a:xfrm>
            <a:off x="609600" y="1314450"/>
            <a:ext cx="10972800" cy="38100"/>
          </a:xfrm>
          <a:prstGeom prst="rect">
            <a:avLst/>
          </a:prstGeom>
          <a:solidFill>
            <a:srgbClr val="20A6A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Rounded Corners 3">
            <a:extLst>
              <a:ext uri="{FF2B5EF4-FFF2-40B4-BE49-F238E27FC236}">
                <a16:creationId xmlns:a16="http://schemas.microsoft.com/office/drawing/2014/main" id="{00ED2CFA-476D-482D-A489-F9551CB8CF2A}"/>
              </a:ext>
            </a:extLst>
          </p:cNvPr>
          <p:cNvSpPr>
            <a:spLocks noGrp="1"/>
          </p:cNvSpPr>
          <p:nvPr/>
        </p:nvSpPr>
        <p:spPr>
          <a:xfrm>
            <a:off x="609600" y="1657350"/>
            <a:ext cx="5410200" cy="1657350"/>
          </a:xfrm>
          <a:prstGeom prst="roundRect">
            <a:avLst>
              <a:gd name="adj" fmla="val 10345"/>
            </a:avLst>
          </a:prstGeom>
          <a:solidFill>
            <a:srgbClr val="FFFFFF"/>
          </a:solidFill>
          <a:ln w="9525">
            <a:solidFill>
              <a:srgbClr val="D7E3E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Rounded Corners 4">
            <a:extLst>
              <a:ext uri="{FF2B5EF4-FFF2-40B4-BE49-F238E27FC236}">
                <a16:creationId xmlns:a16="http://schemas.microsoft.com/office/drawing/2014/main" id="{97BDEF12-BC44-4D0A-9DA3-4527736B2F4B}"/>
              </a:ext>
            </a:extLst>
          </p:cNvPr>
          <p:cNvSpPr>
            <a:spLocks noGrp="1"/>
          </p:cNvSpPr>
          <p:nvPr/>
        </p:nvSpPr>
        <p:spPr>
          <a:xfrm>
            <a:off x="800100" y="1847850"/>
            <a:ext cx="1238250" cy="1276350"/>
          </a:xfrm>
          <a:prstGeom prst="roundRect">
            <a:avLst>
              <a:gd name="adj" fmla="val 10769"/>
            </a:avLst>
          </a:prstGeom>
          <a:solidFill>
            <a:srgbClr val="ECF6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8" name="Picture 37"/>
          <p:cNvPicPr>
            <a:picLocks noChangeAspect="1"/>
          </p:cNvPicPr>
          <p:nvPr/>
        </p:nvPicPr>
        <p:blipFill>
          <a:blip r:embed="rId3"/>
          <a:stretch/>
        </p:blipFill>
        <p:spPr>
          <a:xfrm>
            <a:off x="997744" y="1924050"/>
            <a:ext cx="842963" cy="1123950"/>
          </a:xfrm>
          <a:prstGeom prst="rect">
            <a:avLst/>
          </a:prstGeom>
        </p:spPr>
      </p:pic>
      <p:sp>
        <p:nvSpPr>
          <p:cNvPr id="7" name="Rectangle 6">
            <a:extLst>
              <a:ext uri="{FF2B5EF4-FFF2-40B4-BE49-F238E27FC236}">
                <a16:creationId xmlns:a16="http://schemas.microsoft.com/office/drawing/2014/main" id="{CC4D2DF4-CCD1-447D-8095-C6D3076A9917}"/>
              </a:ext>
            </a:extLst>
          </p:cNvPr>
          <p:cNvSpPr>
            <a:spLocks noGrp="1"/>
          </p:cNvSpPr>
          <p:nvPr/>
        </p:nvSpPr>
        <p:spPr>
          <a:xfrm>
            <a:off x="2266950" y="1885950"/>
            <a:ext cx="3333750" cy="171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0A8588"/>
                </a:solidFill>
                <a:latin typeface="Aptos"/>
                <a:ea typeface="Aptos"/>
                <a:cs typeface="Aptos"/>
              </a:defRPr>
            </a:pPr>
            <a:r>
              <a:rPr kumimoji="0" sz="825" b="1" i="0" u="none" strike="noStrike" kern="1200" cap="none" spc="0" normalizeH="0" baseline="0" noProof="0">
                <a:ln>
                  <a:noFill/>
                </a:ln>
                <a:solidFill>
                  <a:srgbClr val="0A8588"/>
                </a:solidFill>
                <a:effectLst/>
                <a:uLnTx/>
                <a:uFillTx/>
                <a:latin typeface="Aptos"/>
                <a:ea typeface="Aptos"/>
                <a:cs typeface="Aptos"/>
              </a:rPr>
              <a:t>STRUCTURAL EXAM</a:t>
            </a:r>
          </a:p>
        </p:txBody>
      </p:sp>
      <p:sp>
        <p:nvSpPr>
          <p:cNvPr id="8" name="Rectangle 7">
            <a:extLst>
              <a:ext uri="{FF2B5EF4-FFF2-40B4-BE49-F238E27FC236}">
                <a16:creationId xmlns:a16="http://schemas.microsoft.com/office/drawing/2014/main" id="{F4149123-0BC5-43DB-B038-FEE3CEBECF5D}"/>
              </a:ext>
            </a:extLst>
          </p:cNvPr>
          <p:cNvSpPr>
            <a:spLocks noGrp="1"/>
          </p:cNvSpPr>
          <p:nvPr/>
        </p:nvSpPr>
        <p:spPr>
          <a:xfrm>
            <a:off x="2266950" y="2133600"/>
            <a:ext cx="3429000" cy="2857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83B4D"/>
                </a:solidFill>
                <a:latin typeface="Aptos"/>
                <a:ea typeface="Aptos"/>
                <a:cs typeface="Aptos"/>
              </a:defRPr>
            </a:pPr>
            <a:r>
              <a:rPr kumimoji="0" sz="1575" b="1" i="0" u="none" strike="noStrike" kern="1200" cap="none" spc="0" normalizeH="0" baseline="0" noProof="0">
                <a:ln>
                  <a:noFill/>
                </a:ln>
                <a:solidFill>
                  <a:srgbClr val="183B4D"/>
                </a:solidFill>
                <a:effectLst/>
                <a:uLnTx/>
                <a:uFillTx/>
                <a:latin typeface="Aptos"/>
                <a:ea typeface="Aptos"/>
                <a:cs typeface="Aptos"/>
              </a:rPr>
              <a:t>CT colonography</a:t>
            </a:r>
          </a:p>
        </p:txBody>
      </p:sp>
      <p:sp>
        <p:nvSpPr>
          <p:cNvPr id="9" name="Rectangle 8">
            <a:extLst>
              <a:ext uri="{FF2B5EF4-FFF2-40B4-BE49-F238E27FC236}">
                <a16:creationId xmlns:a16="http://schemas.microsoft.com/office/drawing/2014/main" id="{4FBC1C1F-499A-40A4-BBBC-460536800158}"/>
              </a:ext>
            </a:extLst>
          </p:cNvPr>
          <p:cNvSpPr>
            <a:spLocks noGrp="1"/>
          </p:cNvSpPr>
          <p:nvPr/>
        </p:nvSpPr>
        <p:spPr>
          <a:xfrm>
            <a:off x="2266950" y="2524125"/>
            <a:ext cx="3371850" cy="552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dirty="0">
                <a:ln>
                  <a:noFill/>
                </a:ln>
                <a:solidFill>
                  <a:srgbClr val="5A7180"/>
                </a:solidFill>
                <a:effectLst/>
                <a:uLnTx/>
                <a:uFillTx/>
                <a:latin typeface="Aptos"/>
                <a:ea typeface="Aptos"/>
                <a:cs typeface="Aptos"/>
              </a:rPr>
              <a:t>Whole-colon imaging without sedation. Bowel preparation </a:t>
            </a:r>
            <a:r>
              <a:rPr kumimoji="0" lang="en-US" sz="1125" b="0" i="0" u="none" strike="noStrike" kern="1200" cap="none" spc="0" normalizeH="0" baseline="0" noProof="0" dirty="0">
                <a:ln>
                  <a:noFill/>
                </a:ln>
                <a:solidFill>
                  <a:srgbClr val="5A7180"/>
                </a:solidFill>
                <a:effectLst/>
                <a:uLnTx/>
                <a:uFillTx/>
                <a:latin typeface="Aptos"/>
                <a:ea typeface="Aptos"/>
                <a:cs typeface="Aptos"/>
              </a:rPr>
              <a:t>and insufflation </a:t>
            </a:r>
            <a:r>
              <a:rPr kumimoji="0" sz="1125" b="0" i="0" u="none" strike="noStrike" kern="1200" cap="none" spc="0" normalizeH="0" baseline="0" noProof="0" dirty="0">
                <a:ln>
                  <a:noFill/>
                </a:ln>
                <a:solidFill>
                  <a:srgbClr val="5A7180"/>
                </a:solidFill>
                <a:effectLst/>
                <a:uLnTx/>
                <a:uFillTx/>
                <a:latin typeface="Aptos"/>
                <a:ea typeface="Aptos"/>
                <a:cs typeface="Aptos"/>
              </a:rPr>
              <a:t>remains necessary.</a:t>
            </a:r>
          </a:p>
        </p:txBody>
      </p:sp>
      <p:sp>
        <p:nvSpPr>
          <p:cNvPr id="10" name="Rectangle: Rounded Corners 9">
            <a:extLst>
              <a:ext uri="{FF2B5EF4-FFF2-40B4-BE49-F238E27FC236}">
                <a16:creationId xmlns:a16="http://schemas.microsoft.com/office/drawing/2014/main" id="{6BFF4F0F-FD9D-4B65-B295-1A84A72C2A52}"/>
              </a:ext>
            </a:extLst>
          </p:cNvPr>
          <p:cNvSpPr>
            <a:spLocks noGrp="1"/>
          </p:cNvSpPr>
          <p:nvPr/>
        </p:nvSpPr>
        <p:spPr>
          <a:xfrm>
            <a:off x="6172200" y="1657350"/>
            <a:ext cx="5410200" cy="1657350"/>
          </a:xfrm>
          <a:prstGeom prst="roundRect">
            <a:avLst>
              <a:gd name="adj" fmla="val 10345"/>
            </a:avLst>
          </a:prstGeom>
          <a:solidFill>
            <a:srgbClr val="FFFFFF"/>
          </a:solidFill>
          <a:ln w="9525">
            <a:solidFill>
              <a:srgbClr val="D7E3E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Rectangle: Rounded Corners 10">
            <a:extLst>
              <a:ext uri="{FF2B5EF4-FFF2-40B4-BE49-F238E27FC236}">
                <a16:creationId xmlns:a16="http://schemas.microsoft.com/office/drawing/2014/main" id="{D22BC3D7-FF90-4FED-9285-A9103AE4856C}"/>
              </a:ext>
            </a:extLst>
          </p:cNvPr>
          <p:cNvSpPr>
            <a:spLocks noGrp="1"/>
          </p:cNvSpPr>
          <p:nvPr/>
        </p:nvSpPr>
        <p:spPr>
          <a:xfrm>
            <a:off x="6362700" y="1847850"/>
            <a:ext cx="1238250" cy="1276350"/>
          </a:xfrm>
          <a:prstGeom prst="roundRect">
            <a:avLst>
              <a:gd name="adj" fmla="val 10769"/>
            </a:avLst>
          </a:prstGeom>
          <a:solidFill>
            <a:srgbClr val="ECF6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44" name="Picture 43"/>
          <p:cNvPicPr>
            <a:picLocks noChangeAspect="1"/>
          </p:cNvPicPr>
          <p:nvPr/>
        </p:nvPicPr>
        <p:blipFill>
          <a:blip r:embed="rId4"/>
          <a:stretch/>
        </p:blipFill>
        <p:spPr>
          <a:xfrm>
            <a:off x="6599154" y="1924050"/>
            <a:ext cx="765342" cy="1123950"/>
          </a:xfrm>
          <a:prstGeom prst="rect">
            <a:avLst/>
          </a:prstGeom>
        </p:spPr>
      </p:pic>
      <p:sp>
        <p:nvSpPr>
          <p:cNvPr id="13" name="Rectangle 12">
            <a:extLst>
              <a:ext uri="{FF2B5EF4-FFF2-40B4-BE49-F238E27FC236}">
                <a16:creationId xmlns:a16="http://schemas.microsoft.com/office/drawing/2014/main" id="{9D8B69BA-EE31-488F-BBA3-F57F71B76F14}"/>
              </a:ext>
            </a:extLst>
          </p:cNvPr>
          <p:cNvSpPr>
            <a:spLocks noGrp="1"/>
          </p:cNvSpPr>
          <p:nvPr/>
        </p:nvSpPr>
        <p:spPr>
          <a:xfrm>
            <a:off x="7829550" y="1885950"/>
            <a:ext cx="3333750" cy="171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0A8588"/>
                </a:solidFill>
                <a:latin typeface="Aptos"/>
                <a:ea typeface="Aptos"/>
                <a:cs typeface="Aptos"/>
              </a:defRPr>
            </a:pPr>
            <a:r>
              <a:rPr kumimoji="0" sz="825" b="1" i="0" u="none" strike="noStrike" kern="1200" cap="none" spc="0" normalizeH="0" baseline="0" noProof="0">
                <a:ln>
                  <a:noFill/>
                </a:ln>
                <a:solidFill>
                  <a:srgbClr val="0A8588"/>
                </a:solidFill>
                <a:effectLst/>
                <a:uLnTx/>
                <a:uFillTx/>
                <a:latin typeface="Aptos"/>
                <a:ea typeface="Aptos"/>
                <a:cs typeface="Aptos"/>
              </a:rPr>
              <a:t>LIMITED ENDOSCOPY</a:t>
            </a:r>
          </a:p>
        </p:txBody>
      </p:sp>
      <p:sp>
        <p:nvSpPr>
          <p:cNvPr id="14" name="Rectangle 13">
            <a:extLst>
              <a:ext uri="{FF2B5EF4-FFF2-40B4-BE49-F238E27FC236}">
                <a16:creationId xmlns:a16="http://schemas.microsoft.com/office/drawing/2014/main" id="{EC3277FE-5B67-4946-87BE-4FA36AC006F1}"/>
              </a:ext>
            </a:extLst>
          </p:cNvPr>
          <p:cNvSpPr>
            <a:spLocks noGrp="1"/>
          </p:cNvSpPr>
          <p:nvPr/>
        </p:nvSpPr>
        <p:spPr>
          <a:xfrm>
            <a:off x="7829550" y="2133600"/>
            <a:ext cx="3429000" cy="2857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83B4D"/>
                </a:solidFill>
                <a:latin typeface="Aptos"/>
                <a:ea typeface="Aptos"/>
                <a:cs typeface="Aptos"/>
              </a:defRPr>
            </a:pPr>
            <a:r>
              <a:rPr kumimoji="0" sz="1575" b="1" i="0" u="none" strike="noStrike" kern="1200" cap="none" spc="0" normalizeH="0" baseline="0" noProof="0">
                <a:ln>
                  <a:noFill/>
                </a:ln>
                <a:solidFill>
                  <a:srgbClr val="183B4D"/>
                </a:solidFill>
                <a:effectLst/>
                <a:uLnTx/>
                <a:uFillTx/>
                <a:latin typeface="Aptos"/>
                <a:ea typeface="Aptos"/>
                <a:cs typeface="Aptos"/>
              </a:rPr>
              <a:t>Flexible sigmoidoscopy</a:t>
            </a:r>
          </a:p>
        </p:txBody>
      </p:sp>
      <p:sp>
        <p:nvSpPr>
          <p:cNvPr id="15" name="Rectangle 14">
            <a:extLst>
              <a:ext uri="{FF2B5EF4-FFF2-40B4-BE49-F238E27FC236}">
                <a16:creationId xmlns:a16="http://schemas.microsoft.com/office/drawing/2014/main" id="{1D6A8F30-AB19-4FC6-907B-AB9580CA654A}"/>
              </a:ext>
            </a:extLst>
          </p:cNvPr>
          <p:cNvSpPr>
            <a:spLocks noGrp="1"/>
          </p:cNvSpPr>
          <p:nvPr/>
        </p:nvSpPr>
        <p:spPr>
          <a:xfrm>
            <a:off x="7829550" y="2524125"/>
            <a:ext cx="3371850" cy="552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a:ln>
                  <a:noFill/>
                </a:ln>
                <a:solidFill>
                  <a:srgbClr val="5A7180"/>
                </a:solidFill>
                <a:effectLst/>
                <a:uLnTx/>
                <a:uFillTx/>
                <a:latin typeface="Aptos"/>
                <a:ea typeface="Aptos"/>
                <a:cs typeface="Aptos"/>
              </a:rPr>
              <a:t>Directly examines the distal colon. Proximal disease may remain undetected.</a:t>
            </a:r>
          </a:p>
        </p:txBody>
      </p:sp>
      <p:sp>
        <p:nvSpPr>
          <p:cNvPr id="16" name="Rectangle: Rounded Corners 15">
            <a:extLst>
              <a:ext uri="{FF2B5EF4-FFF2-40B4-BE49-F238E27FC236}">
                <a16:creationId xmlns:a16="http://schemas.microsoft.com/office/drawing/2014/main" id="{73D502D6-76C0-4282-8A6A-FF4822765A3D}"/>
              </a:ext>
            </a:extLst>
          </p:cNvPr>
          <p:cNvSpPr>
            <a:spLocks noGrp="1"/>
          </p:cNvSpPr>
          <p:nvPr/>
        </p:nvSpPr>
        <p:spPr>
          <a:xfrm>
            <a:off x="609600" y="3581400"/>
            <a:ext cx="5410200" cy="1657350"/>
          </a:xfrm>
          <a:prstGeom prst="roundRect">
            <a:avLst>
              <a:gd name="adj" fmla="val 10345"/>
            </a:avLst>
          </a:prstGeom>
          <a:solidFill>
            <a:srgbClr val="FFFFFF"/>
          </a:solidFill>
          <a:ln w="9525">
            <a:solidFill>
              <a:srgbClr val="D7E3E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Rectangle: Rounded Corners 16">
            <a:extLst>
              <a:ext uri="{FF2B5EF4-FFF2-40B4-BE49-F238E27FC236}">
                <a16:creationId xmlns:a16="http://schemas.microsoft.com/office/drawing/2014/main" id="{B0665ACD-CEA1-492A-AF50-2BFCE489E4A0}"/>
              </a:ext>
            </a:extLst>
          </p:cNvPr>
          <p:cNvSpPr>
            <a:spLocks noGrp="1"/>
          </p:cNvSpPr>
          <p:nvPr/>
        </p:nvSpPr>
        <p:spPr>
          <a:xfrm>
            <a:off x="800100" y="3771900"/>
            <a:ext cx="1238250" cy="1276350"/>
          </a:xfrm>
          <a:prstGeom prst="roundRect">
            <a:avLst>
              <a:gd name="adj" fmla="val 10769"/>
            </a:avLst>
          </a:prstGeom>
          <a:solidFill>
            <a:srgbClr val="ECF6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50" name="Picture 49"/>
          <p:cNvPicPr>
            <a:picLocks noChangeAspect="1"/>
          </p:cNvPicPr>
          <p:nvPr/>
        </p:nvPicPr>
        <p:blipFill>
          <a:blip r:embed="rId5"/>
          <a:stretch/>
        </p:blipFill>
        <p:spPr>
          <a:xfrm>
            <a:off x="1121937" y="3848100"/>
            <a:ext cx="594576" cy="1123950"/>
          </a:xfrm>
          <a:prstGeom prst="rect">
            <a:avLst/>
          </a:prstGeom>
        </p:spPr>
      </p:pic>
      <p:sp>
        <p:nvSpPr>
          <p:cNvPr id="19" name="Rectangle 18">
            <a:extLst>
              <a:ext uri="{FF2B5EF4-FFF2-40B4-BE49-F238E27FC236}">
                <a16:creationId xmlns:a16="http://schemas.microsoft.com/office/drawing/2014/main" id="{9081910B-715D-4DBA-9C84-879C27392006}"/>
              </a:ext>
            </a:extLst>
          </p:cNvPr>
          <p:cNvSpPr>
            <a:spLocks noGrp="1"/>
          </p:cNvSpPr>
          <p:nvPr/>
        </p:nvSpPr>
        <p:spPr>
          <a:xfrm>
            <a:off x="2266950" y="3810000"/>
            <a:ext cx="3333750" cy="171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0A8588"/>
                </a:solidFill>
                <a:latin typeface="Aptos"/>
                <a:ea typeface="Aptos"/>
                <a:cs typeface="Aptos"/>
              </a:defRPr>
            </a:pPr>
            <a:r>
              <a:rPr kumimoji="0" sz="825" b="1" i="0" u="none" strike="noStrike" kern="1200" cap="none" spc="0" normalizeH="0" baseline="0" noProof="0">
                <a:ln>
                  <a:noFill/>
                </a:ln>
                <a:solidFill>
                  <a:srgbClr val="0A8588"/>
                </a:solidFill>
                <a:effectLst/>
                <a:uLnTx/>
                <a:uFillTx/>
                <a:latin typeface="Aptos"/>
                <a:ea typeface="Aptos"/>
                <a:cs typeface="Aptos"/>
              </a:rPr>
              <a:t>CAPSULE IMAGING</a:t>
            </a:r>
          </a:p>
        </p:txBody>
      </p:sp>
      <p:sp>
        <p:nvSpPr>
          <p:cNvPr id="20" name="Rectangle 19">
            <a:extLst>
              <a:ext uri="{FF2B5EF4-FFF2-40B4-BE49-F238E27FC236}">
                <a16:creationId xmlns:a16="http://schemas.microsoft.com/office/drawing/2014/main" id="{BBD8BC19-E185-4E82-A49E-FB390740D169}"/>
              </a:ext>
            </a:extLst>
          </p:cNvPr>
          <p:cNvSpPr>
            <a:spLocks noGrp="1"/>
          </p:cNvSpPr>
          <p:nvPr/>
        </p:nvSpPr>
        <p:spPr>
          <a:xfrm>
            <a:off x="2266950" y="4057650"/>
            <a:ext cx="3429000" cy="2857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83B4D"/>
                </a:solidFill>
                <a:latin typeface="Aptos"/>
                <a:ea typeface="Aptos"/>
                <a:cs typeface="Aptos"/>
              </a:defRPr>
            </a:pPr>
            <a:r>
              <a:rPr kumimoji="0" sz="1575" b="1" i="0" u="none" strike="noStrike" kern="1200" cap="none" spc="0" normalizeH="0" baseline="0" noProof="0">
                <a:ln>
                  <a:noFill/>
                </a:ln>
                <a:solidFill>
                  <a:srgbClr val="183B4D"/>
                </a:solidFill>
                <a:effectLst/>
                <a:uLnTx/>
                <a:uFillTx/>
                <a:latin typeface="Aptos"/>
                <a:ea typeface="Aptos"/>
                <a:cs typeface="Aptos"/>
              </a:rPr>
              <a:t>Colon capsule endoscopy</a:t>
            </a:r>
          </a:p>
        </p:txBody>
      </p:sp>
      <p:sp>
        <p:nvSpPr>
          <p:cNvPr id="21" name="Rectangle 20">
            <a:extLst>
              <a:ext uri="{FF2B5EF4-FFF2-40B4-BE49-F238E27FC236}">
                <a16:creationId xmlns:a16="http://schemas.microsoft.com/office/drawing/2014/main" id="{9B1A11FC-255E-441A-ADB3-0701A45D3BB4}"/>
              </a:ext>
            </a:extLst>
          </p:cNvPr>
          <p:cNvSpPr>
            <a:spLocks noGrp="1"/>
          </p:cNvSpPr>
          <p:nvPr/>
        </p:nvSpPr>
        <p:spPr>
          <a:xfrm>
            <a:off x="2266950" y="4448175"/>
            <a:ext cx="3371850" cy="552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a:ln>
                  <a:noFill/>
                </a:ln>
                <a:solidFill>
                  <a:srgbClr val="5A7180"/>
                </a:solidFill>
                <a:effectLst/>
                <a:uLnTx/>
                <a:uFillTx/>
                <a:latin typeface="Aptos"/>
                <a:ea typeface="Aptos"/>
                <a:cs typeface="Aptos"/>
              </a:rPr>
              <a:t>Noninvasive mucosal imaging when colonoscopy is incomplete or unsuitable.</a:t>
            </a:r>
          </a:p>
        </p:txBody>
      </p:sp>
      <p:sp>
        <p:nvSpPr>
          <p:cNvPr id="22" name="Rectangle: Rounded Corners 21">
            <a:extLst>
              <a:ext uri="{FF2B5EF4-FFF2-40B4-BE49-F238E27FC236}">
                <a16:creationId xmlns:a16="http://schemas.microsoft.com/office/drawing/2014/main" id="{956C7FA8-B8F3-4435-911F-91B94C198769}"/>
              </a:ext>
            </a:extLst>
          </p:cNvPr>
          <p:cNvSpPr>
            <a:spLocks noGrp="1"/>
          </p:cNvSpPr>
          <p:nvPr/>
        </p:nvSpPr>
        <p:spPr>
          <a:xfrm>
            <a:off x="6172200" y="3581400"/>
            <a:ext cx="5410200" cy="1657350"/>
          </a:xfrm>
          <a:prstGeom prst="roundRect">
            <a:avLst>
              <a:gd name="adj" fmla="val 10345"/>
            </a:avLst>
          </a:prstGeom>
          <a:solidFill>
            <a:srgbClr val="FFFFFF"/>
          </a:solidFill>
          <a:ln w="9525">
            <a:solidFill>
              <a:srgbClr val="D7E3E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Rectangle: Rounded Corners 22">
            <a:extLst>
              <a:ext uri="{FF2B5EF4-FFF2-40B4-BE49-F238E27FC236}">
                <a16:creationId xmlns:a16="http://schemas.microsoft.com/office/drawing/2014/main" id="{82052538-9B89-48AE-8C08-50A70FDE769F}"/>
              </a:ext>
            </a:extLst>
          </p:cNvPr>
          <p:cNvSpPr>
            <a:spLocks noGrp="1"/>
          </p:cNvSpPr>
          <p:nvPr/>
        </p:nvSpPr>
        <p:spPr>
          <a:xfrm>
            <a:off x="6362700" y="3771900"/>
            <a:ext cx="1238250" cy="1276350"/>
          </a:xfrm>
          <a:prstGeom prst="roundRect">
            <a:avLst>
              <a:gd name="adj" fmla="val 10769"/>
            </a:avLst>
          </a:prstGeom>
          <a:solidFill>
            <a:srgbClr val="ECF6F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56" name="Picture 55"/>
          <p:cNvPicPr>
            <a:picLocks noChangeAspect="1"/>
          </p:cNvPicPr>
          <p:nvPr/>
        </p:nvPicPr>
        <p:blipFill>
          <a:blip r:embed="rId6"/>
          <a:stretch/>
        </p:blipFill>
        <p:spPr>
          <a:xfrm>
            <a:off x="6676775" y="3848100"/>
            <a:ext cx="610100" cy="1123950"/>
          </a:xfrm>
          <a:prstGeom prst="rect">
            <a:avLst/>
          </a:prstGeom>
        </p:spPr>
      </p:pic>
      <p:sp>
        <p:nvSpPr>
          <p:cNvPr id="25" name="Rectangle 24">
            <a:extLst>
              <a:ext uri="{FF2B5EF4-FFF2-40B4-BE49-F238E27FC236}">
                <a16:creationId xmlns:a16="http://schemas.microsoft.com/office/drawing/2014/main" id="{4922E73A-8712-4E68-AB84-2F397CA6AAD3}"/>
              </a:ext>
            </a:extLst>
          </p:cNvPr>
          <p:cNvSpPr>
            <a:spLocks noGrp="1"/>
          </p:cNvSpPr>
          <p:nvPr/>
        </p:nvSpPr>
        <p:spPr>
          <a:xfrm>
            <a:off x="7829550" y="3810000"/>
            <a:ext cx="3333750" cy="171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25" b="1">
                <a:solidFill>
                  <a:srgbClr val="0A8588"/>
                </a:solidFill>
                <a:latin typeface="Aptos"/>
                <a:ea typeface="Aptos"/>
                <a:cs typeface="Aptos"/>
              </a:defRPr>
            </a:pPr>
            <a:r>
              <a:rPr kumimoji="0" sz="825" b="1" i="0" u="none" strike="noStrike" kern="1200" cap="none" spc="0" normalizeH="0" baseline="0" noProof="0">
                <a:ln>
                  <a:noFill/>
                </a:ln>
                <a:solidFill>
                  <a:srgbClr val="0A8588"/>
                </a:solidFill>
                <a:effectLst/>
                <a:uLnTx/>
                <a:uFillTx/>
                <a:latin typeface="Aptos"/>
                <a:ea typeface="Aptos"/>
                <a:cs typeface="Aptos"/>
              </a:rPr>
              <a:t>BLOOD-BASED SCREENING</a:t>
            </a:r>
          </a:p>
        </p:txBody>
      </p:sp>
      <p:sp>
        <p:nvSpPr>
          <p:cNvPr id="26" name="Rectangle 25">
            <a:extLst>
              <a:ext uri="{FF2B5EF4-FFF2-40B4-BE49-F238E27FC236}">
                <a16:creationId xmlns:a16="http://schemas.microsoft.com/office/drawing/2014/main" id="{A999A282-1EF4-41BB-AA7F-9638B679FC3B}"/>
              </a:ext>
            </a:extLst>
          </p:cNvPr>
          <p:cNvSpPr>
            <a:spLocks noGrp="1"/>
          </p:cNvSpPr>
          <p:nvPr/>
        </p:nvSpPr>
        <p:spPr>
          <a:xfrm>
            <a:off x="7829550" y="4057650"/>
            <a:ext cx="3429000" cy="2857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183B4D"/>
                </a:solidFill>
                <a:latin typeface="Aptos"/>
                <a:ea typeface="Aptos"/>
                <a:cs typeface="Aptos"/>
              </a:defRPr>
            </a:pPr>
            <a:r>
              <a:rPr kumimoji="0" sz="1575" b="1" i="0" u="none" strike="noStrike" kern="1200" cap="none" spc="0" normalizeH="0" baseline="0" noProof="0">
                <a:ln>
                  <a:noFill/>
                </a:ln>
                <a:solidFill>
                  <a:srgbClr val="183B4D"/>
                </a:solidFill>
                <a:effectLst/>
                <a:uLnTx/>
                <a:uFillTx/>
                <a:latin typeface="Aptos"/>
                <a:ea typeface="Aptos"/>
                <a:cs typeface="Aptos"/>
              </a:rPr>
              <a:t>Blood-based cell-free DNA</a:t>
            </a:r>
          </a:p>
        </p:txBody>
      </p:sp>
      <p:sp>
        <p:nvSpPr>
          <p:cNvPr id="27" name="Rectangle 26">
            <a:extLst>
              <a:ext uri="{FF2B5EF4-FFF2-40B4-BE49-F238E27FC236}">
                <a16:creationId xmlns:a16="http://schemas.microsoft.com/office/drawing/2014/main" id="{F30D0684-617F-420E-8854-497D68003677}"/>
              </a:ext>
            </a:extLst>
          </p:cNvPr>
          <p:cNvSpPr>
            <a:spLocks noGrp="1"/>
          </p:cNvSpPr>
          <p:nvPr/>
        </p:nvSpPr>
        <p:spPr>
          <a:xfrm>
            <a:off x="7829550" y="4448175"/>
            <a:ext cx="3371850" cy="552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a:ln>
                  <a:noFill/>
                </a:ln>
                <a:solidFill>
                  <a:srgbClr val="5A7180"/>
                </a:solidFill>
                <a:effectLst/>
                <a:uLnTx/>
                <a:uFillTx/>
                <a:latin typeface="Aptos"/>
                <a:ea typeface="Aptos"/>
                <a:cs typeface="Aptos"/>
              </a:rPr>
              <a:t>Convenient option with limited sensitivity for advanced precancerous lesions.</a:t>
            </a:r>
          </a:p>
        </p:txBody>
      </p:sp>
      <p:sp>
        <p:nvSpPr>
          <p:cNvPr id="28" name="Rectangle: Rounded Corners 27">
            <a:extLst>
              <a:ext uri="{FF2B5EF4-FFF2-40B4-BE49-F238E27FC236}">
                <a16:creationId xmlns:a16="http://schemas.microsoft.com/office/drawing/2014/main" id="{5F852133-F44F-4367-8C0C-FC1CEEFB2213}"/>
              </a:ext>
            </a:extLst>
          </p:cNvPr>
          <p:cNvSpPr>
            <a:spLocks noGrp="1"/>
          </p:cNvSpPr>
          <p:nvPr/>
        </p:nvSpPr>
        <p:spPr>
          <a:xfrm>
            <a:off x="609600" y="5524500"/>
            <a:ext cx="10972800" cy="781050"/>
          </a:xfrm>
          <a:prstGeom prst="roundRect">
            <a:avLst>
              <a:gd name="adj" fmla="val 19512"/>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E964A4D9-6268-405B-BC36-2942370E6F7A}"/>
              </a:ext>
            </a:extLst>
          </p:cNvPr>
          <p:cNvSpPr>
            <a:spLocks noGrp="1"/>
          </p:cNvSpPr>
          <p:nvPr/>
        </p:nvSpPr>
        <p:spPr>
          <a:xfrm>
            <a:off x="876300" y="5762625"/>
            <a:ext cx="1524000"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58D4D1"/>
                </a:solidFill>
                <a:latin typeface="Aptos"/>
                <a:ea typeface="Aptos"/>
                <a:cs typeface="Aptos"/>
              </a:defRPr>
            </a:pPr>
            <a:r>
              <a:rPr kumimoji="0" sz="1275" b="1" i="0" u="none" strike="noStrike" kern="1200" cap="none" spc="0" normalizeH="0" baseline="0" noProof="0">
                <a:ln>
                  <a:noFill/>
                </a:ln>
                <a:solidFill>
                  <a:srgbClr val="58D4D1"/>
                </a:solidFill>
                <a:effectLst/>
                <a:uLnTx/>
                <a:uFillTx/>
                <a:latin typeface="Aptos"/>
                <a:ea typeface="Aptos"/>
                <a:cs typeface="Aptos"/>
              </a:rPr>
              <a:t>Key implication</a:t>
            </a:r>
          </a:p>
        </p:txBody>
      </p:sp>
      <p:sp>
        <p:nvSpPr>
          <p:cNvPr id="30" name="Rectangle 29">
            <a:extLst>
              <a:ext uri="{FF2B5EF4-FFF2-40B4-BE49-F238E27FC236}">
                <a16:creationId xmlns:a16="http://schemas.microsoft.com/office/drawing/2014/main" id="{DF47B53E-BD16-41D9-ACF5-55040EE6EC34}"/>
              </a:ext>
            </a:extLst>
          </p:cNvPr>
          <p:cNvSpPr>
            <a:spLocks noGrp="1"/>
          </p:cNvSpPr>
          <p:nvPr/>
        </p:nvSpPr>
        <p:spPr>
          <a:xfrm>
            <a:off x="2571750" y="5676900"/>
            <a:ext cx="8572500" cy="428625"/>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FFFFFF"/>
                </a:solidFill>
                <a:latin typeface="Aptos"/>
                <a:ea typeface="Aptos"/>
                <a:cs typeface="Aptos"/>
              </a:defRPr>
            </a:pPr>
            <a:r>
              <a:rPr kumimoji="0" sz="1425" b="0" i="0" u="none" strike="noStrike" kern="1200" cap="none" spc="0" normalizeH="0" baseline="0" noProof="0">
                <a:ln>
                  <a:noFill/>
                </a:ln>
                <a:solidFill>
                  <a:srgbClr val="FFFFFF"/>
                </a:solidFill>
                <a:effectLst/>
                <a:uLnTx/>
                <a:uFillTx/>
                <a:latin typeface="Aptos"/>
                <a:ea typeface="Aptos"/>
                <a:cs typeface="Aptos"/>
              </a:rPr>
              <a:t>An abnormal alternative screening test generally requires diagnostic colonoscopy, with bowel preparation and possible polypectomy.</a:t>
            </a:r>
          </a:p>
        </p:txBody>
      </p:sp>
    </p:spTree>
    <p:extLst>
      <p:ext uri="{BB962C8B-B14F-4D97-AF65-F5344CB8AC3E}">
        <p14:creationId xmlns:p14="http://schemas.microsoft.com/office/powerpoint/2010/main" val="499078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ppt_x"/>
                                          </p:val>
                                        </p:tav>
                                        <p:tav tm="100000">
                                          <p:val>
                                            <p:strVal val="#ppt_x"/>
                                          </p:val>
                                        </p:tav>
                                      </p:tavLst>
                                    </p:anim>
                                    <p:anim calcmode="lin" valueType="num">
                                      <p:cBhvr additive="base">
                                        <p:cTn id="42" dur="500" fill="hold"/>
                                        <p:tgtEl>
                                          <p:spTgt spid="5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additive="base">
                                        <p:cTn id="59" dur="500" fill="hold"/>
                                        <p:tgtEl>
                                          <p:spTgt spid="10"/>
                                        </p:tgtEl>
                                        <p:attrNameLst>
                                          <p:attrName>ppt_x</p:attrName>
                                        </p:attrNameLst>
                                      </p:cBhvr>
                                      <p:tavLst>
                                        <p:tav tm="0">
                                          <p:val>
                                            <p:strVal val="#ppt_x"/>
                                          </p:val>
                                        </p:tav>
                                        <p:tav tm="100000">
                                          <p:val>
                                            <p:strVal val="#ppt_x"/>
                                          </p:val>
                                        </p:tav>
                                      </p:tavLst>
                                    </p:anim>
                                    <p:anim calcmode="lin" valueType="num">
                                      <p:cBhvr additive="base">
                                        <p:cTn id="60" dur="500" fill="hold"/>
                                        <p:tgtEl>
                                          <p:spTgt spid="1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ppt_x"/>
                                          </p:val>
                                        </p:tav>
                                        <p:tav tm="100000">
                                          <p:val>
                                            <p:strVal val="#ppt_x"/>
                                          </p:val>
                                        </p:tav>
                                      </p:tavLst>
                                    </p:anim>
                                    <p:anim calcmode="lin" valueType="num">
                                      <p:cBhvr additive="base">
                                        <p:cTn id="64" dur="500" fill="hold"/>
                                        <p:tgtEl>
                                          <p:spTgt spid="11"/>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500" fill="hold"/>
                                        <p:tgtEl>
                                          <p:spTgt spid="14"/>
                                        </p:tgtEl>
                                        <p:attrNameLst>
                                          <p:attrName>ppt_x</p:attrName>
                                        </p:attrNameLst>
                                      </p:cBhvr>
                                      <p:tavLst>
                                        <p:tav tm="0">
                                          <p:val>
                                            <p:strVal val="#ppt_x"/>
                                          </p:val>
                                        </p:tav>
                                        <p:tav tm="100000">
                                          <p:val>
                                            <p:strVal val="#ppt_x"/>
                                          </p:val>
                                        </p:tav>
                                      </p:tavLst>
                                    </p:anim>
                                    <p:anim calcmode="lin" valueType="num">
                                      <p:cBhvr additive="base">
                                        <p:cTn id="76" dur="500" fill="hold"/>
                                        <p:tgtEl>
                                          <p:spTgt spid="1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ppt_x"/>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additive="base">
                                        <p:cTn id="89" dur="500" fill="hold"/>
                                        <p:tgtEl>
                                          <p:spTgt spid="56"/>
                                        </p:tgtEl>
                                        <p:attrNameLst>
                                          <p:attrName>ppt_x</p:attrName>
                                        </p:attrNameLst>
                                      </p:cBhvr>
                                      <p:tavLst>
                                        <p:tav tm="0">
                                          <p:val>
                                            <p:strVal val="#ppt_x"/>
                                          </p:val>
                                        </p:tav>
                                        <p:tav tm="100000">
                                          <p:val>
                                            <p:strVal val="#ppt_x"/>
                                          </p:val>
                                        </p:tav>
                                      </p:tavLst>
                                    </p:anim>
                                    <p:anim calcmode="lin" valueType="num">
                                      <p:cBhvr additive="base">
                                        <p:cTn id="90" dur="500" fill="hold"/>
                                        <p:tgtEl>
                                          <p:spTgt spid="56"/>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ppt_x"/>
                                          </p:val>
                                        </p:tav>
                                        <p:tav tm="100000">
                                          <p:val>
                                            <p:strVal val="#ppt_x"/>
                                          </p:val>
                                        </p:tav>
                                      </p:tavLst>
                                    </p:anim>
                                    <p:anim calcmode="lin" valueType="num">
                                      <p:cBhvr additive="base">
                                        <p:cTn id="94" dur="500" fill="hold"/>
                                        <p:tgtEl>
                                          <p:spTgt spid="22"/>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6"/>
                                        </p:tgtEl>
                                        <p:attrNameLst>
                                          <p:attrName>style.visibility</p:attrName>
                                        </p:attrNameLst>
                                      </p:cBhvr>
                                      <p:to>
                                        <p:strVal val="visible"/>
                                      </p:to>
                                    </p:set>
                                    <p:anim calcmode="lin" valueType="num">
                                      <p:cBhvr additive="base">
                                        <p:cTn id="97" dur="500" fill="hold"/>
                                        <p:tgtEl>
                                          <p:spTgt spid="26"/>
                                        </p:tgtEl>
                                        <p:attrNameLst>
                                          <p:attrName>ppt_x</p:attrName>
                                        </p:attrNameLst>
                                      </p:cBhvr>
                                      <p:tavLst>
                                        <p:tav tm="0">
                                          <p:val>
                                            <p:strVal val="#ppt_x"/>
                                          </p:val>
                                        </p:tav>
                                        <p:tav tm="100000">
                                          <p:val>
                                            <p:strVal val="#ppt_x"/>
                                          </p:val>
                                        </p:tav>
                                      </p:tavLst>
                                    </p:anim>
                                    <p:anim calcmode="lin" valueType="num">
                                      <p:cBhvr additive="base">
                                        <p:cTn id="98" dur="500" fill="hold"/>
                                        <p:tgtEl>
                                          <p:spTgt spid="26"/>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ppt_x"/>
                                          </p:val>
                                        </p:tav>
                                        <p:tav tm="100000">
                                          <p:val>
                                            <p:strVal val="#ppt_x"/>
                                          </p:val>
                                        </p:tav>
                                      </p:tavLst>
                                    </p:anim>
                                    <p:anim calcmode="lin" valueType="num">
                                      <p:cBhvr additive="base">
                                        <p:cTn id="102" dur="500" fill="hold"/>
                                        <p:tgtEl>
                                          <p:spTgt spid="27"/>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additive="base">
                                        <p:cTn id="105" dur="500" fill="hold"/>
                                        <p:tgtEl>
                                          <p:spTgt spid="25"/>
                                        </p:tgtEl>
                                        <p:attrNameLst>
                                          <p:attrName>ppt_x</p:attrName>
                                        </p:attrNameLst>
                                      </p:cBhvr>
                                      <p:tavLst>
                                        <p:tav tm="0">
                                          <p:val>
                                            <p:strVal val="#ppt_x"/>
                                          </p:val>
                                        </p:tav>
                                        <p:tav tm="100000">
                                          <p:val>
                                            <p:strVal val="#ppt_x"/>
                                          </p:val>
                                        </p:tav>
                                      </p:tavLst>
                                    </p:anim>
                                    <p:anim calcmode="lin" valueType="num">
                                      <p:cBhvr additive="base">
                                        <p:cTn id="10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28"/>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P spid="9" grpId="0"/>
      <p:bldP spid="10" grpId="0" animBg="1"/>
      <p:bldP spid="11" grpId="0" animBg="1"/>
      <p:bldP spid="13" grpId="0"/>
      <p:bldP spid="14" grpId="0"/>
      <p:bldP spid="15" grpId="0"/>
      <p:bldP spid="16" grpId="0" animBg="1"/>
      <p:bldP spid="17" grpId="0" animBg="1"/>
      <p:bldP spid="19" grpId="0"/>
      <p:bldP spid="20" grpId="0"/>
      <p:bldP spid="21" grpId="0"/>
      <p:bldP spid="22" grpId="0" animBg="1"/>
      <p:bldP spid="23" grpId="0" animBg="1"/>
      <p:bldP spid="25" grpId="0"/>
      <p:bldP spid="26" grpId="0"/>
      <p:bldP spid="27" grpId="0"/>
      <p:bldP spid="28" grpId="0" animBg="1"/>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92608"/>
            <a:ext cx="11155680" cy="566928"/>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a:pPr>
            <a:r>
              <a:rPr kumimoji="0" sz="2700" b="1" i="0" u="none" strike="noStrike" kern="1200" cap="none" spc="0" normalizeH="0" baseline="0" noProof="0">
                <a:ln>
                  <a:noFill/>
                </a:ln>
                <a:solidFill>
                  <a:prstClr val="black"/>
                </a:solidFill>
                <a:effectLst/>
                <a:uLnTx/>
                <a:uFillTx/>
                <a:latin typeface="Aptos" panose="02110004020202020204"/>
                <a:ea typeface="+mn-ea"/>
                <a:cs typeface="+mn-cs"/>
              </a:rPr>
              <a:t>Alternative Structural Options for CRC Screening</a:t>
            </a:r>
          </a:p>
        </p:txBody>
      </p:sp>
      <p:sp>
        <p:nvSpPr>
          <p:cNvPr id="3" name="TextBox 2"/>
          <p:cNvSpPr txBox="1"/>
          <p:nvPr/>
        </p:nvSpPr>
        <p:spPr>
          <a:xfrm>
            <a:off x="530352" y="841248"/>
            <a:ext cx="10972800" cy="36576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i="1"/>
            </a:pPr>
            <a:r>
              <a:rPr kumimoji="0" sz="1400" b="0" i="1" u="none" strike="noStrike" kern="1200" cap="none" spc="0" normalizeH="0" baseline="0" noProof="0">
                <a:ln>
                  <a:noFill/>
                </a:ln>
                <a:solidFill>
                  <a:prstClr val="black"/>
                </a:solidFill>
                <a:effectLst/>
                <a:uLnTx/>
                <a:uFillTx/>
                <a:latin typeface="Aptos" panose="02110004020202020204"/>
                <a:ea typeface="+mn-ea"/>
                <a:cs typeface="+mn-cs"/>
              </a:rPr>
              <a:t>For average-risk patients who are unable or unwilling to undergo colonoscopy or FIT</a:t>
            </a:r>
          </a:p>
        </p:txBody>
      </p:sp>
      <p:sp>
        <p:nvSpPr>
          <p:cNvPr id="4" name="Rounded Rectangle 3"/>
          <p:cNvSpPr/>
          <p:nvPr/>
        </p:nvSpPr>
        <p:spPr>
          <a:xfrm>
            <a:off x="502920" y="1417320"/>
            <a:ext cx="3337560" cy="3977639"/>
          </a:xfrm>
          <a:prstGeom prst="roundRect">
            <a:avLst/>
          </a:prstGeom>
          <a:solidFill>
            <a:schemeClr val="tx2">
              <a:lumMod val="90000"/>
              <a:lumOff val="10000"/>
            </a:schemeClr>
          </a:solidFill>
          <a:ln>
            <a:solidFill>
              <a:schemeClr val="tx2">
                <a:lumMod val="90000"/>
                <a:lumOff val="1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600" b="1"/>
            </a:pPr>
            <a:r>
              <a:rPr kumimoji="0" sz="1600" b="1" i="0" u="none" strike="noStrike" kern="1200" cap="none" spc="0" normalizeH="0" baseline="0" noProof="0">
                <a:ln>
                  <a:noFill/>
                </a:ln>
                <a:solidFill>
                  <a:prstClr val="white"/>
                </a:solidFill>
                <a:effectLst/>
                <a:uLnTx/>
                <a:uFillTx/>
                <a:latin typeface="Aptos" panose="02110004020202020204"/>
                <a:ea typeface="+mn-ea"/>
                <a:cs typeface="+mn-cs"/>
              </a:rPr>
              <a:t>CT COLONOGRAPHY</a:t>
            </a:r>
          </a:p>
          <a:p>
            <a:pPr marL="0" marR="0" lvl="0" indent="0" algn="ctr" defTabSz="914400" rtl="0" eaLnBrk="1" fontAlgn="auto" latinLnBrk="0" hangingPunct="1">
              <a:lnSpc>
                <a:spcPct val="100000"/>
              </a:lnSpc>
              <a:spcBef>
                <a:spcPts val="700"/>
              </a:spcBef>
              <a:spcAft>
                <a:spcPts val="0"/>
              </a:spcAft>
              <a:buClrTx/>
              <a:buSzTx/>
              <a:buFontTx/>
              <a:buNone/>
              <a:tabLst/>
              <a:defRPr sz="2000" b="1"/>
            </a:pPr>
            <a:r>
              <a:rPr kumimoji="0" sz="2000" b="1" i="0" u="none" strike="noStrike" kern="1200" cap="none" spc="0" normalizeH="0" baseline="0" noProof="0">
                <a:ln>
                  <a:noFill/>
                </a:ln>
                <a:solidFill>
                  <a:prstClr val="white"/>
                </a:solidFill>
                <a:effectLst/>
                <a:uLnTx/>
                <a:uFillTx/>
                <a:latin typeface="Aptos" panose="02110004020202020204"/>
                <a:ea typeface="+mn-ea"/>
                <a:cs typeface="+mn-cs"/>
              </a:rPr>
              <a:t>Every 5 years</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Entire colon visualized</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Full bowel prep</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No sedation</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Radiation + possible extracolonic findings</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Positive exam → colonoscopy</a:t>
            </a:r>
          </a:p>
          <a:p>
            <a:pPr marL="0" marR="0" lvl="0" indent="0" algn="ctr" defTabSz="914400" rtl="0" eaLnBrk="1" fontAlgn="auto" latinLnBrk="0" hangingPunct="1">
              <a:lnSpc>
                <a:spcPct val="100000"/>
              </a:lnSpc>
              <a:spcBef>
                <a:spcPts val="1000"/>
              </a:spcBef>
              <a:spcAft>
                <a:spcPts val="0"/>
              </a:spcAft>
              <a:buClrTx/>
              <a:buSzTx/>
              <a:buFontTx/>
              <a:buNone/>
              <a:tabLst/>
              <a:defRPr sz="1100" b="1"/>
            </a:pPr>
            <a:r>
              <a:rPr kumimoji="0" sz="1100" b="1" i="0" u="none" strike="noStrike" kern="1200" cap="none" spc="0" normalizeH="0" baseline="0" noProof="0">
                <a:ln>
                  <a:noFill/>
                </a:ln>
                <a:solidFill>
                  <a:prstClr val="white"/>
                </a:solidFill>
                <a:effectLst/>
                <a:uLnTx/>
                <a:uFillTx/>
                <a:latin typeface="Aptos" panose="02110004020202020204"/>
                <a:ea typeface="+mn-ea"/>
                <a:cs typeface="+mn-cs"/>
              </a:rPr>
              <a:t>USPSTF ✓   ACG ✓</a:t>
            </a:r>
          </a:p>
        </p:txBody>
      </p:sp>
      <p:sp>
        <p:nvSpPr>
          <p:cNvPr id="5" name="Rounded Rectangle 4"/>
          <p:cNvSpPr/>
          <p:nvPr/>
        </p:nvSpPr>
        <p:spPr>
          <a:xfrm>
            <a:off x="4160520" y="1417320"/>
            <a:ext cx="3337560" cy="3977639"/>
          </a:xfrm>
          <a:prstGeom prst="round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600" b="1"/>
            </a:pPr>
            <a:r>
              <a:rPr kumimoji="0" sz="1600" b="1" i="0" u="none" strike="noStrike" kern="1200" cap="none" spc="0" normalizeH="0" baseline="0" noProof="0">
                <a:ln>
                  <a:noFill/>
                </a:ln>
                <a:solidFill>
                  <a:prstClr val="white"/>
                </a:solidFill>
                <a:effectLst/>
                <a:uLnTx/>
                <a:uFillTx/>
                <a:latin typeface="Aptos" panose="02110004020202020204"/>
                <a:ea typeface="+mn-ea"/>
                <a:cs typeface="+mn-cs"/>
              </a:rPr>
              <a:t>COLON CAPSULE</a:t>
            </a:r>
          </a:p>
          <a:p>
            <a:pPr marL="0" marR="0" lvl="0" indent="0" algn="ctr" defTabSz="914400" rtl="0" eaLnBrk="1" fontAlgn="auto" latinLnBrk="0" hangingPunct="1">
              <a:lnSpc>
                <a:spcPct val="100000"/>
              </a:lnSpc>
              <a:spcBef>
                <a:spcPts val="700"/>
              </a:spcBef>
              <a:spcAft>
                <a:spcPts val="0"/>
              </a:spcAft>
              <a:buClrTx/>
              <a:buSzTx/>
              <a:buFontTx/>
              <a:buNone/>
              <a:tabLst/>
              <a:defRPr sz="2000" b="1"/>
            </a:pPr>
            <a:r>
              <a:rPr kumimoji="0" sz="2000" b="1" i="0" u="none" strike="noStrike" kern="1200" cap="none" spc="0" normalizeH="0" baseline="0" noProof="0">
                <a:ln>
                  <a:noFill/>
                </a:ln>
                <a:solidFill>
                  <a:prstClr val="white"/>
                </a:solidFill>
                <a:effectLst/>
                <a:uLnTx/>
                <a:uFillTx/>
                <a:latin typeface="Aptos" panose="02110004020202020204"/>
                <a:ea typeface="+mn-ea"/>
                <a:cs typeface="+mn-cs"/>
              </a:rPr>
              <a:t>Every 5 years</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Swallowed camera capsule</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Entire colon can be visualized</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Extensive bowel prep</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No sedation / no radiation</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Positive or incomplete exam → colonoscopy</a:t>
            </a:r>
          </a:p>
          <a:p>
            <a:pPr marL="0" marR="0" lvl="0" indent="0" algn="ctr" defTabSz="914400" rtl="0" eaLnBrk="1" fontAlgn="auto" latinLnBrk="0" hangingPunct="1">
              <a:lnSpc>
                <a:spcPct val="100000"/>
              </a:lnSpc>
              <a:spcBef>
                <a:spcPts val="1000"/>
              </a:spcBef>
              <a:spcAft>
                <a:spcPts val="0"/>
              </a:spcAft>
              <a:buClrTx/>
              <a:buSzTx/>
              <a:buFontTx/>
              <a:buNone/>
              <a:tabLst/>
              <a:defRPr sz="1100" b="1"/>
            </a:pPr>
            <a:r>
              <a:rPr kumimoji="0" sz="1100" b="1" i="0" u="none" strike="noStrike" kern="1200" cap="none" spc="0" normalizeH="0" baseline="0" noProof="0">
                <a:ln>
                  <a:noFill/>
                </a:ln>
                <a:solidFill>
                  <a:prstClr val="white"/>
                </a:solidFill>
                <a:effectLst/>
                <a:uLnTx/>
                <a:uFillTx/>
                <a:latin typeface="Aptos" panose="02110004020202020204"/>
                <a:ea typeface="+mn-ea"/>
                <a:cs typeface="+mn-cs"/>
              </a:rPr>
              <a:t>ACG ✓   USPSTF —</a:t>
            </a:r>
          </a:p>
        </p:txBody>
      </p:sp>
      <p:sp>
        <p:nvSpPr>
          <p:cNvPr id="6" name="Rounded Rectangle 5"/>
          <p:cNvSpPr/>
          <p:nvPr/>
        </p:nvSpPr>
        <p:spPr>
          <a:xfrm>
            <a:off x="7818120" y="1417320"/>
            <a:ext cx="3337560" cy="3977639"/>
          </a:xfrm>
          <a:prstGeom prst="roundRect">
            <a:avLst/>
          </a:prstGeom>
          <a:solidFill>
            <a:schemeClr val="tx2">
              <a:lumMod val="75000"/>
              <a:lumOff val="2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600" b="1"/>
            </a:pPr>
            <a:r>
              <a:rPr kumimoji="0" sz="1600" b="1" i="0" u="none" strike="noStrike" kern="1200" cap="none" spc="0" normalizeH="0" baseline="0" noProof="0">
                <a:ln>
                  <a:noFill/>
                </a:ln>
                <a:solidFill>
                  <a:prstClr val="white"/>
                </a:solidFill>
                <a:effectLst/>
                <a:uLnTx/>
                <a:uFillTx/>
                <a:latin typeface="Aptos" panose="02110004020202020204"/>
                <a:ea typeface="+mn-ea"/>
                <a:cs typeface="+mn-cs"/>
              </a:rPr>
              <a:t>FLEXIBLE SIGMOIDOSCOPY</a:t>
            </a:r>
          </a:p>
          <a:p>
            <a:pPr marL="0" marR="0" lvl="0" indent="0" algn="ctr" defTabSz="914400" rtl="0" eaLnBrk="1" fontAlgn="auto" latinLnBrk="0" hangingPunct="1">
              <a:lnSpc>
                <a:spcPct val="100000"/>
              </a:lnSpc>
              <a:spcBef>
                <a:spcPts val="700"/>
              </a:spcBef>
              <a:spcAft>
                <a:spcPts val="0"/>
              </a:spcAft>
              <a:buClrTx/>
              <a:buSzTx/>
              <a:buFontTx/>
              <a:buNone/>
              <a:tabLst/>
              <a:defRPr sz="2000" b="1"/>
            </a:pPr>
            <a:r>
              <a:rPr kumimoji="0" sz="2000" b="1" i="0" u="none" strike="noStrike" kern="1200" cap="none" spc="0" normalizeH="0" baseline="0" noProof="0">
                <a:ln>
                  <a:noFill/>
                </a:ln>
                <a:solidFill>
                  <a:prstClr val="white"/>
                </a:solidFill>
                <a:effectLst/>
                <a:uLnTx/>
                <a:uFillTx/>
                <a:latin typeface="Aptos" panose="02110004020202020204"/>
                <a:ea typeface="+mn-ea"/>
                <a:cs typeface="+mn-cs"/>
              </a:rPr>
              <a:t>Every 5–10 years*</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Examines distal colon only</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Usually no sedation</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Less invasive than colonoscopy</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RCT evidence of ↓ CRC mortality</a:t>
            </a:r>
          </a:p>
          <a:p>
            <a:pPr marL="0" marR="0" lvl="0" indent="0" algn="l" defTabSz="914400" rtl="0" eaLnBrk="1" fontAlgn="auto" latinLnBrk="0" hangingPunct="1">
              <a:lnSpc>
                <a:spcPct val="100000"/>
              </a:lnSpc>
              <a:spcBef>
                <a:spcPts val="700"/>
              </a:spcBef>
              <a:spcAft>
                <a:spcPts val="0"/>
              </a:spcAft>
              <a:buClrTx/>
              <a:buSzTx/>
              <a:buFontTx/>
              <a:buNone/>
              <a:tabLst/>
              <a:defRPr sz="1220"/>
            </a:pPr>
            <a:r>
              <a:rPr kumimoji="0" sz="1220" b="0" i="0" u="none" strike="noStrike" kern="1200" cap="none" spc="0" normalizeH="0" baseline="0" noProof="0">
                <a:ln>
                  <a:noFill/>
                </a:ln>
                <a:solidFill>
                  <a:prstClr val="white"/>
                </a:solidFill>
                <a:effectLst/>
                <a:uLnTx/>
                <a:uFillTx/>
                <a:latin typeface="Aptos" panose="02110004020202020204"/>
                <a:ea typeface="+mn-ea"/>
                <a:cs typeface="+mn-cs"/>
              </a:rPr>
              <a:t>• Abnormal exam may → colonoscopy</a:t>
            </a:r>
          </a:p>
          <a:p>
            <a:pPr marL="0" marR="0" lvl="0" indent="0" algn="ctr" defTabSz="914400" rtl="0" eaLnBrk="1" fontAlgn="auto" latinLnBrk="0" hangingPunct="1">
              <a:lnSpc>
                <a:spcPct val="100000"/>
              </a:lnSpc>
              <a:spcBef>
                <a:spcPts val="1000"/>
              </a:spcBef>
              <a:spcAft>
                <a:spcPts val="0"/>
              </a:spcAft>
              <a:buClrTx/>
              <a:buSzTx/>
              <a:buFontTx/>
              <a:buNone/>
              <a:tabLst/>
              <a:defRPr sz="1100" b="1"/>
            </a:pPr>
            <a:r>
              <a:rPr kumimoji="0" sz="1100" b="1" i="0" u="none" strike="noStrike" kern="1200" cap="none" spc="0" normalizeH="0" baseline="0" noProof="0">
                <a:ln>
                  <a:noFill/>
                </a:ln>
                <a:solidFill>
                  <a:prstClr val="white"/>
                </a:solidFill>
                <a:effectLst/>
                <a:uLnTx/>
                <a:uFillTx/>
                <a:latin typeface="Aptos" panose="02110004020202020204"/>
                <a:ea typeface="+mn-ea"/>
                <a:cs typeface="+mn-cs"/>
              </a:rPr>
              <a:t>USPSTF ✓   ACG ✓</a:t>
            </a:r>
          </a:p>
        </p:txBody>
      </p:sp>
      <p:sp>
        <p:nvSpPr>
          <p:cNvPr id="7" name="TextBox 6"/>
          <p:cNvSpPr txBox="1"/>
          <p:nvPr/>
        </p:nvSpPr>
        <p:spPr>
          <a:xfrm>
            <a:off x="594360" y="5532120"/>
            <a:ext cx="10972800" cy="45720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950" i="1"/>
            </a:pPr>
            <a:r>
              <a:rPr kumimoji="0" sz="950" b="0" i="1" u="none" strike="noStrike" kern="1200" cap="none" spc="0" normalizeH="0" baseline="0" noProof="0">
                <a:ln>
                  <a:noFill/>
                </a:ln>
                <a:solidFill>
                  <a:prstClr val="black"/>
                </a:solidFill>
                <a:effectLst/>
                <a:uLnTx/>
                <a:uFillTx/>
                <a:latin typeface="Aptos" panose="02110004020202020204"/>
                <a:ea typeface="+mn-ea"/>
                <a:cs typeface="+mn-cs"/>
              </a:rPr>
              <a:t>*ACG: flexible sigmoidoscopy every 5–10 years. USPSTF: every 5 years, or every 10 years combined with annual FIT.</a:t>
            </a:r>
          </a:p>
        </p:txBody>
      </p:sp>
      <p:sp>
        <p:nvSpPr>
          <p:cNvPr id="8" name="TextBox 7"/>
          <p:cNvSpPr txBox="1"/>
          <p:nvPr/>
        </p:nvSpPr>
        <p:spPr>
          <a:xfrm>
            <a:off x="594360" y="6016752"/>
            <a:ext cx="1097280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00"/>
            </a:pPr>
            <a:r>
              <a:rPr kumimoji="0" sz="800" b="0" i="0" u="none" strike="noStrike" kern="1200" cap="none" spc="0" normalizeH="0" baseline="0" noProof="0">
                <a:ln>
                  <a:noFill/>
                </a:ln>
                <a:solidFill>
                  <a:prstClr val="black"/>
                </a:solidFill>
                <a:effectLst/>
                <a:uLnTx/>
                <a:uFillTx/>
                <a:latin typeface="Aptos" panose="02110004020202020204"/>
                <a:ea typeface="+mn-ea"/>
                <a:cs typeface="+mn-cs"/>
              </a:rPr>
              <a:t>References: Shaukat A, et al. Am J Gastroenterol. 2021;116:458–479 (ACG). • USPSTF. JAMA. 2021;325:1965–1977. Capsule endoscopy is suggested by ACG as an alternative; USPSTF does not include capsule endoscopy because of limited evidence.</a:t>
            </a:r>
          </a:p>
        </p:txBody>
      </p:sp>
    </p:spTree>
    <p:extLst>
      <p:ext uri="{BB962C8B-B14F-4D97-AF65-F5344CB8AC3E}">
        <p14:creationId xmlns:p14="http://schemas.microsoft.com/office/powerpoint/2010/main" val="2423600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274320"/>
            <a:ext cx="11247120" cy="59436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500" b="1"/>
            </a:pPr>
            <a:r>
              <a:rPr kumimoji="0" sz="2500" b="1" i="0" u="none" strike="noStrike" kern="1200" cap="none" spc="0" normalizeH="0" baseline="0" noProof="0">
                <a:ln>
                  <a:noFill/>
                </a:ln>
                <a:solidFill>
                  <a:prstClr val="black"/>
                </a:solidFill>
                <a:effectLst/>
                <a:uLnTx/>
                <a:uFillTx/>
                <a:latin typeface="Aptos" panose="02110004020202020204"/>
                <a:ea typeface="+mn-ea"/>
                <a:cs typeface="+mn-cs"/>
              </a:rPr>
              <a:t>Blood-Based Colorectal Cancer Screening: Shield vs SimpleScreen CRC</a:t>
            </a:r>
          </a:p>
        </p:txBody>
      </p:sp>
      <p:sp>
        <p:nvSpPr>
          <p:cNvPr id="3" name="TextBox 2"/>
          <p:cNvSpPr txBox="1"/>
          <p:nvPr/>
        </p:nvSpPr>
        <p:spPr>
          <a:xfrm>
            <a:off x="484632" y="822960"/>
            <a:ext cx="11155680" cy="36576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i="1"/>
            </a:pPr>
            <a:r>
              <a:rPr kumimoji="0" sz="1400" b="0" i="1" u="none" strike="noStrike" kern="1200" cap="none" spc="0" normalizeH="0" baseline="0" noProof="0">
                <a:ln>
                  <a:noFill/>
                </a:ln>
                <a:solidFill>
                  <a:prstClr val="black"/>
                </a:solidFill>
                <a:effectLst/>
                <a:uLnTx/>
                <a:uFillTx/>
                <a:latin typeface="Aptos" panose="02110004020202020204"/>
                <a:ea typeface="+mn-ea"/>
                <a:cs typeface="+mn-cs"/>
              </a:rPr>
              <a:t>FDA-approved blood-based tests for average-risk CRC screening</a:t>
            </a:r>
          </a:p>
        </p:txBody>
      </p:sp>
      <p:graphicFrame>
        <p:nvGraphicFramePr>
          <p:cNvPr id="4" name="Table 3"/>
          <p:cNvGraphicFramePr>
            <a:graphicFrameLocks noGrp="1"/>
          </p:cNvGraphicFramePr>
          <p:nvPr/>
        </p:nvGraphicFramePr>
        <p:xfrm>
          <a:off x="502920" y="1280160"/>
          <a:ext cx="11155680" cy="42519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531495">
                <a:tc>
                  <a:txBody>
                    <a:bodyPr/>
                    <a:lstStyle/>
                    <a:p>
                      <a:pPr algn="ctr">
                        <a:defRPr sz="1300" b="1"/>
                      </a:pPr>
                      <a:r>
                        <a:t>Characteristic</a:t>
                      </a:r>
                    </a:p>
                  </a:txBody>
                  <a:tcPr anchor="ctr"/>
                </a:tc>
                <a:tc>
                  <a:txBody>
                    <a:bodyPr/>
                    <a:lstStyle/>
                    <a:p>
                      <a:pPr algn="ctr">
                        <a:defRPr sz="1300" b="1"/>
                      </a:pPr>
                      <a:r>
                        <a:t>Shield</a:t>
                      </a:r>
                    </a:p>
                  </a:txBody>
                  <a:tcPr anchor="ctr"/>
                </a:tc>
                <a:tc>
                  <a:txBody>
                    <a:bodyPr/>
                    <a:lstStyle/>
                    <a:p>
                      <a:pPr algn="ctr">
                        <a:defRPr sz="1300" b="1"/>
                      </a:pPr>
                      <a:r>
                        <a:t>SimpleScreen CRC</a:t>
                      </a:r>
                    </a:p>
                  </a:txBody>
                  <a:tcPr anchor="ctr"/>
                </a:tc>
                <a:extLst>
                  <a:ext uri="{0D108BD9-81ED-4DB2-BD59-A6C34878D82A}">
                    <a16:rowId xmlns:a16="http://schemas.microsoft.com/office/drawing/2014/main" val="10000"/>
                  </a:ext>
                </a:extLst>
              </a:tr>
              <a:tr h="531495">
                <a:tc>
                  <a:txBody>
                    <a:bodyPr/>
                    <a:lstStyle/>
                    <a:p>
                      <a:pPr algn="l">
                        <a:defRPr sz="1070"/>
                      </a:pPr>
                      <a:r>
                        <a:t>Manufacturer</a:t>
                      </a:r>
                    </a:p>
                  </a:txBody>
                  <a:tcPr anchor="ctr"/>
                </a:tc>
                <a:tc>
                  <a:txBody>
                    <a:bodyPr/>
                    <a:lstStyle/>
                    <a:p>
                      <a:pPr algn="ctr">
                        <a:defRPr sz="1070"/>
                      </a:pPr>
                      <a:r>
                        <a:t>Guardant Health</a:t>
                      </a:r>
                    </a:p>
                  </a:txBody>
                  <a:tcPr anchor="ctr"/>
                </a:tc>
                <a:tc>
                  <a:txBody>
                    <a:bodyPr/>
                    <a:lstStyle/>
                    <a:p>
                      <a:pPr algn="ctr">
                        <a:defRPr sz="1070"/>
                      </a:pPr>
                      <a:r>
                        <a:t>Freenome / commercialized with Abbott</a:t>
                      </a:r>
                    </a:p>
                  </a:txBody>
                  <a:tcPr anchor="ctr"/>
                </a:tc>
                <a:extLst>
                  <a:ext uri="{0D108BD9-81ED-4DB2-BD59-A6C34878D82A}">
                    <a16:rowId xmlns:a16="http://schemas.microsoft.com/office/drawing/2014/main" val="10001"/>
                  </a:ext>
                </a:extLst>
              </a:tr>
              <a:tr h="531495">
                <a:tc>
                  <a:txBody>
                    <a:bodyPr/>
                    <a:lstStyle/>
                    <a:p>
                      <a:pPr algn="l">
                        <a:defRPr sz="1070"/>
                      </a:pPr>
                      <a:r>
                        <a:t>Technology</a:t>
                      </a:r>
                    </a:p>
                  </a:txBody>
                  <a:tcPr anchor="ctr"/>
                </a:tc>
                <a:tc>
                  <a:txBody>
                    <a:bodyPr/>
                    <a:lstStyle/>
                    <a:p>
                      <a:pPr algn="ctr">
                        <a:defRPr sz="1070"/>
                      </a:pPr>
                      <a:r>
                        <a:t>Cell-free DNA (cfDNA)</a:t>
                      </a:r>
                    </a:p>
                    <a:p>
                      <a:pPr algn="ctr">
                        <a:defRPr sz="1070"/>
                      </a:pPr>
                      <a:r>
                        <a:t>multimodal genomic/epigenomic signals</a:t>
                      </a:r>
                    </a:p>
                  </a:txBody>
                  <a:tcPr anchor="ctr"/>
                </a:tc>
                <a:tc>
                  <a:txBody>
                    <a:bodyPr/>
                    <a:lstStyle/>
                    <a:p>
                      <a:pPr algn="ctr">
                        <a:defRPr sz="1070"/>
                      </a:pPr>
                      <a:r>
                        <a:t>Cell-free DNA (cfDNA)</a:t>
                      </a:r>
                    </a:p>
                    <a:p>
                      <a:pPr algn="ctr">
                        <a:defRPr sz="1070"/>
                      </a:pPr>
                      <a:r>
                        <a:t>single-base methylation signals</a:t>
                      </a:r>
                    </a:p>
                  </a:txBody>
                  <a:tcPr anchor="ctr"/>
                </a:tc>
                <a:extLst>
                  <a:ext uri="{0D108BD9-81ED-4DB2-BD59-A6C34878D82A}">
                    <a16:rowId xmlns:a16="http://schemas.microsoft.com/office/drawing/2014/main" val="10002"/>
                  </a:ext>
                </a:extLst>
              </a:tr>
              <a:tr h="531495">
                <a:tc>
                  <a:txBody>
                    <a:bodyPr/>
                    <a:lstStyle/>
                    <a:p>
                      <a:pPr algn="l">
                        <a:defRPr sz="1070"/>
                      </a:pPr>
                      <a:r>
                        <a:rPr dirty="0"/>
                        <a:t>FDA approval</a:t>
                      </a:r>
                    </a:p>
                  </a:txBody>
                  <a:tcPr anchor="ctr"/>
                </a:tc>
                <a:tc>
                  <a:txBody>
                    <a:bodyPr/>
                    <a:lstStyle/>
                    <a:p>
                      <a:pPr algn="ctr">
                        <a:defRPr sz="1070"/>
                      </a:pPr>
                      <a:r>
                        <a:t>2024</a:t>
                      </a:r>
                    </a:p>
                  </a:txBody>
                  <a:tcPr anchor="ctr"/>
                </a:tc>
                <a:tc>
                  <a:txBody>
                    <a:bodyPr/>
                    <a:lstStyle/>
                    <a:p>
                      <a:pPr algn="ctr">
                        <a:defRPr sz="1070"/>
                      </a:pPr>
                      <a:r>
                        <a:t>2026</a:t>
                      </a:r>
                    </a:p>
                  </a:txBody>
                  <a:tcPr anchor="ctr"/>
                </a:tc>
                <a:extLst>
                  <a:ext uri="{0D108BD9-81ED-4DB2-BD59-A6C34878D82A}">
                    <a16:rowId xmlns:a16="http://schemas.microsoft.com/office/drawing/2014/main" val="10003"/>
                  </a:ext>
                </a:extLst>
              </a:tr>
              <a:tr h="531495">
                <a:tc>
                  <a:txBody>
                    <a:bodyPr/>
                    <a:lstStyle/>
                    <a:p>
                      <a:pPr algn="l">
                        <a:defRPr sz="1070"/>
                      </a:pPr>
                      <a:r>
                        <a:t>CRC sensitivity</a:t>
                      </a:r>
                    </a:p>
                  </a:txBody>
                  <a:tcPr anchor="ctr"/>
                </a:tc>
                <a:tc>
                  <a:txBody>
                    <a:bodyPr/>
                    <a:lstStyle/>
                    <a:p>
                      <a:pPr algn="ctr">
                        <a:defRPr sz="1070"/>
                      </a:pPr>
                      <a:r>
                        <a:t>83.1%</a:t>
                      </a:r>
                    </a:p>
                  </a:txBody>
                  <a:tcPr anchor="ctr"/>
                </a:tc>
                <a:tc>
                  <a:txBody>
                    <a:bodyPr/>
                    <a:lstStyle/>
                    <a:p>
                      <a:pPr algn="ctr">
                        <a:defRPr sz="1070"/>
                      </a:pPr>
                      <a:r>
                        <a:t>81.1%*</a:t>
                      </a:r>
                    </a:p>
                  </a:txBody>
                  <a:tcPr anchor="ctr"/>
                </a:tc>
                <a:extLst>
                  <a:ext uri="{0D108BD9-81ED-4DB2-BD59-A6C34878D82A}">
                    <a16:rowId xmlns:a16="http://schemas.microsoft.com/office/drawing/2014/main" val="10004"/>
                  </a:ext>
                </a:extLst>
              </a:tr>
              <a:tr h="531495">
                <a:tc>
                  <a:txBody>
                    <a:bodyPr/>
                    <a:lstStyle/>
                    <a:p>
                      <a:pPr algn="l">
                        <a:defRPr sz="1070"/>
                      </a:pPr>
                      <a:r>
                        <a:t>Advanced precancerous lesion sensitivity</a:t>
                      </a:r>
                    </a:p>
                  </a:txBody>
                  <a:tcPr anchor="ctr"/>
                </a:tc>
                <a:tc>
                  <a:txBody>
                    <a:bodyPr/>
                    <a:lstStyle/>
                    <a:p>
                      <a:pPr algn="ctr">
                        <a:defRPr sz="1070"/>
                      </a:pPr>
                      <a:r>
                        <a:t>13.2%</a:t>
                      </a:r>
                    </a:p>
                  </a:txBody>
                  <a:tcPr anchor="ctr"/>
                </a:tc>
                <a:tc>
                  <a:txBody>
                    <a:bodyPr/>
                    <a:lstStyle/>
                    <a:p>
                      <a:pPr algn="ctr">
                        <a:defRPr sz="1070"/>
                      </a:pPr>
                      <a:r>
                        <a:t>13.7%*</a:t>
                      </a:r>
                    </a:p>
                  </a:txBody>
                  <a:tcPr anchor="ctr"/>
                </a:tc>
                <a:extLst>
                  <a:ext uri="{0D108BD9-81ED-4DB2-BD59-A6C34878D82A}">
                    <a16:rowId xmlns:a16="http://schemas.microsoft.com/office/drawing/2014/main" val="10005"/>
                  </a:ext>
                </a:extLst>
              </a:tr>
              <a:tr h="531495">
                <a:tc>
                  <a:txBody>
                    <a:bodyPr/>
                    <a:lstStyle/>
                    <a:p>
                      <a:pPr algn="l">
                        <a:defRPr sz="1070"/>
                      </a:pPr>
                      <a:r>
                        <a:t>Specificity for advanced neoplasia</a:t>
                      </a:r>
                    </a:p>
                  </a:txBody>
                  <a:tcPr anchor="ctr"/>
                </a:tc>
                <a:tc>
                  <a:txBody>
                    <a:bodyPr/>
                    <a:lstStyle/>
                    <a:p>
                      <a:pPr algn="ctr">
                        <a:defRPr sz="1070"/>
                      </a:pPr>
                      <a:r>
                        <a:t>89.6%</a:t>
                      </a:r>
                    </a:p>
                  </a:txBody>
                  <a:tcPr anchor="ctr"/>
                </a:tc>
                <a:tc>
                  <a:txBody>
                    <a:bodyPr/>
                    <a:lstStyle/>
                    <a:p>
                      <a:pPr algn="ctr">
                        <a:defRPr sz="1070"/>
                      </a:pPr>
                      <a:r>
                        <a:t>90.4%*</a:t>
                      </a:r>
                    </a:p>
                  </a:txBody>
                  <a:tcPr anchor="ctr"/>
                </a:tc>
                <a:extLst>
                  <a:ext uri="{0D108BD9-81ED-4DB2-BD59-A6C34878D82A}">
                    <a16:rowId xmlns:a16="http://schemas.microsoft.com/office/drawing/2014/main" val="10006"/>
                  </a:ext>
                </a:extLst>
              </a:tr>
              <a:tr h="531495">
                <a:tc>
                  <a:txBody>
                    <a:bodyPr/>
                    <a:lstStyle/>
                    <a:p>
                      <a:pPr algn="l">
                        <a:defRPr sz="1070"/>
                      </a:pPr>
                      <a:r>
                        <a:t>Clinical role</a:t>
                      </a:r>
                    </a:p>
                  </a:txBody>
                  <a:tcPr anchor="ctr"/>
                </a:tc>
                <a:tc>
                  <a:txBody>
                    <a:bodyPr/>
                    <a:lstStyle/>
                    <a:p>
                      <a:pPr algn="ctr">
                        <a:defRPr sz="1070"/>
                      </a:pPr>
                      <a:r>
                        <a:t>ACS 2026: non-preferred;</a:t>
                      </a:r>
                    </a:p>
                    <a:p>
                      <a:pPr algn="ctr">
                        <a:defRPr sz="1070"/>
                      </a:pPr>
                      <a:r>
                        <a:t>use if preferred screening is declined/not completed</a:t>
                      </a:r>
                    </a:p>
                  </a:txBody>
                  <a:tcPr anchor="ctr"/>
                </a:tc>
                <a:tc>
                  <a:txBody>
                    <a:bodyPr/>
                    <a:lstStyle/>
                    <a:p>
                      <a:pPr algn="ctr">
                        <a:defRPr sz="1070"/>
                      </a:pPr>
                      <a:r>
                        <a:rPr dirty="0"/>
                        <a:t>ACS 2026 evidence review included test;</a:t>
                      </a:r>
                    </a:p>
                    <a:p>
                      <a:pPr algn="ctr">
                        <a:defRPr sz="1070"/>
                      </a:pPr>
                      <a:r>
                        <a:rPr dirty="0"/>
                        <a:t>FDA approved after guideline publication</a:t>
                      </a:r>
                    </a:p>
                  </a:txBody>
                  <a:tcPr anchor="ctr"/>
                </a:tc>
                <a:extLst>
                  <a:ext uri="{0D108BD9-81ED-4DB2-BD59-A6C34878D82A}">
                    <a16:rowId xmlns:a16="http://schemas.microsoft.com/office/drawing/2014/main" val="10007"/>
                  </a:ext>
                </a:extLst>
              </a:tr>
            </a:tbl>
          </a:graphicData>
        </a:graphic>
      </p:graphicFrame>
      <p:sp>
        <p:nvSpPr>
          <p:cNvPr id="5" name="Rounded Rectangle 4"/>
          <p:cNvSpPr/>
          <p:nvPr/>
        </p:nvSpPr>
        <p:spPr>
          <a:xfrm>
            <a:off x="813965" y="5632704"/>
            <a:ext cx="10698480" cy="5029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pPr>
            <a:r>
              <a:rPr kumimoji="0" sz="1250" b="1" i="0" u="none" strike="noStrike" kern="1200" cap="none" spc="0" normalizeH="0" baseline="0" noProof="0" dirty="0">
                <a:ln>
                  <a:noFill/>
                </a:ln>
                <a:solidFill>
                  <a:prstClr val="white"/>
                </a:solidFill>
                <a:effectLst/>
                <a:uLnTx/>
                <a:uFillTx/>
                <a:latin typeface="Aptos" panose="02110004020202020204"/>
                <a:ea typeface="+mn-ea"/>
                <a:cs typeface="+mn-cs"/>
              </a:rPr>
              <a:t>Key limitation: Both detect ~8 in 10 CRCs</a:t>
            </a:r>
            <a:r>
              <a:rPr kumimoji="0" lang="en-US" sz="125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sz="1250" b="1" i="0" u="none" strike="noStrike" kern="1200" cap="none" spc="0" normalizeH="0" baseline="0" noProof="0" dirty="0">
                <a:ln>
                  <a:noFill/>
                </a:ln>
                <a:solidFill>
                  <a:prstClr val="white"/>
                </a:solidFill>
                <a:effectLst/>
                <a:uLnTx/>
                <a:uFillTx/>
                <a:latin typeface="Aptos" panose="02110004020202020204"/>
                <a:ea typeface="+mn-ea"/>
                <a:cs typeface="+mn-cs"/>
              </a:rPr>
              <a:t>only ~13% of advanced precancerous lesions</a:t>
            </a:r>
          </a:p>
        </p:txBody>
      </p:sp>
      <p:sp>
        <p:nvSpPr>
          <p:cNvPr id="6" name="TextBox 5"/>
          <p:cNvSpPr txBox="1"/>
          <p:nvPr/>
        </p:nvSpPr>
        <p:spPr>
          <a:xfrm>
            <a:off x="502920" y="6236208"/>
            <a:ext cx="11155680" cy="43891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a:pPr>
            <a:r>
              <a:rPr kumimoji="0" sz="750" b="0" i="0" u="none" strike="noStrike" kern="1200" cap="none" spc="0" normalizeH="0" baseline="0" noProof="0">
                <a:ln>
                  <a:noFill/>
                </a:ln>
                <a:solidFill>
                  <a:prstClr val="black"/>
                </a:solidFill>
                <a:effectLst/>
                <a:uLnTx/>
                <a:uFillTx/>
                <a:latin typeface="Aptos" panose="02110004020202020204"/>
                <a:ea typeface="+mn-ea"/>
                <a:cs typeface="+mn-cs"/>
              </a:rPr>
              <a:t>References: Chung DC, et al. N Engl J Med. 2024;390:973–983 (ECLIPSE). • FDA SimpleScreen CRC SSED, P250029, 2026. • Wolf AMD, et al. CA Cancer J Clin. 2026;76:e70083.  *SimpleScreen weighted/prespecified analysis; FDA unweighted pivotal estimates: CRC 79.2%, APL 12.5%, specificity 91.5%.</a:t>
            </a:r>
          </a:p>
        </p:txBody>
      </p:sp>
      <p:sp>
        <p:nvSpPr>
          <p:cNvPr id="7" name="Rectangle 6">
            <a:extLst>
              <a:ext uri="{FF2B5EF4-FFF2-40B4-BE49-F238E27FC236}">
                <a16:creationId xmlns:a16="http://schemas.microsoft.com/office/drawing/2014/main" id="{2B18EEE9-3991-82BB-127C-E4C801290C12}"/>
              </a:ext>
            </a:extLst>
          </p:cNvPr>
          <p:cNvSpPr/>
          <p:nvPr/>
        </p:nvSpPr>
        <p:spPr>
          <a:xfrm>
            <a:off x="370703" y="3502153"/>
            <a:ext cx="10781270" cy="365760"/>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20B8D474-257D-A6C8-2565-368814CB06F1}"/>
              </a:ext>
            </a:extLst>
          </p:cNvPr>
          <p:cNvSpPr/>
          <p:nvPr/>
        </p:nvSpPr>
        <p:spPr>
          <a:xfrm>
            <a:off x="370703" y="4033246"/>
            <a:ext cx="10781270" cy="365760"/>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11CFAD05-CB6D-B06A-88DE-93C7CFCFDE8D}"/>
              </a:ext>
            </a:extLst>
          </p:cNvPr>
          <p:cNvSpPr/>
          <p:nvPr/>
        </p:nvSpPr>
        <p:spPr>
          <a:xfrm>
            <a:off x="2663253" y="5697453"/>
            <a:ext cx="7576820" cy="365760"/>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75280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14008FF7-0A83-42B8-9BDC-EB9EECCFE7F6}"/>
              </a:ext>
            </a:extLst>
          </p:cNvPr>
          <p:cNvSpPr>
            <a:spLocks noGrp="1"/>
          </p:cNvSpPr>
          <p:nvPr/>
        </p:nvSpPr>
        <p:spPr>
          <a:xfrm>
            <a:off x="609600" y="304800"/>
            <a:ext cx="10972800" cy="476250"/>
          </a:xfrm>
          <a:prstGeom prst="rect">
            <a:avLst/>
          </a:prstGeom>
          <a:noFill/>
          <a:ln w="0">
            <a:noFill/>
          </a:ln>
        </p:spPr>
        <p:txBody>
          <a:bodyPr anchor="ctr">
            <a:normAutofit fontScale="99020"/>
          </a:bodyPr>
          <a:lstStyle/>
          <a:p>
            <a:pPr marL="0" marR="0" lvl="0" indent="0" algn="l" defTabSz="914400" rtl="0" eaLnBrk="1" fontAlgn="auto" latinLnBrk="0" hangingPunct="1">
              <a:lnSpc>
                <a:spcPct val="100000"/>
              </a:lnSpc>
              <a:spcBef>
                <a:spcPts val="0"/>
              </a:spcBef>
              <a:spcAft>
                <a:spcPts val="0"/>
              </a:spcAft>
              <a:buClrTx/>
              <a:buSzTx/>
              <a:buFontTx/>
              <a:buNone/>
              <a:tabLst/>
              <a:defRPr sz="2550" b="1" i="0">
                <a:solidFill>
                  <a:srgbClr val="102A43"/>
                </a:solidFill>
                <a:latin typeface="DejaVu Sans"/>
                <a:ea typeface="DejaVu Sans"/>
                <a:cs typeface="DejaVu Sans"/>
              </a:defRPr>
            </a:pPr>
            <a:r>
              <a:rPr kumimoji="0" sz="2550" b="1" i="0" u="none" strike="noStrike" kern="1200" cap="none" spc="0" normalizeH="0" baseline="0" noProof="0">
                <a:ln>
                  <a:noFill/>
                </a:ln>
                <a:solidFill>
                  <a:srgbClr val="102A43"/>
                </a:solidFill>
                <a:effectLst/>
                <a:uLnTx/>
                <a:uFillTx/>
                <a:latin typeface="DejaVu Sans"/>
                <a:ea typeface="DejaVu Sans"/>
                <a:cs typeface="DejaVu Sans"/>
              </a:rPr>
              <a:t>High-risk CRC screening</a:t>
            </a:r>
          </a:p>
        </p:txBody>
      </p:sp>
      <p:sp>
        <p:nvSpPr>
          <p:cNvPr id="2" name="Rectangle 1">
            <a:extLst>
              <a:ext uri="{FF2B5EF4-FFF2-40B4-BE49-F238E27FC236}">
                <a16:creationId xmlns:a16="http://schemas.microsoft.com/office/drawing/2014/main" id="{473E9722-72BD-4066-98B0-4D99088A59DD}"/>
              </a:ext>
            </a:extLst>
          </p:cNvPr>
          <p:cNvSpPr>
            <a:spLocks noGrp="1"/>
          </p:cNvSpPr>
          <p:nvPr/>
        </p:nvSpPr>
        <p:spPr>
          <a:xfrm>
            <a:off x="628650" y="781050"/>
            <a:ext cx="10668000" cy="266700"/>
          </a:xfrm>
          <a:prstGeom prst="rect">
            <a:avLst/>
          </a:prstGeom>
          <a:noFill/>
          <a:ln w="0">
            <a:noFill/>
          </a:ln>
        </p:spPr>
        <p:txBody>
          <a:bodyPr anchor="ctr">
            <a:normAutofit fontScale="95833"/>
          </a:bodyPr>
          <a:lstStyle/>
          <a:p>
            <a:pPr marL="0" marR="0" lvl="0" indent="0" algn="l" defTabSz="914400" rtl="0" eaLnBrk="1" fontAlgn="auto" latinLnBrk="0" hangingPunct="1">
              <a:lnSpc>
                <a:spcPct val="100000"/>
              </a:lnSpc>
              <a:spcBef>
                <a:spcPts val="0"/>
              </a:spcBef>
              <a:spcAft>
                <a:spcPts val="0"/>
              </a:spcAft>
              <a:buClrTx/>
              <a:buSzTx/>
              <a:buFontTx/>
              <a:buNone/>
              <a:tabLst/>
              <a:defRPr sz="1200" b="0" i="1">
                <a:solidFill>
                  <a:srgbClr val="52616B"/>
                </a:solidFill>
                <a:latin typeface="DejaVu Sans"/>
                <a:ea typeface="DejaVu Sans"/>
                <a:cs typeface="DejaVu Sans"/>
              </a:defRPr>
            </a:pPr>
            <a:r>
              <a:rPr kumimoji="0" sz="1200" b="0" i="1" u="none" strike="noStrike" kern="1200" cap="none" spc="0" normalizeH="0" baseline="0" noProof="0">
                <a:ln>
                  <a:noFill/>
                </a:ln>
                <a:solidFill>
                  <a:srgbClr val="52616B"/>
                </a:solidFill>
                <a:effectLst/>
                <a:uLnTx/>
                <a:uFillTx/>
                <a:latin typeface="DejaVu Sans"/>
                <a:ea typeface="DejaVu Sans"/>
                <a:cs typeface="DejaVu Sans"/>
              </a:rPr>
              <a:t>Consensus across ACG, USMSTF (AGA/ACG/ASGE), AGA CPU and NCCN guidance</a:t>
            </a:r>
          </a:p>
        </p:txBody>
      </p:sp>
      <p:sp>
        <p:nvSpPr>
          <p:cNvPr id="3" name="Rectangle: Rounded Corners 2">
            <a:extLst>
              <a:ext uri="{FF2B5EF4-FFF2-40B4-BE49-F238E27FC236}">
                <a16:creationId xmlns:a16="http://schemas.microsoft.com/office/drawing/2014/main" id="{E2B0D172-6260-4565-8F27-059F64E3FA12}"/>
              </a:ext>
            </a:extLst>
          </p:cNvPr>
          <p:cNvSpPr>
            <a:spLocks noGrp="1"/>
          </p:cNvSpPr>
          <p:nvPr/>
        </p:nvSpPr>
        <p:spPr>
          <a:xfrm>
            <a:off x="609600" y="1219200"/>
            <a:ext cx="10972800" cy="742950"/>
          </a:xfrm>
          <a:prstGeom prst="roundRect">
            <a:avLst>
              <a:gd name="adj" fmla="val 10256"/>
            </a:avLst>
          </a:prstGeom>
          <a:solidFill>
            <a:srgbClr val="0E5E79"/>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3">
            <a:extLst>
              <a:ext uri="{FF2B5EF4-FFF2-40B4-BE49-F238E27FC236}">
                <a16:creationId xmlns:a16="http://schemas.microsoft.com/office/drawing/2014/main" id="{C7889ECC-417B-4271-878F-728893EB5FDC}"/>
              </a:ext>
            </a:extLst>
          </p:cNvPr>
          <p:cNvSpPr>
            <a:spLocks noGrp="1"/>
          </p:cNvSpPr>
          <p:nvPr/>
        </p:nvSpPr>
        <p:spPr>
          <a:xfrm>
            <a:off x="838200" y="1362075"/>
            <a:ext cx="2333625" cy="209550"/>
          </a:xfrm>
          <a:prstGeom prst="rect">
            <a:avLst/>
          </a:prstGeom>
          <a:noFill/>
          <a:ln w="0">
            <a:noFill/>
          </a:ln>
        </p:spPr>
        <p:txBody>
          <a:bodyPr anchor="ctr">
            <a:normAutofit fontScale="72083"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200" b="1" i="0">
                <a:solidFill>
                  <a:srgbClr val="A8E1F2"/>
                </a:solidFill>
                <a:latin typeface="DejaVu Sans"/>
                <a:ea typeface="DejaVu Sans"/>
                <a:cs typeface="DejaVu Sans"/>
              </a:defRPr>
            </a:pPr>
            <a:r>
              <a:rPr kumimoji="0" sz="1200" b="1" i="0" u="none" strike="noStrike" kern="1200" cap="none" spc="0" normalizeH="0" baseline="0" noProof="0">
                <a:ln>
                  <a:noFill/>
                </a:ln>
                <a:solidFill>
                  <a:srgbClr val="A8E1F2"/>
                </a:solidFill>
                <a:effectLst/>
                <a:uLnTx/>
                <a:uFillTx/>
                <a:latin typeface="DejaVu Sans"/>
                <a:ea typeface="DejaVu Sans"/>
                <a:cs typeface="DejaVu Sans"/>
              </a:rPr>
              <a:t>HIGH-RISK CRITERIA</a:t>
            </a:r>
          </a:p>
        </p:txBody>
      </p:sp>
      <p:sp>
        <p:nvSpPr>
          <p:cNvPr id="5" name="Rectangle 4">
            <a:extLst>
              <a:ext uri="{FF2B5EF4-FFF2-40B4-BE49-F238E27FC236}">
                <a16:creationId xmlns:a16="http://schemas.microsoft.com/office/drawing/2014/main" id="{D661BEF2-1D7E-4D69-8F58-BBF57F39F139}"/>
              </a:ext>
            </a:extLst>
          </p:cNvPr>
          <p:cNvSpPr>
            <a:spLocks noGrp="1"/>
          </p:cNvSpPr>
          <p:nvPr/>
        </p:nvSpPr>
        <p:spPr>
          <a:xfrm>
            <a:off x="838200" y="1571625"/>
            <a:ext cx="10287000" cy="285750"/>
          </a:xfrm>
          <a:prstGeom prst="rect">
            <a:avLst/>
          </a:prstGeom>
          <a:noFill/>
          <a:ln w="0">
            <a:noFill/>
          </a:ln>
        </p:spPr>
        <p:txBody>
          <a:bodyPr anchor="ctr">
            <a:normAutofit fontScale="85833"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800" b="1" i="0">
                <a:solidFill>
                  <a:srgbClr val="FFFFFF"/>
                </a:solidFill>
                <a:latin typeface="DejaVu Sans"/>
                <a:ea typeface="DejaVu Sans"/>
                <a:cs typeface="DejaVu Sans"/>
              </a:defRPr>
            </a:pPr>
            <a:r>
              <a:rPr kumimoji="0" sz="1800" b="1" i="0" u="none" strike="noStrike" kern="1200" cap="none" spc="0" normalizeH="0" baseline="0" noProof="0" dirty="0">
                <a:ln>
                  <a:noFill/>
                </a:ln>
                <a:solidFill>
                  <a:srgbClr val="FFFFFF"/>
                </a:solidFill>
                <a:effectLst/>
                <a:uLnTx/>
                <a:uFillTx/>
                <a:latin typeface="DejaVu Sans"/>
                <a:ea typeface="DejaVu Sans"/>
                <a:cs typeface="DejaVu Sans"/>
              </a:rPr>
              <a:t>First-degree relative (FDR) with CRC or an advanced polyp</a:t>
            </a:r>
            <a:r>
              <a:rPr kumimoji="0" lang="en-US" sz="1800" b="1" i="0" u="none" strike="noStrike" kern="1200" cap="none" spc="0" normalizeH="0" baseline="0" noProof="0" dirty="0">
                <a:ln>
                  <a:noFill/>
                </a:ln>
                <a:solidFill>
                  <a:srgbClr val="FFFFFF"/>
                </a:solidFill>
                <a:effectLst/>
                <a:uLnTx/>
                <a:uFillTx/>
                <a:latin typeface="DejaVu Sans"/>
                <a:ea typeface="DejaVu Sans"/>
                <a:cs typeface="DejaVu Sans"/>
              </a:rPr>
              <a:t> – START AT 40</a:t>
            </a:r>
            <a:endParaRPr kumimoji="0" sz="1800" b="1" i="0" u="none" strike="noStrike" kern="1200" cap="none" spc="0" normalizeH="0" baseline="0" noProof="0" dirty="0">
              <a:ln>
                <a:noFill/>
              </a:ln>
              <a:solidFill>
                <a:srgbClr val="FFFFFF"/>
              </a:solidFill>
              <a:effectLst/>
              <a:uLnTx/>
              <a:uFillTx/>
              <a:latin typeface="DejaVu Sans"/>
              <a:ea typeface="DejaVu Sans"/>
              <a:cs typeface="DejaVu Sans"/>
            </a:endParaRPr>
          </a:p>
        </p:txBody>
      </p:sp>
      <p:sp>
        <p:nvSpPr>
          <p:cNvPr id="6" name="Rectangle 5">
            <a:extLst>
              <a:ext uri="{FF2B5EF4-FFF2-40B4-BE49-F238E27FC236}">
                <a16:creationId xmlns:a16="http://schemas.microsoft.com/office/drawing/2014/main" id="{8B87FFF2-6F47-4399-904E-0081074DD6AF}"/>
              </a:ext>
            </a:extLst>
          </p:cNvPr>
          <p:cNvSpPr>
            <a:spLocks noGrp="1"/>
          </p:cNvSpPr>
          <p:nvPr/>
        </p:nvSpPr>
        <p:spPr>
          <a:xfrm>
            <a:off x="628650" y="2190750"/>
            <a:ext cx="6572250" cy="247650"/>
          </a:xfrm>
          <a:prstGeom prst="rect">
            <a:avLst/>
          </a:prstGeom>
          <a:noFill/>
          <a:ln w="0">
            <a:noFill/>
          </a:ln>
        </p:spPr>
        <p:txBody>
          <a:bodyPr anchor="ctr">
            <a:normAutofit fontScale="92917"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00" b="1" i="0">
                <a:solidFill>
                  <a:srgbClr val="0E5E79"/>
                </a:solidFill>
                <a:latin typeface="DejaVu Sans"/>
                <a:ea typeface="DejaVu Sans"/>
                <a:cs typeface="DejaVu Sans"/>
              </a:defRPr>
            </a:pPr>
            <a:r>
              <a:rPr kumimoji="0" sz="1200" b="1" i="0" u="none" strike="noStrike" kern="1200" cap="none" spc="0" normalizeH="0" baseline="0" noProof="0">
                <a:ln>
                  <a:noFill/>
                </a:ln>
                <a:solidFill>
                  <a:srgbClr val="0E5E79"/>
                </a:solidFill>
                <a:effectLst/>
                <a:uLnTx/>
                <a:uFillTx/>
                <a:latin typeface="DejaVu Sans"/>
                <a:ea typeface="DejaVu Sans"/>
                <a:cs typeface="DejaVu Sans"/>
              </a:rPr>
              <a:t>SCREENING APPROACH</a:t>
            </a:r>
          </a:p>
        </p:txBody>
      </p:sp>
      <p:sp>
        <p:nvSpPr>
          <p:cNvPr id="7" name="Rectangle: Rounded Corners 6">
            <a:extLst>
              <a:ext uri="{FF2B5EF4-FFF2-40B4-BE49-F238E27FC236}">
                <a16:creationId xmlns:a16="http://schemas.microsoft.com/office/drawing/2014/main" id="{946203AD-FACD-486B-A338-F684203E5BCE}"/>
              </a:ext>
            </a:extLst>
          </p:cNvPr>
          <p:cNvSpPr>
            <a:spLocks noGrp="1"/>
          </p:cNvSpPr>
          <p:nvPr/>
        </p:nvSpPr>
        <p:spPr>
          <a:xfrm>
            <a:off x="609600" y="2533650"/>
            <a:ext cx="6724650" cy="1314450"/>
          </a:xfrm>
          <a:prstGeom prst="roundRect">
            <a:avLst>
              <a:gd name="adj" fmla="val 5797"/>
            </a:avLst>
          </a:prstGeom>
          <a:solidFill>
            <a:srgbClr val="E7F2F6"/>
          </a:solidFill>
          <a:ln w="19050">
            <a:solidFill>
              <a:srgbClr val="2D88A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743B610A-F485-41D1-B3BD-373D5BB9EDA2}"/>
              </a:ext>
            </a:extLst>
          </p:cNvPr>
          <p:cNvSpPr>
            <a:spLocks noGrp="1"/>
          </p:cNvSpPr>
          <p:nvPr/>
        </p:nvSpPr>
        <p:spPr>
          <a:xfrm>
            <a:off x="838200" y="2705100"/>
            <a:ext cx="6191250" cy="266700"/>
          </a:xfrm>
          <a:prstGeom prst="rect">
            <a:avLst/>
          </a:prstGeom>
          <a:noFill/>
          <a:ln w="0">
            <a:noFill/>
          </a:ln>
        </p:spPr>
        <p:txBody>
          <a:bodyPr anchor="ctr">
            <a:normAutofit fontScale="84167"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500" b="1" i="0">
                <a:solidFill>
                  <a:srgbClr val="0E5E79"/>
                </a:solidFill>
                <a:latin typeface="DejaVu Sans"/>
                <a:ea typeface="DejaVu Sans"/>
                <a:cs typeface="DejaVu Sans"/>
              </a:defRPr>
            </a:pPr>
            <a:r>
              <a:rPr kumimoji="0" sz="1500" b="1" i="0" u="none" strike="noStrike" kern="1200" cap="none" spc="0" normalizeH="0" baseline="0" noProof="0">
                <a:ln>
                  <a:noFill/>
                </a:ln>
                <a:solidFill>
                  <a:srgbClr val="0E5E79"/>
                </a:solidFill>
                <a:effectLst/>
                <a:uLnTx/>
                <a:uFillTx/>
                <a:latin typeface="DejaVu Sans"/>
                <a:ea typeface="DejaVu Sans"/>
                <a:cs typeface="DejaVu Sans"/>
              </a:rPr>
              <a:t>FDR diagnosed before age 60, or ≥2 affected FDRs</a:t>
            </a:r>
          </a:p>
        </p:txBody>
      </p:sp>
      <p:sp>
        <p:nvSpPr>
          <p:cNvPr id="9" name="Rectangle 8">
            <a:extLst>
              <a:ext uri="{FF2B5EF4-FFF2-40B4-BE49-F238E27FC236}">
                <a16:creationId xmlns:a16="http://schemas.microsoft.com/office/drawing/2014/main" id="{18F4E092-A9D0-4FAD-AFBC-A80367755472}"/>
              </a:ext>
            </a:extLst>
          </p:cNvPr>
          <p:cNvSpPr>
            <a:spLocks noGrp="1"/>
          </p:cNvSpPr>
          <p:nvPr/>
        </p:nvSpPr>
        <p:spPr>
          <a:xfrm>
            <a:off x="838200" y="3067050"/>
            <a:ext cx="6191250" cy="257175"/>
          </a:xfrm>
          <a:prstGeom prst="rect">
            <a:avLst/>
          </a:prstGeom>
          <a:noFill/>
          <a:ln w="0">
            <a:noFill/>
          </a:ln>
        </p:spPr>
        <p:txBody>
          <a:bodyPr anchor="ctr">
            <a:normAutofit fontScale="78043"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i="0">
                <a:solidFill>
                  <a:srgbClr val="102A43"/>
                </a:solidFill>
                <a:latin typeface="DejaVu Sans"/>
                <a:ea typeface="DejaVu Sans"/>
                <a:cs typeface="DejaVu Sans"/>
              </a:defRPr>
            </a:pPr>
            <a:r>
              <a:rPr kumimoji="0" sz="1725" b="1" i="0" u="none" strike="noStrike" kern="1200" cap="none" spc="0" normalizeH="0" baseline="0" noProof="0">
                <a:ln>
                  <a:noFill/>
                </a:ln>
                <a:solidFill>
                  <a:srgbClr val="102A43"/>
                </a:solidFill>
                <a:effectLst/>
                <a:uLnTx/>
                <a:uFillTx/>
                <a:latin typeface="DejaVu Sans"/>
                <a:ea typeface="DejaVu Sans"/>
                <a:cs typeface="DejaVu Sans"/>
              </a:rPr>
              <a:t>COLONOSCOPY</a:t>
            </a:r>
          </a:p>
        </p:txBody>
      </p:sp>
      <p:sp>
        <p:nvSpPr>
          <p:cNvPr id="10" name="Rectangle 9">
            <a:extLst>
              <a:ext uri="{FF2B5EF4-FFF2-40B4-BE49-F238E27FC236}">
                <a16:creationId xmlns:a16="http://schemas.microsoft.com/office/drawing/2014/main" id="{A6CCC940-9DFE-44AE-BA6B-AB164A17F22E}"/>
              </a:ext>
            </a:extLst>
          </p:cNvPr>
          <p:cNvSpPr>
            <a:spLocks noGrp="1"/>
          </p:cNvSpPr>
          <p:nvPr/>
        </p:nvSpPr>
        <p:spPr>
          <a:xfrm>
            <a:off x="2619375" y="3067050"/>
            <a:ext cx="4333875" cy="257175"/>
          </a:xfrm>
          <a:prstGeom prst="rect">
            <a:avLst/>
          </a:prstGeom>
          <a:noFill/>
          <a:ln w="0">
            <a:noFill/>
          </a:ln>
        </p:spPr>
        <p:txBody>
          <a:bodyPr anchor="ctr">
            <a:normAutofit fontScale="8529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75" b="0" i="0">
                <a:solidFill>
                  <a:srgbClr val="102A43"/>
                </a:solidFill>
                <a:latin typeface="DejaVu Sans"/>
                <a:ea typeface="DejaVu Sans"/>
                <a:cs typeface="DejaVu Sans"/>
              </a:defRPr>
            </a:pPr>
            <a:r>
              <a:rPr kumimoji="0" sz="1275" b="0" i="0" u="none" strike="noStrike" kern="1200" cap="none" spc="0" normalizeH="0" baseline="0" noProof="0">
                <a:ln>
                  <a:noFill/>
                </a:ln>
                <a:solidFill>
                  <a:srgbClr val="102A43"/>
                </a:solidFill>
                <a:effectLst/>
                <a:uLnTx/>
                <a:uFillTx/>
                <a:latin typeface="DejaVu Sans"/>
                <a:ea typeface="DejaVu Sans"/>
                <a:cs typeface="DejaVu Sans"/>
              </a:rPr>
              <a:t>at age 40 or 10 years before the youngest diagnosis</a:t>
            </a:r>
          </a:p>
        </p:txBody>
      </p:sp>
      <p:sp>
        <p:nvSpPr>
          <p:cNvPr id="11" name="Rectangle 10">
            <a:extLst>
              <a:ext uri="{FF2B5EF4-FFF2-40B4-BE49-F238E27FC236}">
                <a16:creationId xmlns:a16="http://schemas.microsoft.com/office/drawing/2014/main" id="{35A50ECD-8092-4336-BDBC-9A46B527D5C6}"/>
              </a:ext>
            </a:extLst>
          </p:cNvPr>
          <p:cNvSpPr>
            <a:spLocks noGrp="1"/>
          </p:cNvSpPr>
          <p:nvPr/>
        </p:nvSpPr>
        <p:spPr>
          <a:xfrm>
            <a:off x="838200" y="3381375"/>
            <a:ext cx="6191250" cy="247650"/>
          </a:xfrm>
          <a:prstGeom prst="rect">
            <a:avLst/>
          </a:prstGeom>
          <a:noFill/>
          <a:ln w="0">
            <a:noFill/>
          </a:ln>
        </p:spPr>
        <p:txBody>
          <a:bodyPr anchor="ctr">
            <a:normAutofit fontScale="87892"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75" b="1" i="0">
                <a:solidFill>
                  <a:srgbClr val="102A43"/>
                </a:solidFill>
                <a:latin typeface="DejaVu Sans"/>
                <a:ea typeface="DejaVu Sans"/>
                <a:cs typeface="DejaVu Sans"/>
              </a:defRPr>
            </a:pPr>
            <a:r>
              <a:rPr kumimoji="0" sz="1275" b="1" i="0" u="none" strike="noStrike" kern="1200" cap="none" spc="0" normalizeH="0" baseline="0" noProof="0">
                <a:ln>
                  <a:noFill/>
                </a:ln>
                <a:solidFill>
                  <a:srgbClr val="102A43"/>
                </a:solidFill>
                <a:effectLst/>
                <a:uLnTx/>
                <a:uFillTx/>
                <a:latin typeface="DejaVu Sans"/>
                <a:ea typeface="DejaVu Sans"/>
                <a:cs typeface="DejaVu Sans"/>
              </a:rPr>
              <a:t>Whichever comes first. Repeat every 5 years.</a:t>
            </a:r>
          </a:p>
        </p:txBody>
      </p:sp>
      <p:sp>
        <p:nvSpPr>
          <p:cNvPr id="12" name="Rectangle: Rounded Corners 11">
            <a:extLst>
              <a:ext uri="{FF2B5EF4-FFF2-40B4-BE49-F238E27FC236}">
                <a16:creationId xmlns:a16="http://schemas.microsoft.com/office/drawing/2014/main" id="{6CB379CA-5015-4BDB-A6DE-F679EBDE6FC2}"/>
              </a:ext>
            </a:extLst>
          </p:cNvPr>
          <p:cNvSpPr>
            <a:spLocks noGrp="1"/>
          </p:cNvSpPr>
          <p:nvPr/>
        </p:nvSpPr>
        <p:spPr>
          <a:xfrm>
            <a:off x="609600" y="4019550"/>
            <a:ext cx="6724650" cy="990600"/>
          </a:xfrm>
          <a:prstGeom prst="roundRect">
            <a:avLst>
              <a:gd name="adj" fmla="val 7692"/>
            </a:avLst>
          </a:prstGeom>
          <a:solidFill>
            <a:srgbClr val="F0F4F7"/>
          </a:solidFill>
          <a:ln w="14288">
            <a:solidFill>
              <a:srgbClr val="8FA6B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8CD29967-F746-4264-B3AF-911F6472E5A4}"/>
              </a:ext>
            </a:extLst>
          </p:cNvPr>
          <p:cNvSpPr>
            <a:spLocks noGrp="1"/>
          </p:cNvSpPr>
          <p:nvPr/>
        </p:nvSpPr>
        <p:spPr>
          <a:xfrm>
            <a:off x="838200" y="4191000"/>
            <a:ext cx="6191250" cy="266700"/>
          </a:xfrm>
          <a:prstGeom prst="rect">
            <a:avLst/>
          </a:prstGeom>
          <a:noFill/>
          <a:ln w="0">
            <a:noFill/>
          </a:ln>
        </p:spPr>
        <p:txBody>
          <a:bodyPr anchor="ctr">
            <a:normAutofit fontScale="84167"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500" b="1" i="0">
                <a:solidFill>
                  <a:srgbClr val="334E68"/>
                </a:solidFill>
                <a:latin typeface="DejaVu Sans"/>
                <a:ea typeface="DejaVu Sans"/>
                <a:cs typeface="DejaVu Sans"/>
              </a:defRPr>
            </a:pPr>
            <a:r>
              <a:rPr kumimoji="0" sz="1500" b="1" i="0" u="none" strike="noStrike" kern="1200" cap="none" spc="0" normalizeH="0" baseline="0" noProof="0">
                <a:ln>
                  <a:noFill/>
                </a:ln>
                <a:solidFill>
                  <a:srgbClr val="334E68"/>
                </a:solidFill>
                <a:effectLst/>
                <a:uLnTx/>
                <a:uFillTx/>
                <a:latin typeface="DejaVu Sans"/>
                <a:ea typeface="DejaVu Sans"/>
                <a:cs typeface="DejaVu Sans"/>
              </a:rPr>
              <a:t>One FDR diagnosed at age 60 or older</a:t>
            </a:r>
          </a:p>
        </p:txBody>
      </p:sp>
      <p:sp>
        <p:nvSpPr>
          <p:cNvPr id="14" name="Rectangle 13">
            <a:extLst>
              <a:ext uri="{FF2B5EF4-FFF2-40B4-BE49-F238E27FC236}">
                <a16:creationId xmlns:a16="http://schemas.microsoft.com/office/drawing/2014/main" id="{7B312BE0-34CF-4270-91AE-A2434FF02730}"/>
              </a:ext>
            </a:extLst>
          </p:cNvPr>
          <p:cNvSpPr>
            <a:spLocks noGrp="1"/>
          </p:cNvSpPr>
          <p:nvPr/>
        </p:nvSpPr>
        <p:spPr>
          <a:xfrm>
            <a:off x="838200" y="4533900"/>
            <a:ext cx="6191250" cy="2857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i="0">
                <a:solidFill>
                  <a:srgbClr val="334E68"/>
                </a:solidFill>
                <a:latin typeface="DejaVu Sans"/>
                <a:ea typeface="DejaVu Sans"/>
                <a:cs typeface="DejaVu Sans"/>
              </a:defRPr>
            </a:pPr>
            <a:r>
              <a:rPr kumimoji="0" sz="1275" b="0" i="0" u="none" strike="noStrike" kern="1200" cap="none" spc="0" normalizeH="0" baseline="0" noProof="0">
                <a:ln>
                  <a:noFill/>
                </a:ln>
                <a:solidFill>
                  <a:srgbClr val="334E68"/>
                </a:solidFill>
                <a:effectLst/>
                <a:uLnTx/>
                <a:uFillTx/>
                <a:latin typeface="DejaVu Sans"/>
                <a:ea typeface="DejaVu Sans"/>
                <a:cs typeface="DejaVu Sans"/>
              </a:rPr>
              <a:t>Begin at age 40, then use average-risk modalities and intervals</a:t>
            </a:r>
          </a:p>
        </p:txBody>
      </p:sp>
      <p:sp>
        <p:nvSpPr>
          <p:cNvPr id="15" name="Rectangle: Rounded Corners 14">
            <a:extLst>
              <a:ext uri="{FF2B5EF4-FFF2-40B4-BE49-F238E27FC236}">
                <a16:creationId xmlns:a16="http://schemas.microsoft.com/office/drawing/2014/main" id="{3F6C8083-8FB2-4E24-8DDF-A36E5DAA54FC}"/>
              </a:ext>
            </a:extLst>
          </p:cNvPr>
          <p:cNvSpPr>
            <a:spLocks noGrp="1"/>
          </p:cNvSpPr>
          <p:nvPr/>
        </p:nvSpPr>
        <p:spPr>
          <a:xfrm>
            <a:off x="7658100" y="2190750"/>
            <a:ext cx="3924300" cy="1657350"/>
          </a:xfrm>
          <a:prstGeom prst="roundRect">
            <a:avLst>
              <a:gd name="adj" fmla="val 4598"/>
            </a:avLst>
          </a:prstGeom>
          <a:solidFill>
            <a:srgbClr val="FFF2D8"/>
          </a:solidFill>
          <a:ln w="23813">
            <a:solidFill>
              <a:srgbClr val="E7A72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46FF79E5-77BA-4332-9F15-B0A29B77E968}"/>
              </a:ext>
            </a:extLst>
          </p:cNvPr>
          <p:cNvSpPr>
            <a:spLocks noGrp="1"/>
          </p:cNvSpPr>
          <p:nvPr/>
        </p:nvSpPr>
        <p:spPr>
          <a:xfrm>
            <a:off x="7905750" y="2381250"/>
            <a:ext cx="3429000" cy="228600"/>
          </a:xfrm>
          <a:prstGeom prst="rect">
            <a:avLst/>
          </a:prstGeom>
          <a:noFill/>
          <a:ln w="0">
            <a:noFill/>
          </a:ln>
        </p:spPr>
        <p:txBody>
          <a:bodyPr anchor="ctr">
            <a:normAutofit fontScale="93214"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050" b="1" i="0">
                <a:solidFill>
                  <a:srgbClr val="9C6500"/>
                </a:solidFill>
                <a:latin typeface="DejaVu Sans"/>
                <a:ea typeface="DejaVu Sans"/>
                <a:cs typeface="DejaVu Sans"/>
              </a:defRPr>
            </a:pPr>
            <a:r>
              <a:rPr kumimoji="0" sz="1050" b="1" i="0" u="none" strike="noStrike" kern="1200" cap="none" spc="0" normalizeH="0" baseline="0" noProof="0">
                <a:ln>
                  <a:noFill/>
                </a:ln>
                <a:solidFill>
                  <a:srgbClr val="9C6500"/>
                </a:solidFill>
                <a:effectLst/>
                <a:uLnTx/>
                <a:uFillTx/>
                <a:latin typeface="DejaVu Sans"/>
                <a:ea typeface="DejaVu Sans"/>
                <a:cs typeface="DejaVu Sans"/>
              </a:rPr>
              <a:t>WHAT COUNTS AS AN</a:t>
            </a:r>
          </a:p>
        </p:txBody>
      </p:sp>
      <p:sp>
        <p:nvSpPr>
          <p:cNvPr id="17" name="Rectangle 16">
            <a:extLst>
              <a:ext uri="{FF2B5EF4-FFF2-40B4-BE49-F238E27FC236}">
                <a16:creationId xmlns:a16="http://schemas.microsoft.com/office/drawing/2014/main" id="{CB9DAC28-60B0-4157-A78C-4E2973EA695C}"/>
              </a:ext>
            </a:extLst>
          </p:cNvPr>
          <p:cNvSpPr>
            <a:spLocks noGrp="1"/>
          </p:cNvSpPr>
          <p:nvPr/>
        </p:nvSpPr>
        <p:spPr>
          <a:xfrm>
            <a:off x="7905750" y="2609850"/>
            <a:ext cx="3429000" cy="304800"/>
          </a:xfrm>
          <a:prstGeom prst="rect">
            <a:avLst/>
          </a:prstGeom>
          <a:noFill/>
          <a:ln w="0">
            <a:noFill/>
          </a:ln>
        </p:spPr>
        <p:txBody>
          <a:bodyPr anchor="ctr">
            <a:normAutofit fontScale="8865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725" b="1" i="0">
                <a:solidFill>
                  <a:srgbClr val="9C6500"/>
                </a:solidFill>
                <a:latin typeface="DejaVu Sans"/>
                <a:ea typeface="DejaVu Sans"/>
                <a:cs typeface="DejaVu Sans"/>
              </a:defRPr>
            </a:pPr>
            <a:r>
              <a:rPr kumimoji="0" sz="1725" b="1" i="0" u="none" strike="noStrike" kern="1200" cap="none" spc="0" normalizeH="0" baseline="0" noProof="0">
                <a:ln>
                  <a:noFill/>
                </a:ln>
                <a:solidFill>
                  <a:srgbClr val="9C6500"/>
                </a:solidFill>
                <a:effectLst/>
                <a:uLnTx/>
                <a:uFillTx/>
                <a:latin typeface="DejaVu Sans"/>
                <a:ea typeface="DejaVu Sans"/>
                <a:cs typeface="DejaVu Sans"/>
              </a:rPr>
              <a:t>ADVANCED POLYP?</a:t>
            </a:r>
          </a:p>
        </p:txBody>
      </p:sp>
      <p:sp>
        <p:nvSpPr>
          <p:cNvPr id="18" name="Rectangle 17">
            <a:extLst>
              <a:ext uri="{FF2B5EF4-FFF2-40B4-BE49-F238E27FC236}">
                <a16:creationId xmlns:a16="http://schemas.microsoft.com/office/drawing/2014/main" id="{43EBD63F-9BC5-4EAF-B73A-7E566DB0F40F}"/>
              </a:ext>
            </a:extLst>
          </p:cNvPr>
          <p:cNvSpPr>
            <a:spLocks noGrp="1"/>
          </p:cNvSpPr>
          <p:nvPr/>
        </p:nvSpPr>
        <p:spPr>
          <a:xfrm>
            <a:off x="7905750" y="3028950"/>
            <a:ext cx="3429000" cy="619125"/>
          </a:xfrm>
          <a:prstGeom prst="rect">
            <a:avLst/>
          </a:prstGeom>
          <a:noFill/>
          <a:ln w="0">
            <a:noFill/>
          </a:ln>
        </p:spPr>
        <p:txBody>
          <a:bodyPr anchor="ctr">
            <a:normAutofit fontScale="96181"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00" b="1" i="0">
                <a:solidFill>
                  <a:srgbClr val="102A43"/>
                </a:solidFill>
                <a:latin typeface="DejaVu Sans"/>
                <a:ea typeface="DejaVu Sans"/>
                <a:cs typeface="DejaVu Sans"/>
              </a:defRPr>
            </a:pPr>
            <a:r>
              <a:rPr kumimoji="0" sz="1200" b="1" i="0" u="none" strike="noStrike" kern="1200" cap="none" spc="0" normalizeH="0" baseline="0" noProof="0">
                <a:ln>
                  <a:noFill/>
                </a:ln>
                <a:solidFill>
                  <a:srgbClr val="102A43"/>
                </a:solidFill>
                <a:effectLst/>
                <a:uLnTx/>
                <a:uFillTx/>
                <a:latin typeface="DejaVu Sans"/>
                <a:ea typeface="DejaVu Sans"/>
                <a:cs typeface="DejaVu Sans"/>
              </a:rPr>
              <a:t>Adenoma or sessile serrated lesion ≥10 mm, villous/tubulovillous histology, or high-grade dysplasia</a:t>
            </a:r>
          </a:p>
        </p:txBody>
      </p:sp>
      <p:sp>
        <p:nvSpPr>
          <p:cNvPr id="19" name="Rectangle: Rounded Corners 18">
            <a:extLst>
              <a:ext uri="{FF2B5EF4-FFF2-40B4-BE49-F238E27FC236}">
                <a16:creationId xmlns:a16="http://schemas.microsoft.com/office/drawing/2014/main" id="{08BCD4DD-FA21-44CB-8112-E78D11F38F3E}"/>
              </a:ext>
            </a:extLst>
          </p:cNvPr>
          <p:cNvSpPr>
            <a:spLocks noGrp="1"/>
          </p:cNvSpPr>
          <p:nvPr/>
        </p:nvSpPr>
        <p:spPr>
          <a:xfrm>
            <a:off x="7658100" y="4019550"/>
            <a:ext cx="3924300" cy="1943100"/>
          </a:xfrm>
          <a:prstGeom prst="roundRect">
            <a:avLst>
              <a:gd name="adj" fmla="val 3922"/>
            </a:avLst>
          </a:prstGeom>
          <a:solidFill>
            <a:srgbClr val="10384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DDAB6481-94A2-4273-B148-95A006697DB4}"/>
              </a:ext>
            </a:extLst>
          </p:cNvPr>
          <p:cNvSpPr>
            <a:spLocks noGrp="1"/>
          </p:cNvSpPr>
          <p:nvPr/>
        </p:nvSpPr>
        <p:spPr>
          <a:xfrm>
            <a:off x="7905750" y="4200525"/>
            <a:ext cx="3429000" cy="228600"/>
          </a:xfrm>
          <a:prstGeom prst="rect">
            <a:avLst/>
          </a:prstGeom>
          <a:noFill/>
          <a:ln w="0">
            <a:noFill/>
          </a:ln>
        </p:spPr>
        <p:txBody>
          <a:bodyPr anchor="ctr">
            <a:normAutofit fontScale="900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200" b="1" i="0">
                <a:solidFill>
                  <a:srgbClr val="FFFFFF"/>
                </a:solidFill>
                <a:latin typeface="DejaVu Sans"/>
                <a:ea typeface="DejaVu Sans"/>
                <a:cs typeface="DejaVu Sans"/>
              </a:defRPr>
            </a:pPr>
            <a:r>
              <a:rPr kumimoji="0" sz="1200" b="1" i="0" u="none" strike="noStrike" kern="1200" cap="none" spc="0" normalizeH="0" baseline="0" noProof="0">
                <a:ln>
                  <a:noFill/>
                </a:ln>
                <a:solidFill>
                  <a:srgbClr val="FFFFFF"/>
                </a:solidFill>
                <a:effectLst/>
                <a:uLnTx/>
                <a:uFillTx/>
                <a:latin typeface="DejaVu Sans"/>
                <a:ea typeface="DejaVu Sans"/>
                <a:cs typeface="DejaVu Sans"/>
              </a:rPr>
              <a:t>WHERE GUIDELINES DIFFER</a:t>
            </a:r>
          </a:p>
        </p:txBody>
      </p:sp>
      <p:sp>
        <p:nvSpPr>
          <p:cNvPr id="21" name="Rectangle 20">
            <a:extLst>
              <a:ext uri="{FF2B5EF4-FFF2-40B4-BE49-F238E27FC236}">
                <a16:creationId xmlns:a16="http://schemas.microsoft.com/office/drawing/2014/main" id="{157C0DF3-3116-483E-9B55-4E47994475DF}"/>
              </a:ext>
            </a:extLst>
          </p:cNvPr>
          <p:cNvSpPr>
            <a:spLocks noGrp="1"/>
          </p:cNvSpPr>
          <p:nvPr/>
        </p:nvSpPr>
        <p:spPr>
          <a:xfrm>
            <a:off x="7905750" y="4514850"/>
            <a:ext cx="1047750" cy="209550"/>
          </a:xfrm>
          <a:prstGeom prst="rect">
            <a:avLst/>
          </a:prstGeom>
          <a:noFill/>
          <a:ln w="0">
            <a:noFill/>
          </a:ln>
        </p:spPr>
        <p:txBody>
          <a:bodyPr anchor="ctr">
            <a:normAutofit fontScale="81309"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050" b="1" i="0">
                <a:solidFill>
                  <a:srgbClr val="A8E1F2"/>
                </a:solidFill>
                <a:latin typeface="DejaVu Sans"/>
                <a:ea typeface="DejaVu Sans"/>
                <a:cs typeface="DejaVu Sans"/>
              </a:defRPr>
            </a:pPr>
            <a:r>
              <a:rPr kumimoji="0" sz="1050" b="1" i="0" u="none" strike="noStrike" kern="1200" cap="none" spc="0" normalizeH="0" baseline="0" noProof="0">
                <a:ln>
                  <a:noFill/>
                </a:ln>
                <a:solidFill>
                  <a:srgbClr val="A8E1F2"/>
                </a:solidFill>
                <a:effectLst/>
                <a:uLnTx/>
                <a:uFillTx/>
                <a:latin typeface="DejaVu Sans"/>
                <a:ea typeface="DejaVu Sans"/>
                <a:cs typeface="DejaVu Sans"/>
              </a:rPr>
              <a:t>AGA 2023</a:t>
            </a:r>
          </a:p>
        </p:txBody>
      </p:sp>
      <p:sp>
        <p:nvSpPr>
          <p:cNvPr id="22" name="Rectangle 21">
            <a:extLst>
              <a:ext uri="{FF2B5EF4-FFF2-40B4-BE49-F238E27FC236}">
                <a16:creationId xmlns:a16="http://schemas.microsoft.com/office/drawing/2014/main" id="{F80259A2-E5A7-4294-B41B-8AE65C854773}"/>
              </a:ext>
            </a:extLst>
          </p:cNvPr>
          <p:cNvSpPr>
            <a:spLocks noGrp="1"/>
          </p:cNvSpPr>
          <p:nvPr/>
        </p:nvSpPr>
        <p:spPr>
          <a:xfrm>
            <a:off x="8858250" y="4514850"/>
            <a:ext cx="2476500" cy="4191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938" b="0" i="0">
                <a:solidFill>
                  <a:srgbClr val="FFFFFF"/>
                </a:solidFill>
                <a:latin typeface="DejaVu Sans"/>
                <a:ea typeface="DejaVu Sans"/>
                <a:cs typeface="DejaVu Sans"/>
              </a:defRPr>
            </a:pPr>
            <a:r>
              <a:rPr kumimoji="0" sz="938" b="0" i="0" u="none" strike="noStrike" kern="1200" cap="none" spc="0" normalizeH="0" baseline="0" noProof="0">
                <a:ln>
                  <a:noFill/>
                </a:ln>
                <a:solidFill>
                  <a:srgbClr val="FFFFFF"/>
                </a:solidFill>
                <a:effectLst/>
                <a:uLnTx/>
                <a:uFillTx/>
                <a:latin typeface="DejaVu Sans"/>
                <a:ea typeface="DejaVu Sans"/>
                <a:cs typeface="DejaVu Sans"/>
              </a:rPr>
              <a:t>Any FDR with CRC is increased risk; colonoscopy favored every 5 years.</a:t>
            </a:r>
          </a:p>
        </p:txBody>
      </p:sp>
      <p:sp>
        <p:nvSpPr>
          <p:cNvPr id="23" name="Rectangle 22">
            <a:extLst>
              <a:ext uri="{FF2B5EF4-FFF2-40B4-BE49-F238E27FC236}">
                <a16:creationId xmlns:a16="http://schemas.microsoft.com/office/drawing/2014/main" id="{78216F0D-C51A-4BCA-A1B2-8EEABB904A42}"/>
              </a:ext>
            </a:extLst>
          </p:cNvPr>
          <p:cNvSpPr>
            <a:spLocks noGrp="1"/>
          </p:cNvSpPr>
          <p:nvPr/>
        </p:nvSpPr>
        <p:spPr>
          <a:xfrm>
            <a:off x="7905750" y="5010150"/>
            <a:ext cx="1047750" cy="209550"/>
          </a:xfrm>
          <a:prstGeom prst="rect">
            <a:avLst/>
          </a:prstGeom>
          <a:noFill/>
          <a:ln w="0">
            <a:noFill/>
          </a:ln>
        </p:spPr>
        <p:txBody>
          <a:bodyPr anchor="ctr">
            <a:normAutofit fontScale="73809"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050" b="1" i="0">
                <a:solidFill>
                  <a:srgbClr val="A8E1F2"/>
                </a:solidFill>
                <a:latin typeface="DejaVu Sans"/>
                <a:ea typeface="DejaVu Sans"/>
                <a:cs typeface="DejaVu Sans"/>
              </a:defRPr>
            </a:pPr>
            <a:r>
              <a:rPr kumimoji="0" sz="1050" b="1" i="0" u="none" strike="noStrike" kern="1200" cap="none" spc="0" normalizeH="0" baseline="0" noProof="0">
                <a:ln>
                  <a:noFill/>
                </a:ln>
                <a:solidFill>
                  <a:srgbClr val="A8E1F2"/>
                </a:solidFill>
                <a:effectLst/>
                <a:uLnTx/>
                <a:uFillTx/>
                <a:latin typeface="DejaVu Sans"/>
                <a:ea typeface="DejaVu Sans"/>
                <a:cs typeface="DejaVu Sans"/>
              </a:rPr>
              <a:t>ACG / USMSTF</a:t>
            </a:r>
          </a:p>
        </p:txBody>
      </p:sp>
      <p:sp>
        <p:nvSpPr>
          <p:cNvPr id="24" name="Rectangle 23">
            <a:extLst>
              <a:ext uri="{FF2B5EF4-FFF2-40B4-BE49-F238E27FC236}">
                <a16:creationId xmlns:a16="http://schemas.microsoft.com/office/drawing/2014/main" id="{D32D014D-C986-46E7-AF16-0A86AC363F62}"/>
              </a:ext>
            </a:extLst>
          </p:cNvPr>
          <p:cNvSpPr>
            <a:spLocks noGrp="1"/>
          </p:cNvSpPr>
          <p:nvPr/>
        </p:nvSpPr>
        <p:spPr>
          <a:xfrm>
            <a:off x="9048750" y="5010150"/>
            <a:ext cx="2286000" cy="552450"/>
          </a:xfrm>
          <a:prstGeom prst="rect">
            <a:avLst/>
          </a:prstGeom>
          <a:noFill/>
          <a:ln w="0">
            <a:noFill/>
          </a:ln>
        </p:spPr>
        <p:txBody>
          <a:bodyPr anchor="ctr">
            <a:normAutofit fontScale="90452"/>
          </a:bodyPr>
          <a:lstStyle/>
          <a:p>
            <a:pPr marL="0" marR="0" lvl="0" indent="0" algn="l" defTabSz="914400" rtl="0" eaLnBrk="1" fontAlgn="auto" latinLnBrk="0" hangingPunct="1">
              <a:lnSpc>
                <a:spcPct val="100000"/>
              </a:lnSpc>
              <a:spcBef>
                <a:spcPts val="0"/>
              </a:spcBef>
              <a:spcAft>
                <a:spcPts val="0"/>
              </a:spcAft>
              <a:buClrTx/>
              <a:buSzTx/>
              <a:buFontTx/>
              <a:buNone/>
              <a:tabLst/>
              <a:defRPr sz="938" b="0" i="0">
                <a:solidFill>
                  <a:srgbClr val="FFFFFF"/>
                </a:solidFill>
                <a:latin typeface="DejaVu Sans"/>
                <a:ea typeface="DejaVu Sans"/>
                <a:cs typeface="DejaVu Sans"/>
              </a:defRPr>
            </a:pPr>
            <a:r>
              <a:rPr kumimoji="0" sz="938" b="0" i="0" u="none" strike="noStrike" kern="1200" cap="none" spc="0" normalizeH="0" baseline="0" noProof="0">
                <a:ln>
                  <a:noFill/>
                </a:ln>
                <a:solidFill>
                  <a:srgbClr val="FFFFFF"/>
                </a:solidFill>
                <a:effectLst/>
                <a:uLnTx/>
                <a:uFillTx/>
                <a:latin typeface="DejaVu Sans"/>
                <a:ea typeface="DejaVu Sans"/>
                <a:cs typeface="DejaVu Sans"/>
              </a:rPr>
              <a:t>Age 60 and number of affected FDRs determine intensity. One FDR ≥60 may transition to average-risk options.</a:t>
            </a:r>
          </a:p>
        </p:txBody>
      </p:sp>
      <p:sp>
        <p:nvSpPr>
          <p:cNvPr id="25" name="Rectangle 24">
            <a:extLst>
              <a:ext uri="{FF2B5EF4-FFF2-40B4-BE49-F238E27FC236}">
                <a16:creationId xmlns:a16="http://schemas.microsoft.com/office/drawing/2014/main" id="{E05B7E9A-D9D7-4C92-BD0D-E6CBA27231AC}"/>
              </a:ext>
            </a:extLst>
          </p:cNvPr>
          <p:cNvSpPr>
            <a:spLocks noGrp="1"/>
          </p:cNvSpPr>
          <p:nvPr/>
        </p:nvSpPr>
        <p:spPr>
          <a:xfrm>
            <a:off x="7905750" y="5619750"/>
            <a:ext cx="1047750" cy="209550"/>
          </a:xfrm>
          <a:prstGeom prst="rect">
            <a:avLst/>
          </a:prstGeom>
          <a:noFill/>
          <a:ln w="0">
            <a:noFill/>
          </a:ln>
        </p:spPr>
        <p:txBody>
          <a:bodyPr anchor="ctr">
            <a:normAutofit fontScale="73809"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1050" b="1" i="0">
                <a:solidFill>
                  <a:srgbClr val="A8E1F2"/>
                </a:solidFill>
                <a:latin typeface="DejaVu Sans"/>
                <a:ea typeface="DejaVu Sans"/>
                <a:cs typeface="DejaVu Sans"/>
              </a:defRPr>
            </a:pPr>
            <a:r>
              <a:rPr kumimoji="0" sz="1050" b="1" i="0" u="none" strike="noStrike" kern="1200" cap="none" spc="0" normalizeH="0" baseline="0" noProof="0">
                <a:ln>
                  <a:noFill/>
                </a:ln>
                <a:solidFill>
                  <a:srgbClr val="A8E1F2"/>
                </a:solidFill>
                <a:effectLst/>
                <a:uLnTx/>
                <a:uFillTx/>
                <a:latin typeface="DejaVu Sans"/>
                <a:ea typeface="DejaVu Sans"/>
                <a:cs typeface="DejaVu Sans"/>
              </a:rPr>
              <a:t>USPSTF / ACS</a:t>
            </a:r>
          </a:p>
        </p:txBody>
      </p:sp>
      <p:sp>
        <p:nvSpPr>
          <p:cNvPr id="26" name="Rectangle 25">
            <a:extLst>
              <a:ext uri="{FF2B5EF4-FFF2-40B4-BE49-F238E27FC236}">
                <a16:creationId xmlns:a16="http://schemas.microsoft.com/office/drawing/2014/main" id="{C13B4C73-FB6F-4026-B6BB-A5AF168509CB}"/>
              </a:ext>
            </a:extLst>
          </p:cNvPr>
          <p:cNvSpPr>
            <a:spLocks noGrp="1"/>
          </p:cNvSpPr>
          <p:nvPr/>
        </p:nvSpPr>
        <p:spPr>
          <a:xfrm>
            <a:off x="9048750" y="5619750"/>
            <a:ext cx="2286000" cy="304800"/>
          </a:xfrm>
          <a:prstGeom prst="rect">
            <a:avLst/>
          </a:prstGeom>
          <a:noFill/>
          <a:ln w="0">
            <a:noFill/>
          </a:ln>
        </p:spPr>
        <p:txBody>
          <a:bodyPr anchor="ctr">
            <a:normAutofit fontScale="82127"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938" b="0" i="0">
                <a:solidFill>
                  <a:srgbClr val="FFFFFF"/>
                </a:solidFill>
                <a:latin typeface="DejaVu Sans"/>
                <a:ea typeface="DejaVu Sans"/>
                <a:cs typeface="DejaVu Sans"/>
              </a:defRPr>
            </a:pPr>
            <a:r>
              <a:rPr kumimoji="0" sz="938" b="0" i="0" u="none" strike="noStrike" kern="1200" cap="none" spc="0" normalizeH="0" baseline="0" noProof="0">
                <a:ln>
                  <a:noFill/>
                </a:ln>
                <a:solidFill>
                  <a:srgbClr val="FFFFFF"/>
                </a:solidFill>
                <a:effectLst/>
                <a:uLnTx/>
                <a:uFillTx/>
                <a:latin typeface="DejaVu Sans"/>
                <a:ea typeface="DejaVu Sans"/>
                <a:cs typeface="DejaVu Sans"/>
              </a:rPr>
              <a:t>Primarily average-risk guidance, not the main source for high-risk screening.</a:t>
            </a:r>
          </a:p>
        </p:txBody>
      </p:sp>
      <p:sp>
        <p:nvSpPr>
          <p:cNvPr id="27" name="Rectangle: Rounded Corners 26">
            <a:extLst>
              <a:ext uri="{FF2B5EF4-FFF2-40B4-BE49-F238E27FC236}">
                <a16:creationId xmlns:a16="http://schemas.microsoft.com/office/drawing/2014/main" id="{74FD6A5C-BAFC-4111-82F8-1AC143E1F864}"/>
              </a:ext>
            </a:extLst>
          </p:cNvPr>
          <p:cNvSpPr>
            <a:spLocks noGrp="1"/>
          </p:cNvSpPr>
          <p:nvPr/>
        </p:nvSpPr>
        <p:spPr>
          <a:xfrm>
            <a:off x="609600" y="5295900"/>
            <a:ext cx="6724650" cy="666750"/>
          </a:xfrm>
          <a:prstGeom prst="roundRect">
            <a:avLst>
              <a:gd name="adj" fmla="val 11429"/>
            </a:avLst>
          </a:prstGeom>
          <a:solidFill>
            <a:srgbClr val="DDEBF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E4175C94-F269-455A-9016-BD210480FC0D}"/>
              </a:ext>
            </a:extLst>
          </p:cNvPr>
          <p:cNvSpPr>
            <a:spLocks noGrp="1"/>
          </p:cNvSpPr>
          <p:nvPr/>
        </p:nvSpPr>
        <p:spPr>
          <a:xfrm>
            <a:off x="838200" y="5410200"/>
            <a:ext cx="6191250" cy="438150"/>
          </a:xfrm>
          <a:prstGeom prst="rect">
            <a:avLst/>
          </a:prstGeom>
          <a:noFill/>
          <a:ln w="0">
            <a:noFill/>
          </a:ln>
        </p:spPr>
        <p:txBody>
          <a:bodyPr anchor="ctr">
            <a:normAutofit fontScale="96716"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1275" b="1" i="0">
                <a:solidFill>
                  <a:srgbClr val="0E5E79"/>
                </a:solidFill>
                <a:latin typeface="DejaVu Sans"/>
                <a:ea typeface="DejaVu Sans"/>
                <a:cs typeface="DejaVu Sans"/>
              </a:defRPr>
            </a:pPr>
            <a:r>
              <a:rPr kumimoji="0" sz="1275" b="1" i="0" u="none" strike="noStrike" kern="1200" cap="none" spc="0" normalizeH="0" baseline="0" noProof="0">
                <a:ln>
                  <a:noFill/>
                </a:ln>
                <a:solidFill>
                  <a:srgbClr val="0E5E79"/>
                </a:solidFill>
                <a:effectLst/>
                <a:uLnTx/>
                <a:uFillTx/>
                <a:latin typeface="DejaVu Sans"/>
                <a:ea typeface="DejaVu Sans"/>
                <a:cs typeface="DejaVu Sans"/>
              </a:rPr>
              <a:t>Key distinction: family history of an advanced polyp carries the same screening implications as family history of CRC.</a:t>
            </a:r>
          </a:p>
        </p:txBody>
      </p:sp>
      <p:sp>
        <p:nvSpPr>
          <p:cNvPr id="29" name="Rectangle 28">
            <a:extLst>
              <a:ext uri="{FF2B5EF4-FFF2-40B4-BE49-F238E27FC236}">
                <a16:creationId xmlns:a16="http://schemas.microsoft.com/office/drawing/2014/main" id="{0D591159-1DF6-4EFC-851F-29BDECC05F4E}"/>
              </a:ext>
            </a:extLst>
          </p:cNvPr>
          <p:cNvSpPr>
            <a:spLocks noGrp="1"/>
          </p:cNvSpPr>
          <p:nvPr/>
        </p:nvSpPr>
        <p:spPr>
          <a:xfrm>
            <a:off x="628650" y="6229350"/>
            <a:ext cx="10953750" cy="2667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675" b="0" i="0">
                <a:solidFill>
                  <a:srgbClr val="52616B"/>
                </a:solidFill>
                <a:latin typeface="DejaVu Sans"/>
                <a:ea typeface="DejaVu Sans"/>
                <a:cs typeface="DejaVu Sans"/>
              </a:defRPr>
            </a:pPr>
            <a:r>
              <a:rPr kumimoji="0" sz="675" b="0" i="0" u="none" strike="noStrike" kern="1200" cap="none" spc="0" normalizeH="0" baseline="0" noProof="0" dirty="0">
                <a:ln>
                  <a:noFill/>
                </a:ln>
                <a:solidFill>
                  <a:srgbClr val="52616B"/>
                </a:solidFill>
                <a:effectLst/>
                <a:uLnTx/>
                <a:uFillTx/>
                <a:latin typeface="DejaVu Sans"/>
                <a:ea typeface="DejaVu Sans"/>
                <a:cs typeface="DejaVu Sans"/>
              </a:rPr>
              <a:t>Refs: Shaukat et al., ACG 2021 • USMSTF 2017 • Issaka et al., AGA CPU 2023 • NCCN family-history guidance summarized in AGA CPU 2023</a:t>
            </a:r>
          </a:p>
        </p:txBody>
      </p:sp>
    </p:spTree>
    <p:extLst>
      <p:ext uri="{BB962C8B-B14F-4D97-AF65-F5344CB8AC3E}">
        <p14:creationId xmlns:p14="http://schemas.microsoft.com/office/powerpoint/2010/main" val="283696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ppt_x"/>
                                          </p:val>
                                        </p:tav>
                                        <p:tav tm="100000">
                                          <p:val>
                                            <p:strVal val="#ppt_x"/>
                                          </p:val>
                                        </p:tav>
                                      </p:tavLst>
                                    </p:anim>
                                    <p:anim calcmode="lin" valueType="num">
                                      <p:cBhvr additive="base">
                                        <p:cTn id="34" dur="500" fill="hold"/>
                                        <p:tgtEl>
                                          <p:spTgt spid="1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ppt_x"/>
                                          </p:val>
                                        </p:tav>
                                        <p:tav tm="100000">
                                          <p:val>
                                            <p:strVal val="#ppt_x"/>
                                          </p:val>
                                        </p:tav>
                                      </p:tavLst>
                                    </p:anim>
                                    <p:anim calcmode="lin" valueType="num">
                                      <p:cBhvr additive="base">
                                        <p:cTn id="88" dur="500" fill="hold"/>
                                        <p:tgtEl>
                                          <p:spTgt spid="2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fill="hold"/>
                                        <p:tgtEl>
                                          <p:spTgt spid="22"/>
                                        </p:tgtEl>
                                        <p:attrNameLst>
                                          <p:attrName>ppt_x</p:attrName>
                                        </p:attrNameLst>
                                      </p:cBhvr>
                                      <p:tavLst>
                                        <p:tav tm="0">
                                          <p:val>
                                            <p:strVal val="#ppt_x"/>
                                          </p:val>
                                        </p:tav>
                                        <p:tav tm="100000">
                                          <p:val>
                                            <p:strVal val="#ppt_x"/>
                                          </p:val>
                                        </p:tav>
                                      </p:tavLst>
                                    </p:anim>
                                    <p:anim calcmode="lin" valueType="num">
                                      <p:cBhvr additive="base">
                                        <p:cTn id="92" dur="500" fill="hold"/>
                                        <p:tgtEl>
                                          <p:spTgt spid="22"/>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ppt_x"/>
                                          </p:val>
                                        </p:tav>
                                        <p:tav tm="100000">
                                          <p:val>
                                            <p:strVal val="#ppt_x"/>
                                          </p:val>
                                        </p:tav>
                                      </p:tavLst>
                                    </p:anim>
                                    <p:anim calcmode="lin" valueType="num">
                                      <p:cBhvr additive="base">
                                        <p:cTn id="96" dur="500" fill="hold"/>
                                        <p:tgtEl>
                                          <p:spTgt spid="2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500" fill="hold"/>
                                        <p:tgtEl>
                                          <p:spTgt spid="26"/>
                                        </p:tgtEl>
                                        <p:attrNameLst>
                                          <p:attrName>ppt_x</p:attrName>
                                        </p:attrNameLst>
                                      </p:cBhvr>
                                      <p:tavLst>
                                        <p:tav tm="0">
                                          <p:val>
                                            <p:strVal val="#ppt_x"/>
                                          </p:val>
                                        </p:tav>
                                        <p:tav tm="100000">
                                          <p:val>
                                            <p:strVal val="#ppt_x"/>
                                          </p:val>
                                        </p:tav>
                                      </p:tavLst>
                                    </p:anim>
                                    <p:anim calcmode="lin" valueType="num">
                                      <p:cBhvr additive="base">
                                        <p:cTn id="10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P spid="12" grpId="0" animBg="1"/>
      <p:bldP spid="13" grpId="0"/>
      <p:bldP spid="14" grpId="0"/>
      <p:bldP spid="15" grpId="0" animBg="1"/>
      <p:bldP spid="16" grpId="0"/>
      <p:bldP spid="17" grpId="0"/>
      <p:bldP spid="18" grpId="0"/>
      <p:bldP spid="19" grpId="0" animBg="1"/>
      <p:bldP spid="20" grpId="0"/>
      <p:bldP spid="21" grpId="0"/>
      <p:bldP spid="22" grpId="0"/>
      <p:bldP spid="23" grpId="0"/>
      <p:bldP spid="24" grpId="0"/>
      <p:bldP spid="25" grpId="0"/>
      <p:bldP spid="26" grpId="0"/>
      <p:bldP spid="27" grpId="0" animBg="1"/>
      <p:bldP spid="28" grpId="0"/>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438912"/>
            <a:ext cx="10881360" cy="5386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0F2346"/>
                </a:solidFill>
                <a:effectLst/>
                <a:uLnTx/>
                <a:uFillTx/>
                <a:latin typeface="Aptos"/>
                <a:ea typeface="+mn-ea"/>
                <a:cs typeface="+mn-cs"/>
              </a:rPr>
              <a:t>Cases </a:t>
            </a:r>
            <a:r>
              <a:rPr kumimoji="0" sz="2900" b="1" i="0" u="none" strike="noStrike" kern="1200" cap="none" spc="0" normalizeH="0" baseline="0" noProof="0" dirty="0">
                <a:ln>
                  <a:noFill/>
                </a:ln>
                <a:solidFill>
                  <a:srgbClr val="0F2346"/>
                </a:solidFill>
                <a:effectLst/>
                <a:uLnTx/>
                <a:uFillTx/>
                <a:latin typeface="Aptos"/>
                <a:ea typeface="+mn-ea"/>
                <a:cs typeface="+mn-cs"/>
              </a:rPr>
              <a:t>I still think about</a:t>
            </a:r>
          </a:p>
        </p:txBody>
      </p:sp>
      <p:sp>
        <p:nvSpPr>
          <p:cNvPr id="4" name="Rounded Rectangle 3"/>
          <p:cNvSpPr/>
          <p:nvPr/>
        </p:nvSpPr>
        <p:spPr>
          <a:xfrm>
            <a:off x="676656" y="1591056"/>
            <a:ext cx="6583680" cy="4315968"/>
          </a:xfrm>
          <a:prstGeom prst="roundRect">
            <a:avLst/>
          </a:prstGeom>
          <a:solidFill>
            <a:srgbClr val="F8F9FB"/>
          </a:solidFill>
          <a:ln>
            <a:solidFill>
              <a:srgbClr val="E4E7E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p:cNvSpPr txBox="1"/>
          <p:nvPr/>
        </p:nvSpPr>
        <p:spPr>
          <a:xfrm>
            <a:off x="1005840" y="1847088"/>
            <a:ext cx="58521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dirty="0">
                <a:ln>
                  <a:noFill/>
                </a:ln>
                <a:solidFill>
                  <a:srgbClr val="1E2228"/>
                </a:solidFill>
                <a:effectLst/>
                <a:uLnTx/>
                <a:uFillTx/>
                <a:latin typeface="Aptos"/>
                <a:ea typeface="+mn-ea"/>
                <a:cs typeface="+mn-cs"/>
              </a:rPr>
              <a:t>44-year-old </a:t>
            </a:r>
            <a:r>
              <a:rPr kumimoji="0" lang="en-US" sz="2400" b="1" i="0" u="none" strike="noStrike" kern="1200" cap="none" spc="0" normalizeH="0" baseline="0" noProof="0" dirty="0">
                <a:ln>
                  <a:noFill/>
                </a:ln>
                <a:solidFill>
                  <a:srgbClr val="1E2228"/>
                </a:solidFill>
                <a:effectLst/>
                <a:uLnTx/>
                <a:uFillTx/>
                <a:latin typeface="Aptos"/>
                <a:ea typeface="+mn-ea"/>
                <a:cs typeface="+mn-cs"/>
              </a:rPr>
              <a:t>female no PMH</a:t>
            </a:r>
            <a:endParaRPr kumimoji="0" sz="2400" b="1" i="0" u="none" strike="noStrike" kern="1200" cap="none" spc="0" normalizeH="0" baseline="0" noProof="0" dirty="0">
              <a:ln>
                <a:noFill/>
              </a:ln>
              <a:solidFill>
                <a:srgbClr val="1E2228"/>
              </a:solidFill>
              <a:effectLst/>
              <a:uLnTx/>
              <a:uFillTx/>
              <a:latin typeface="Aptos"/>
              <a:ea typeface="+mn-ea"/>
              <a:cs typeface="+mn-cs"/>
            </a:endParaRPr>
          </a:p>
        </p:txBody>
      </p:sp>
      <p:sp>
        <p:nvSpPr>
          <p:cNvPr id="6" name="TextBox 5"/>
          <p:cNvSpPr txBox="1"/>
          <p:nvPr/>
        </p:nvSpPr>
        <p:spPr>
          <a:xfrm>
            <a:off x="1005840" y="2304288"/>
            <a:ext cx="585216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B626C"/>
                </a:solidFill>
                <a:effectLst/>
                <a:uLnTx/>
                <a:uFillTx/>
                <a:latin typeface="Aptos"/>
                <a:ea typeface="+mn-ea"/>
                <a:cs typeface="+mn-cs"/>
              </a:rPr>
              <a:t>No prior </a:t>
            </a:r>
            <a:r>
              <a:rPr kumimoji="0" lang="en-US" sz="1600" b="0" i="0" u="none" strike="noStrike" kern="1200" cap="none" spc="0" normalizeH="0" baseline="0" noProof="0" dirty="0">
                <a:ln>
                  <a:noFill/>
                </a:ln>
                <a:solidFill>
                  <a:srgbClr val="5B626C"/>
                </a:solidFill>
                <a:effectLst/>
                <a:uLnTx/>
                <a:uFillTx/>
                <a:latin typeface="Aptos"/>
                <a:ea typeface="+mn-ea"/>
                <a:cs typeface="+mn-cs"/>
              </a:rPr>
              <a:t>screening test</a:t>
            </a:r>
            <a:endParaRPr kumimoji="0" sz="1600" b="0" i="0" u="none" strike="noStrike" kern="1200" cap="none" spc="0" normalizeH="0" baseline="0" noProof="0" dirty="0">
              <a:ln>
                <a:noFill/>
              </a:ln>
              <a:solidFill>
                <a:srgbClr val="5B626C"/>
              </a:solidFill>
              <a:effectLst/>
              <a:uLnTx/>
              <a:uFillTx/>
              <a:latin typeface="Aptos"/>
              <a:ea typeface="+mn-ea"/>
              <a:cs typeface="+mn-cs"/>
            </a:endParaRPr>
          </a:p>
        </p:txBody>
      </p:sp>
      <p:sp>
        <p:nvSpPr>
          <p:cNvPr id="7" name="Oval 6"/>
          <p:cNvSpPr/>
          <p:nvPr/>
        </p:nvSpPr>
        <p:spPr>
          <a:xfrm>
            <a:off x="1024128" y="2926080"/>
            <a:ext cx="228600" cy="228600"/>
          </a:xfrm>
          <a:prstGeom prst="ellipse">
            <a:avLst/>
          </a:prstGeom>
          <a:solidFill>
            <a:srgbClr val="1E22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p:cNvSpPr txBox="1"/>
          <p:nvPr/>
        </p:nvSpPr>
        <p:spPr>
          <a:xfrm>
            <a:off x="1481328" y="2852928"/>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1E2228"/>
                </a:solidFill>
                <a:effectLst/>
                <a:uLnTx/>
                <a:uFillTx/>
                <a:latin typeface="Aptos"/>
                <a:ea typeface="+mn-ea"/>
                <a:cs typeface="+mn-cs"/>
              </a:rPr>
              <a:t>Presented with rectal bleeding</a:t>
            </a:r>
          </a:p>
        </p:txBody>
      </p:sp>
      <p:sp>
        <p:nvSpPr>
          <p:cNvPr id="9" name="Oval 8"/>
          <p:cNvSpPr/>
          <p:nvPr/>
        </p:nvSpPr>
        <p:spPr>
          <a:xfrm>
            <a:off x="1024128" y="3694175"/>
            <a:ext cx="228600" cy="228600"/>
          </a:xfrm>
          <a:prstGeom prst="ellipse">
            <a:avLst/>
          </a:prstGeom>
          <a:solidFill>
            <a:srgbClr val="1E22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p:cNvSpPr txBox="1"/>
          <p:nvPr/>
        </p:nvSpPr>
        <p:spPr>
          <a:xfrm>
            <a:off x="1481328" y="3621023"/>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a:ln>
                  <a:noFill/>
                </a:ln>
                <a:solidFill>
                  <a:srgbClr val="1E2228"/>
                </a:solidFill>
                <a:effectLst/>
                <a:uLnTx/>
                <a:uFillTx/>
                <a:latin typeface="Aptos"/>
                <a:ea typeface="+mn-ea"/>
                <a:cs typeface="+mn-cs"/>
              </a:rPr>
              <a:t>Colonoscopy: rectosigmoid mass</a:t>
            </a:r>
          </a:p>
        </p:txBody>
      </p:sp>
      <p:sp>
        <p:nvSpPr>
          <p:cNvPr id="11" name="Oval 10"/>
          <p:cNvSpPr/>
          <p:nvPr/>
        </p:nvSpPr>
        <p:spPr>
          <a:xfrm>
            <a:off x="1024128" y="4462272"/>
            <a:ext cx="228600" cy="228600"/>
          </a:xfrm>
          <a:prstGeom prst="ellipse">
            <a:avLst/>
          </a:prstGeom>
          <a:solidFill>
            <a:srgbClr val="B92D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1481328" y="4389120"/>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B92D37"/>
                </a:solidFill>
                <a:effectLst/>
                <a:uLnTx/>
                <a:uFillTx/>
                <a:latin typeface="Aptos"/>
                <a:ea typeface="+mn-ea"/>
                <a:cs typeface="+mn-cs"/>
              </a:rPr>
              <a:t>Staging: metastatic (Stage IV) CRC</a:t>
            </a:r>
          </a:p>
        </p:txBody>
      </p:sp>
      <p:sp>
        <p:nvSpPr>
          <p:cNvPr id="13" name="Oval 12"/>
          <p:cNvSpPr/>
          <p:nvPr/>
        </p:nvSpPr>
        <p:spPr>
          <a:xfrm>
            <a:off x="1024128" y="5230368"/>
            <a:ext cx="228600" cy="228600"/>
          </a:xfrm>
          <a:prstGeom prst="ellipse">
            <a:avLst/>
          </a:prstGeom>
          <a:solidFill>
            <a:srgbClr val="DD6F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p:cNvSpPr txBox="1"/>
          <p:nvPr/>
        </p:nvSpPr>
        <p:spPr>
          <a:xfrm>
            <a:off x="1481328" y="5157216"/>
            <a:ext cx="5349240" cy="6617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DD6F19"/>
                </a:solidFill>
                <a:effectLst/>
                <a:uLnTx/>
                <a:uFillTx/>
                <a:latin typeface="Aptos"/>
                <a:ea typeface="+mn-ea"/>
                <a:cs typeface="+mn-cs"/>
              </a:rPr>
              <a:t>After diagnosis: </a:t>
            </a:r>
            <a:r>
              <a:rPr kumimoji="0" lang="en-US" sz="1850" b="1" i="0" u="none" strike="noStrike" kern="1200" cap="none" spc="0" normalizeH="0" baseline="0" noProof="0" dirty="0">
                <a:ln>
                  <a:noFill/>
                </a:ln>
                <a:solidFill>
                  <a:srgbClr val="DD6F19"/>
                </a:solidFill>
                <a:effectLst/>
                <a:uLnTx/>
                <a:uFillTx/>
                <a:latin typeface="Aptos"/>
                <a:ea typeface="+mn-ea"/>
                <a:cs typeface="+mn-cs"/>
              </a:rPr>
              <a:t>Patient learned of FDR with history </a:t>
            </a:r>
            <a:r>
              <a:rPr kumimoji="0" sz="1850" b="1" i="0" u="none" strike="noStrike" kern="1200" cap="none" spc="0" normalizeH="0" baseline="0" noProof="0" dirty="0">
                <a:ln>
                  <a:noFill/>
                </a:ln>
                <a:solidFill>
                  <a:srgbClr val="DD6F19"/>
                </a:solidFill>
                <a:effectLst/>
                <a:uLnTx/>
                <a:uFillTx/>
                <a:latin typeface="Aptos"/>
                <a:ea typeface="+mn-ea"/>
                <a:cs typeface="+mn-cs"/>
              </a:rPr>
              <a:t>risk </a:t>
            </a:r>
            <a:r>
              <a:rPr kumimoji="0" lang="en-US" sz="1850" b="1" i="0" u="none" strike="noStrike" kern="1200" cap="none" spc="0" normalizeH="0" baseline="0" noProof="0" dirty="0">
                <a:ln>
                  <a:noFill/>
                </a:ln>
                <a:solidFill>
                  <a:srgbClr val="DD6F19"/>
                </a:solidFill>
                <a:effectLst/>
                <a:uLnTx/>
                <a:uFillTx/>
                <a:latin typeface="Aptos"/>
                <a:ea typeface="+mn-ea"/>
                <a:cs typeface="+mn-cs"/>
              </a:rPr>
              <a:t>(advanced) </a:t>
            </a:r>
            <a:r>
              <a:rPr kumimoji="0" sz="1850" b="1" i="0" u="none" strike="noStrike" kern="1200" cap="none" spc="0" normalizeH="0" baseline="0" noProof="0" dirty="0">
                <a:ln>
                  <a:noFill/>
                </a:ln>
                <a:solidFill>
                  <a:srgbClr val="DD6F19"/>
                </a:solidFill>
                <a:effectLst/>
                <a:uLnTx/>
                <a:uFillTx/>
                <a:latin typeface="Aptos"/>
                <a:ea typeface="+mn-ea"/>
                <a:cs typeface="+mn-cs"/>
              </a:rPr>
              <a:t>polyps</a:t>
            </a:r>
          </a:p>
        </p:txBody>
      </p:sp>
      <p:sp>
        <p:nvSpPr>
          <p:cNvPr id="15" name="Rounded Rectangle 14"/>
          <p:cNvSpPr/>
          <p:nvPr/>
        </p:nvSpPr>
        <p:spPr>
          <a:xfrm>
            <a:off x="7589520" y="1554480"/>
            <a:ext cx="3886200" cy="4315968"/>
          </a:xfrm>
          <a:prstGeom prst="roundRect">
            <a:avLst/>
          </a:prstGeom>
          <a:solidFill>
            <a:srgbClr val="FDF1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p:cNvSpPr txBox="1"/>
          <p:nvPr/>
        </p:nvSpPr>
        <p:spPr>
          <a:xfrm>
            <a:off x="7927848" y="1874519"/>
            <a:ext cx="320040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dirty="0">
                <a:ln>
                  <a:noFill/>
                </a:ln>
                <a:solidFill>
                  <a:srgbClr val="B92D37"/>
                </a:solidFill>
                <a:effectLst/>
                <a:uLnTx/>
                <a:uFillTx/>
                <a:latin typeface="Aptos"/>
                <a:ea typeface="+mn-ea"/>
                <a:cs typeface="+mn-cs"/>
              </a:rPr>
              <a:t>The missed opportunity</a:t>
            </a:r>
          </a:p>
        </p:txBody>
      </p:sp>
      <p:sp>
        <p:nvSpPr>
          <p:cNvPr id="17" name="TextBox 16"/>
          <p:cNvSpPr txBox="1"/>
          <p:nvPr/>
        </p:nvSpPr>
        <p:spPr>
          <a:xfrm>
            <a:off x="7955279" y="2487168"/>
            <a:ext cx="3154680"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E2228"/>
                </a:solidFill>
                <a:effectLst/>
                <a:uLnTx/>
                <a:uFillTx/>
                <a:latin typeface="Aptos"/>
                <a:ea typeface="+mn-ea"/>
                <a:cs typeface="+mn-cs"/>
              </a:rPr>
              <a:t>Unrecognized high-risk status</a:t>
            </a:r>
            <a:endParaRPr kumimoji="0" sz="2200" b="1" i="0" u="none" strike="noStrike" kern="1200" cap="none" spc="0" normalizeH="0" baseline="0" noProof="0" dirty="0">
              <a:ln>
                <a:noFill/>
              </a:ln>
              <a:solidFill>
                <a:srgbClr val="1E2228"/>
              </a:solidFill>
              <a:effectLst/>
              <a:uLnTx/>
              <a:uFillTx/>
              <a:latin typeface="Aptos"/>
              <a:ea typeface="+mn-ea"/>
              <a:cs typeface="+mn-cs"/>
            </a:endParaRPr>
          </a:p>
        </p:txBody>
      </p:sp>
      <p:sp>
        <p:nvSpPr>
          <p:cNvPr id="18" name="TextBox 17"/>
          <p:cNvSpPr txBox="1"/>
          <p:nvPr/>
        </p:nvSpPr>
        <p:spPr>
          <a:xfrm>
            <a:off x="7955279" y="3547872"/>
            <a:ext cx="3154680" cy="166199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dirty="0">
                <a:ln>
                  <a:noFill/>
                </a:ln>
                <a:solidFill>
                  <a:srgbClr val="1E2228"/>
                </a:solidFill>
                <a:effectLst/>
                <a:uLnTx/>
                <a:uFillTx/>
                <a:latin typeface="Aptos"/>
                <a:ea typeface="+mn-ea"/>
                <a:cs typeface="+mn-cs"/>
              </a:rPr>
              <a:t>Only after her cancer diagnosis did </a:t>
            </a:r>
            <a:r>
              <a:rPr kumimoji="0" lang="en-US" sz="1700" b="0" i="0" u="none" strike="noStrike" kern="1200" cap="none" spc="0" normalizeH="0" baseline="0" noProof="0" dirty="0">
                <a:ln>
                  <a:noFill/>
                </a:ln>
                <a:solidFill>
                  <a:srgbClr val="1E2228"/>
                </a:solidFill>
                <a:effectLst/>
                <a:uLnTx/>
                <a:uFillTx/>
                <a:latin typeface="Aptos"/>
                <a:ea typeface="+mn-ea"/>
                <a:cs typeface="+mn-cs"/>
              </a:rPr>
              <a:t>she</a:t>
            </a:r>
            <a:r>
              <a:rPr kumimoji="0" sz="1700" b="0" i="0" u="none" strike="noStrike" kern="1200" cap="none" spc="0" normalizeH="0" baseline="0" noProof="0" dirty="0">
                <a:ln>
                  <a:noFill/>
                </a:ln>
                <a:solidFill>
                  <a:srgbClr val="1E2228"/>
                </a:solidFill>
                <a:effectLst/>
                <a:uLnTx/>
                <a:uFillTx/>
                <a:latin typeface="Aptos"/>
                <a:ea typeface="+mn-ea"/>
                <a:cs typeface="+mn-cs"/>
              </a:rPr>
              <a:t> learn </a:t>
            </a:r>
            <a:r>
              <a:rPr kumimoji="0" lang="en-US" sz="1700" b="0" i="0" u="none" strike="noStrike" kern="1200" cap="none" spc="0" normalizeH="0" baseline="0" noProof="0" dirty="0">
                <a:ln>
                  <a:noFill/>
                </a:ln>
                <a:solidFill>
                  <a:srgbClr val="1E2228"/>
                </a:solidFill>
                <a:effectLst/>
                <a:uLnTx/>
                <a:uFillTx/>
                <a:latin typeface="Aptos"/>
                <a:ea typeface="+mn-ea"/>
                <a:cs typeface="+mn-cs"/>
              </a:rPr>
              <a:t>a FDR </a:t>
            </a:r>
            <a:r>
              <a:rPr kumimoji="0" sz="1700" b="0" i="0" u="none" strike="noStrike" kern="1200" cap="none" spc="0" normalizeH="0" baseline="0" noProof="0" dirty="0">
                <a:ln>
                  <a:noFill/>
                </a:ln>
                <a:solidFill>
                  <a:srgbClr val="1E2228"/>
                </a:solidFill>
                <a:effectLst/>
                <a:uLnTx/>
                <a:uFillTx/>
                <a:latin typeface="Aptos"/>
                <a:ea typeface="+mn-ea"/>
                <a:cs typeface="+mn-cs"/>
              </a:rPr>
              <a:t>had high-risk</a:t>
            </a:r>
            <a:r>
              <a:rPr kumimoji="0" lang="en-US" sz="1700" b="0" i="0" u="none" strike="noStrike" kern="1200" cap="none" spc="0" normalizeH="0" baseline="0" noProof="0" dirty="0">
                <a:ln>
                  <a:noFill/>
                </a:ln>
                <a:solidFill>
                  <a:srgbClr val="1E2228"/>
                </a:solidFill>
                <a:effectLst/>
                <a:uLnTx/>
                <a:uFillTx/>
                <a:latin typeface="Aptos"/>
                <a:ea typeface="+mn-ea"/>
                <a:cs typeface="+mn-cs"/>
              </a:rPr>
              <a:t> (advanced)</a:t>
            </a:r>
            <a:r>
              <a:rPr kumimoji="0" sz="1700" b="0" i="0" u="none" strike="noStrike" kern="1200" cap="none" spc="0" normalizeH="0" baseline="0" noProof="0" dirty="0">
                <a:ln>
                  <a:noFill/>
                </a:ln>
                <a:solidFill>
                  <a:srgbClr val="1E2228"/>
                </a:solidFill>
                <a:effectLst/>
                <a:uLnTx/>
                <a:uFillTx/>
                <a:latin typeface="Aptos"/>
                <a:ea typeface="+mn-ea"/>
                <a:cs typeface="+mn-cs"/>
              </a:rPr>
              <a:t> polyps—a history that </a:t>
            </a:r>
            <a:r>
              <a:rPr kumimoji="0" lang="en-US" sz="1700" b="0" i="0" u="none" strike="noStrike" kern="1200" cap="none" spc="0" normalizeH="0" baseline="0" noProof="0" dirty="0">
                <a:ln>
                  <a:noFill/>
                </a:ln>
                <a:solidFill>
                  <a:srgbClr val="1E2228"/>
                </a:solidFill>
                <a:effectLst/>
                <a:uLnTx/>
                <a:uFillTx/>
                <a:latin typeface="Aptos"/>
                <a:ea typeface="+mn-ea"/>
                <a:cs typeface="+mn-cs"/>
              </a:rPr>
              <a:t>could</a:t>
            </a:r>
            <a:r>
              <a:rPr kumimoji="0" sz="1700" b="0" i="0" u="none" strike="noStrike" kern="1200" cap="none" spc="0" normalizeH="0" baseline="0" noProof="0" dirty="0">
                <a:ln>
                  <a:noFill/>
                </a:ln>
                <a:solidFill>
                  <a:srgbClr val="1E2228"/>
                </a:solidFill>
                <a:effectLst/>
                <a:uLnTx/>
                <a:uFillTx/>
                <a:latin typeface="Aptos"/>
                <a:ea typeface="+mn-ea"/>
                <a:cs typeface="+mn-cs"/>
              </a:rPr>
              <a:t> have triggered screening</a:t>
            </a:r>
            <a:r>
              <a:rPr kumimoji="0" lang="en-US" sz="1700" b="0" i="0" u="none" strike="noStrike" kern="1200" cap="none" spc="0" normalizeH="0" baseline="0" noProof="0" dirty="0">
                <a:ln>
                  <a:noFill/>
                </a:ln>
                <a:solidFill>
                  <a:srgbClr val="1E2228"/>
                </a:solidFill>
                <a:effectLst/>
                <a:uLnTx/>
                <a:uFillTx/>
                <a:latin typeface="Aptos"/>
                <a:ea typeface="+mn-ea"/>
                <a:cs typeface="+mn-cs"/>
              </a:rPr>
              <a:t> colonoscopy at age 40</a:t>
            </a:r>
            <a:r>
              <a:rPr kumimoji="0" sz="1700" b="0" i="0" u="none" strike="noStrike" kern="1200" cap="none" spc="0" normalizeH="0" baseline="0" noProof="0" dirty="0">
                <a:ln>
                  <a:noFill/>
                </a:ln>
                <a:solidFill>
                  <a:srgbClr val="1E2228"/>
                </a:solidFill>
                <a:effectLst/>
                <a:uLnTx/>
                <a:uFillTx/>
                <a:latin typeface="Aptos"/>
                <a:ea typeface="+mn-ea"/>
                <a:cs typeface="+mn-cs"/>
              </a:rPr>
              <a:t>.</a:t>
            </a:r>
          </a:p>
        </p:txBody>
      </p:sp>
    </p:spTree>
    <p:extLst>
      <p:ext uri="{BB962C8B-B14F-4D97-AF65-F5344CB8AC3E}">
        <p14:creationId xmlns:p14="http://schemas.microsoft.com/office/powerpoint/2010/main" val="132132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3" grpId="0" animBg="1"/>
      <p:bldP spid="14" grpId="0"/>
      <p:bldP spid="15" grpId="0" animBg="1"/>
      <p:bldP spid="16" grpId="0"/>
      <p:bldP spid="17" grpId="0"/>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310FD-1723-CCC0-F051-9413D9C38EC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CA0F6F7-7E81-281F-7F0B-9DFB8140939D}"/>
              </a:ext>
            </a:extLst>
          </p:cNvPr>
          <p:cNvSpPr txBox="1"/>
          <p:nvPr/>
        </p:nvSpPr>
        <p:spPr>
          <a:xfrm>
            <a:off x="658368" y="438912"/>
            <a:ext cx="10881360" cy="5386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0F2346"/>
                </a:solidFill>
                <a:effectLst/>
                <a:uLnTx/>
                <a:uFillTx/>
                <a:latin typeface="Aptos"/>
                <a:ea typeface="+mn-ea"/>
                <a:cs typeface="+mn-cs"/>
              </a:rPr>
              <a:t>Cases </a:t>
            </a:r>
            <a:r>
              <a:rPr kumimoji="0" sz="2900" b="1" i="0" u="none" strike="noStrike" kern="1200" cap="none" spc="0" normalizeH="0" baseline="0" noProof="0" dirty="0">
                <a:ln>
                  <a:noFill/>
                </a:ln>
                <a:solidFill>
                  <a:srgbClr val="0F2346"/>
                </a:solidFill>
                <a:effectLst/>
                <a:uLnTx/>
                <a:uFillTx/>
                <a:latin typeface="Aptos"/>
                <a:ea typeface="+mn-ea"/>
                <a:cs typeface="+mn-cs"/>
              </a:rPr>
              <a:t>I still think about</a:t>
            </a:r>
          </a:p>
        </p:txBody>
      </p:sp>
      <p:sp>
        <p:nvSpPr>
          <p:cNvPr id="4" name="Rounded Rectangle 3">
            <a:extLst>
              <a:ext uri="{FF2B5EF4-FFF2-40B4-BE49-F238E27FC236}">
                <a16:creationId xmlns:a16="http://schemas.microsoft.com/office/drawing/2014/main" id="{6293B64C-672D-BD38-3A7B-E0685C1C04CA}"/>
              </a:ext>
            </a:extLst>
          </p:cNvPr>
          <p:cNvSpPr/>
          <p:nvPr/>
        </p:nvSpPr>
        <p:spPr>
          <a:xfrm>
            <a:off x="658368" y="1609591"/>
            <a:ext cx="6583680" cy="4315968"/>
          </a:xfrm>
          <a:prstGeom prst="roundRect">
            <a:avLst/>
          </a:prstGeom>
          <a:solidFill>
            <a:srgbClr val="F8F9FB"/>
          </a:solidFill>
          <a:ln>
            <a:solidFill>
              <a:srgbClr val="E4E7E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BD28731B-FEAC-00EE-EF18-EDDAC419051E}"/>
              </a:ext>
            </a:extLst>
          </p:cNvPr>
          <p:cNvSpPr txBox="1"/>
          <p:nvPr/>
        </p:nvSpPr>
        <p:spPr>
          <a:xfrm>
            <a:off x="1005840" y="1847088"/>
            <a:ext cx="58521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E2228"/>
                </a:solidFill>
                <a:effectLst/>
                <a:uLnTx/>
                <a:uFillTx/>
                <a:latin typeface="Aptos"/>
                <a:ea typeface="+mn-ea"/>
                <a:cs typeface="+mn-cs"/>
              </a:rPr>
              <a:t>62</a:t>
            </a:r>
            <a:r>
              <a:rPr kumimoji="0" sz="2400" b="1" i="0" u="none" strike="noStrike" kern="1200" cap="none" spc="0" normalizeH="0" baseline="0" noProof="0" dirty="0">
                <a:ln>
                  <a:noFill/>
                </a:ln>
                <a:solidFill>
                  <a:srgbClr val="1E2228"/>
                </a:solidFill>
                <a:effectLst/>
                <a:uLnTx/>
                <a:uFillTx/>
                <a:latin typeface="Aptos"/>
                <a:ea typeface="+mn-ea"/>
                <a:cs typeface="+mn-cs"/>
              </a:rPr>
              <a:t>-year-old woman</a:t>
            </a:r>
          </a:p>
        </p:txBody>
      </p:sp>
      <p:sp>
        <p:nvSpPr>
          <p:cNvPr id="6" name="TextBox 5">
            <a:extLst>
              <a:ext uri="{FF2B5EF4-FFF2-40B4-BE49-F238E27FC236}">
                <a16:creationId xmlns:a16="http://schemas.microsoft.com/office/drawing/2014/main" id="{49D9A73F-E1FB-BC22-B275-026BFC4E29F7}"/>
              </a:ext>
            </a:extLst>
          </p:cNvPr>
          <p:cNvSpPr txBox="1"/>
          <p:nvPr/>
        </p:nvSpPr>
        <p:spPr>
          <a:xfrm>
            <a:off x="1005840" y="2304288"/>
            <a:ext cx="5852160"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B626C"/>
                </a:solidFill>
                <a:effectLst/>
                <a:uLnTx/>
                <a:uFillTx/>
                <a:latin typeface="Aptos"/>
                <a:ea typeface="+mn-ea"/>
                <a:cs typeface="+mn-cs"/>
              </a:rPr>
              <a:t>Followed  with Cologuard every 3 years from ~ age 50. Cologuard 1 year ago was negative</a:t>
            </a:r>
            <a:endParaRPr kumimoji="0" sz="1600" b="0" i="0" u="none" strike="noStrike" kern="1200" cap="none" spc="0" normalizeH="0" baseline="0" noProof="0" dirty="0">
              <a:ln>
                <a:noFill/>
              </a:ln>
              <a:solidFill>
                <a:srgbClr val="5B626C"/>
              </a:solidFill>
              <a:effectLst/>
              <a:uLnTx/>
              <a:uFillTx/>
              <a:latin typeface="Aptos"/>
              <a:ea typeface="+mn-ea"/>
              <a:cs typeface="+mn-cs"/>
            </a:endParaRPr>
          </a:p>
        </p:txBody>
      </p:sp>
      <p:sp>
        <p:nvSpPr>
          <p:cNvPr id="7" name="Oval 6">
            <a:extLst>
              <a:ext uri="{FF2B5EF4-FFF2-40B4-BE49-F238E27FC236}">
                <a16:creationId xmlns:a16="http://schemas.microsoft.com/office/drawing/2014/main" id="{CBD92099-7318-4B63-7F37-FBC37F43F66A}"/>
              </a:ext>
            </a:extLst>
          </p:cNvPr>
          <p:cNvSpPr/>
          <p:nvPr/>
        </p:nvSpPr>
        <p:spPr>
          <a:xfrm>
            <a:off x="1024128" y="2926080"/>
            <a:ext cx="228600" cy="228600"/>
          </a:xfrm>
          <a:prstGeom prst="ellipse">
            <a:avLst/>
          </a:prstGeom>
          <a:solidFill>
            <a:srgbClr val="1E22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5FEDDE14-8267-7EF6-7CBB-1AC9416A69BA}"/>
              </a:ext>
            </a:extLst>
          </p:cNvPr>
          <p:cNvSpPr txBox="1"/>
          <p:nvPr/>
        </p:nvSpPr>
        <p:spPr>
          <a:xfrm>
            <a:off x="1481328" y="2852928"/>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1E2228"/>
                </a:solidFill>
                <a:effectLst/>
                <a:uLnTx/>
                <a:uFillTx/>
                <a:latin typeface="Aptos"/>
                <a:ea typeface="+mn-ea"/>
                <a:cs typeface="+mn-cs"/>
              </a:rPr>
              <a:t>Presented with rectal bleeding</a:t>
            </a:r>
          </a:p>
        </p:txBody>
      </p:sp>
      <p:sp>
        <p:nvSpPr>
          <p:cNvPr id="9" name="Oval 8">
            <a:extLst>
              <a:ext uri="{FF2B5EF4-FFF2-40B4-BE49-F238E27FC236}">
                <a16:creationId xmlns:a16="http://schemas.microsoft.com/office/drawing/2014/main" id="{55961D31-FA4D-B337-0822-8EF121F97DCD}"/>
              </a:ext>
            </a:extLst>
          </p:cNvPr>
          <p:cNvSpPr/>
          <p:nvPr/>
        </p:nvSpPr>
        <p:spPr>
          <a:xfrm>
            <a:off x="1024128" y="3694175"/>
            <a:ext cx="228600" cy="228600"/>
          </a:xfrm>
          <a:prstGeom prst="ellipse">
            <a:avLst/>
          </a:prstGeom>
          <a:solidFill>
            <a:srgbClr val="1E22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D9041A60-F8D6-32F9-BACE-F9CE7C17FF1E}"/>
              </a:ext>
            </a:extLst>
          </p:cNvPr>
          <p:cNvSpPr txBox="1"/>
          <p:nvPr/>
        </p:nvSpPr>
        <p:spPr>
          <a:xfrm>
            <a:off x="1481328" y="3621023"/>
            <a:ext cx="5349240" cy="6617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1E2228"/>
                </a:solidFill>
                <a:effectLst/>
                <a:uLnTx/>
                <a:uFillTx/>
                <a:latin typeface="Aptos"/>
                <a:ea typeface="+mn-ea"/>
                <a:cs typeface="+mn-cs"/>
              </a:rPr>
              <a:t>Colonoscopy: rectosigmoid mass</a:t>
            </a:r>
            <a:r>
              <a:rPr kumimoji="0" lang="en-US" sz="1850" b="1" i="0" u="none" strike="noStrike" kern="1200" cap="none" spc="0" normalizeH="0" baseline="0" noProof="0" dirty="0">
                <a:ln>
                  <a:noFill/>
                </a:ln>
                <a:solidFill>
                  <a:srgbClr val="1E2228"/>
                </a:solidFill>
                <a:effectLst/>
                <a:uLnTx/>
                <a:uFillTx/>
                <a:latin typeface="Aptos"/>
                <a:ea typeface="+mn-ea"/>
                <a:cs typeface="+mn-cs"/>
              </a:rPr>
              <a:t>, multiple other advanced polyps</a:t>
            </a:r>
            <a:endParaRPr kumimoji="0" sz="1850" b="1" i="0" u="none" strike="noStrike" kern="1200" cap="none" spc="0" normalizeH="0" baseline="0" noProof="0" dirty="0">
              <a:ln>
                <a:noFill/>
              </a:ln>
              <a:solidFill>
                <a:srgbClr val="1E2228"/>
              </a:solidFill>
              <a:effectLst/>
              <a:uLnTx/>
              <a:uFillTx/>
              <a:latin typeface="Aptos"/>
              <a:ea typeface="+mn-ea"/>
              <a:cs typeface="+mn-cs"/>
            </a:endParaRPr>
          </a:p>
        </p:txBody>
      </p:sp>
      <p:sp>
        <p:nvSpPr>
          <p:cNvPr id="11" name="Oval 10">
            <a:extLst>
              <a:ext uri="{FF2B5EF4-FFF2-40B4-BE49-F238E27FC236}">
                <a16:creationId xmlns:a16="http://schemas.microsoft.com/office/drawing/2014/main" id="{781583C0-6967-318A-4586-AACA973AF4D1}"/>
              </a:ext>
            </a:extLst>
          </p:cNvPr>
          <p:cNvSpPr/>
          <p:nvPr/>
        </p:nvSpPr>
        <p:spPr>
          <a:xfrm>
            <a:off x="1024128" y="4462272"/>
            <a:ext cx="228600" cy="228600"/>
          </a:xfrm>
          <a:prstGeom prst="ellipse">
            <a:avLst/>
          </a:prstGeom>
          <a:solidFill>
            <a:srgbClr val="B92D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8721DB5F-2C9E-8034-C352-3EC55DF41D98}"/>
              </a:ext>
            </a:extLst>
          </p:cNvPr>
          <p:cNvSpPr txBox="1"/>
          <p:nvPr/>
        </p:nvSpPr>
        <p:spPr>
          <a:xfrm>
            <a:off x="1481328" y="4389120"/>
            <a:ext cx="5349240" cy="3770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B92D37"/>
                </a:solidFill>
                <a:effectLst/>
                <a:uLnTx/>
                <a:uFillTx/>
                <a:latin typeface="Aptos"/>
                <a:ea typeface="+mn-ea"/>
                <a:cs typeface="+mn-cs"/>
              </a:rPr>
              <a:t>Staging: Stage I</a:t>
            </a:r>
            <a:r>
              <a:rPr kumimoji="0" lang="en-US" sz="1850" b="1" i="0" u="none" strike="noStrike" kern="1200" cap="none" spc="0" normalizeH="0" baseline="0" noProof="0" dirty="0">
                <a:ln>
                  <a:noFill/>
                </a:ln>
                <a:solidFill>
                  <a:srgbClr val="B92D37"/>
                </a:solidFill>
                <a:effectLst/>
                <a:uLnTx/>
                <a:uFillTx/>
                <a:latin typeface="Aptos"/>
                <a:ea typeface="+mn-ea"/>
                <a:cs typeface="+mn-cs"/>
              </a:rPr>
              <a:t>II</a:t>
            </a:r>
            <a:r>
              <a:rPr kumimoji="0" sz="1850" b="1" i="0" u="none" strike="noStrike" kern="1200" cap="none" spc="0" normalizeH="0" baseline="0" noProof="0" dirty="0">
                <a:ln>
                  <a:noFill/>
                </a:ln>
                <a:solidFill>
                  <a:srgbClr val="B92D37"/>
                </a:solidFill>
                <a:effectLst/>
                <a:uLnTx/>
                <a:uFillTx/>
                <a:latin typeface="Aptos"/>
                <a:ea typeface="+mn-ea"/>
                <a:cs typeface="+mn-cs"/>
              </a:rPr>
              <a:t> CRC</a:t>
            </a:r>
          </a:p>
        </p:txBody>
      </p:sp>
      <p:sp>
        <p:nvSpPr>
          <p:cNvPr id="13" name="Oval 12">
            <a:extLst>
              <a:ext uri="{FF2B5EF4-FFF2-40B4-BE49-F238E27FC236}">
                <a16:creationId xmlns:a16="http://schemas.microsoft.com/office/drawing/2014/main" id="{FEEEF374-0EE4-27E7-8AC1-A4E0539E5291}"/>
              </a:ext>
            </a:extLst>
          </p:cNvPr>
          <p:cNvSpPr/>
          <p:nvPr/>
        </p:nvSpPr>
        <p:spPr>
          <a:xfrm>
            <a:off x="1024128" y="5230368"/>
            <a:ext cx="228600" cy="228600"/>
          </a:xfrm>
          <a:prstGeom prst="ellipse">
            <a:avLst/>
          </a:prstGeom>
          <a:solidFill>
            <a:srgbClr val="DD6F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3C251DB7-FF70-8B11-48E3-33FAB06D3987}"/>
              </a:ext>
            </a:extLst>
          </p:cNvPr>
          <p:cNvSpPr txBox="1"/>
          <p:nvPr/>
        </p:nvSpPr>
        <p:spPr>
          <a:xfrm>
            <a:off x="1481328" y="5157216"/>
            <a:ext cx="5349240" cy="3770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50" b="1" i="0" u="none" strike="noStrike" kern="1200" cap="none" spc="0" normalizeH="0" baseline="0" noProof="0" dirty="0">
                <a:ln>
                  <a:noFill/>
                </a:ln>
                <a:solidFill>
                  <a:srgbClr val="DD6F19"/>
                </a:solidFill>
                <a:effectLst/>
                <a:uLnTx/>
                <a:uFillTx/>
                <a:latin typeface="Aptos"/>
                <a:ea typeface="+mn-ea"/>
                <a:cs typeface="+mn-cs"/>
              </a:rPr>
              <a:t>FDR with history of CRC at age ~74</a:t>
            </a:r>
            <a:endParaRPr kumimoji="0" sz="1850" b="1" i="0" u="none" strike="noStrike" kern="1200" cap="none" spc="0" normalizeH="0" baseline="0" noProof="0" dirty="0">
              <a:ln>
                <a:noFill/>
              </a:ln>
              <a:solidFill>
                <a:srgbClr val="DD6F19"/>
              </a:solidFill>
              <a:effectLst/>
              <a:uLnTx/>
              <a:uFillTx/>
              <a:latin typeface="Aptos"/>
              <a:ea typeface="+mn-ea"/>
              <a:cs typeface="+mn-cs"/>
            </a:endParaRPr>
          </a:p>
        </p:txBody>
      </p:sp>
      <p:sp>
        <p:nvSpPr>
          <p:cNvPr id="15" name="Rounded Rectangle 14">
            <a:extLst>
              <a:ext uri="{FF2B5EF4-FFF2-40B4-BE49-F238E27FC236}">
                <a16:creationId xmlns:a16="http://schemas.microsoft.com/office/drawing/2014/main" id="{8BCA5E02-61D2-DDA3-0CE9-8AD824D44635}"/>
              </a:ext>
            </a:extLst>
          </p:cNvPr>
          <p:cNvSpPr/>
          <p:nvPr/>
        </p:nvSpPr>
        <p:spPr>
          <a:xfrm>
            <a:off x="7589520" y="1554480"/>
            <a:ext cx="3886200" cy="4315968"/>
          </a:xfrm>
          <a:prstGeom prst="roundRect">
            <a:avLst/>
          </a:prstGeom>
          <a:solidFill>
            <a:srgbClr val="FDF1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E5048EA2-1F4A-9998-14D6-44494F81B7BB}"/>
              </a:ext>
            </a:extLst>
          </p:cNvPr>
          <p:cNvSpPr txBox="1"/>
          <p:nvPr/>
        </p:nvSpPr>
        <p:spPr>
          <a:xfrm>
            <a:off x="7927848" y="1874519"/>
            <a:ext cx="320040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dirty="0">
                <a:ln>
                  <a:noFill/>
                </a:ln>
                <a:solidFill>
                  <a:srgbClr val="B92D37"/>
                </a:solidFill>
                <a:effectLst/>
                <a:uLnTx/>
                <a:uFillTx/>
                <a:latin typeface="Aptos"/>
                <a:ea typeface="+mn-ea"/>
                <a:cs typeface="+mn-cs"/>
              </a:rPr>
              <a:t>The missed opportunity</a:t>
            </a:r>
          </a:p>
        </p:txBody>
      </p:sp>
      <p:sp>
        <p:nvSpPr>
          <p:cNvPr id="17" name="TextBox 16">
            <a:extLst>
              <a:ext uri="{FF2B5EF4-FFF2-40B4-BE49-F238E27FC236}">
                <a16:creationId xmlns:a16="http://schemas.microsoft.com/office/drawing/2014/main" id="{65462266-9D99-9C1B-3C89-392EA3890681}"/>
              </a:ext>
            </a:extLst>
          </p:cNvPr>
          <p:cNvSpPr txBox="1"/>
          <p:nvPr/>
        </p:nvSpPr>
        <p:spPr>
          <a:xfrm>
            <a:off x="7955279" y="2487168"/>
            <a:ext cx="3154680"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E2228"/>
                </a:solidFill>
                <a:effectLst/>
                <a:uLnTx/>
                <a:uFillTx/>
                <a:latin typeface="Aptos"/>
                <a:ea typeface="+mn-ea"/>
                <a:cs typeface="+mn-cs"/>
              </a:rPr>
              <a:t>Inappropriate screening modality</a:t>
            </a:r>
            <a:endParaRPr kumimoji="0" sz="2200" b="1" i="0" u="none" strike="noStrike" kern="1200" cap="none" spc="0" normalizeH="0" baseline="0" noProof="0" dirty="0">
              <a:ln>
                <a:noFill/>
              </a:ln>
              <a:solidFill>
                <a:srgbClr val="1E2228"/>
              </a:solidFill>
              <a:effectLst/>
              <a:uLnTx/>
              <a:uFillTx/>
              <a:latin typeface="Aptos"/>
              <a:ea typeface="+mn-ea"/>
              <a:cs typeface="+mn-cs"/>
            </a:endParaRPr>
          </a:p>
        </p:txBody>
      </p:sp>
      <p:sp>
        <p:nvSpPr>
          <p:cNvPr id="18" name="TextBox 17">
            <a:extLst>
              <a:ext uri="{FF2B5EF4-FFF2-40B4-BE49-F238E27FC236}">
                <a16:creationId xmlns:a16="http://schemas.microsoft.com/office/drawing/2014/main" id="{ED98D7FE-AFFF-7C39-0D73-5120BF72ED40}"/>
              </a:ext>
            </a:extLst>
          </p:cNvPr>
          <p:cNvSpPr txBox="1"/>
          <p:nvPr/>
        </p:nvSpPr>
        <p:spPr>
          <a:xfrm>
            <a:off x="7955279" y="3547872"/>
            <a:ext cx="3154680" cy="8771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1E2228"/>
                </a:solidFill>
                <a:effectLst/>
                <a:uLnTx/>
                <a:uFillTx/>
                <a:latin typeface="Aptos"/>
                <a:ea typeface="+mn-ea"/>
                <a:cs typeface="+mn-cs"/>
              </a:rPr>
              <a:t>Stool based screening was inappropriate given her high-risk status. </a:t>
            </a:r>
            <a:endParaRPr kumimoji="0" sz="1700" b="0" i="0" u="none" strike="noStrike" kern="1200" cap="none" spc="0" normalizeH="0" baseline="0" noProof="0" dirty="0">
              <a:ln>
                <a:noFill/>
              </a:ln>
              <a:solidFill>
                <a:srgbClr val="1E2228"/>
              </a:solidFill>
              <a:effectLst/>
              <a:uLnTx/>
              <a:uFillTx/>
              <a:latin typeface="Aptos"/>
              <a:ea typeface="+mn-ea"/>
              <a:cs typeface="+mn-cs"/>
            </a:endParaRPr>
          </a:p>
        </p:txBody>
      </p:sp>
    </p:spTree>
    <p:extLst>
      <p:ext uri="{BB962C8B-B14F-4D97-AF65-F5344CB8AC3E}">
        <p14:creationId xmlns:p14="http://schemas.microsoft.com/office/powerpoint/2010/main" val="887141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3" grpId="0" animBg="1"/>
      <p:bldP spid="14" grpId="0"/>
      <p:bldP spid="15" grpId="0" animBg="1"/>
      <p:bldP spid="16" grpId="0"/>
      <p:bldP spid="17"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DF93CDE-6918-49BD-901B-91D6C48A8769}"/>
              </a:ext>
            </a:extLst>
          </p:cNvPr>
          <p:cNvSpPr>
            <a:spLocks noGrp="1"/>
          </p:cNvSpPr>
          <p:nvPr/>
        </p:nvSpPr>
        <p:spPr>
          <a:xfrm>
            <a:off x="628650" y="323850"/>
            <a:ext cx="10953750" cy="5238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F3B"/>
                </a:solidFill>
                <a:latin typeface="Bitstream Charter"/>
                <a:ea typeface="Bitstream Charter"/>
                <a:cs typeface="Bitstream Charter"/>
              </a:defRPr>
            </a:pPr>
            <a:r>
              <a:rPr kumimoji="0" sz="2550" b="1" i="0" u="none" strike="noStrike" kern="1200" cap="none" spc="0" normalizeH="0" baseline="0" noProof="0">
                <a:ln>
                  <a:noFill/>
                </a:ln>
                <a:solidFill>
                  <a:srgbClr val="173F3B"/>
                </a:solidFill>
                <a:effectLst/>
                <a:uLnTx/>
                <a:uFillTx/>
                <a:latin typeface="Bitstream Charter"/>
                <a:ea typeface="Bitstream Charter"/>
                <a:cs typeface="Bitstream Charter"/>
              </a:rPr>
              <a:t>Colonoscopy surveillance after polyp removal</a:t>
            </a:r>
          </a:p>
        </p:txBody>
      </p:sp>
      <p:sp>
        <p:nvSpPr>
          <p:cNvPr id="2" name="Rectangle 1">
            <a:extLst>
              <a:ext uri="{FF2B5EF4-FFF2-40B4-BE49-F238E27FC236}">
                <a16:creationId xmlns:a16="http://schemas.microsoft.com/office/drawing/2014/main" id="{DC4E753B-455B-495F-A40D-C281B5ED49AE}"/>
              </a:ext>
            </a:extLst>
          </p:cNvPr>
          <p:cNvSpPr>
            <a:spLocks noGrp="1"/>
          </p:cNvSpPr>
          <p:nvPr/>
        </p:nvSpPr>
        <p:spPr>
          <a:xfrm>
            <a:off x="647700" y="866775"/>
            <a:ext cx="10668000" cy="3143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2636A"/>
                </a:solidFill>
                <a:latin typeface="Bitstream Charter"/>
                <a:ea typeface="Bitstream Charter"/>
                <a:cs typeface="Bitstream Charter"/>
              </a:defRPr>
            </a:pPr>
            <a:r>
              <a:rPr kumimoji="0" sz="1350" b="0" i="0" u="none" strike="noStrike" kern="1200" cap="none" spc="0" normalizeH="0" baseline="0" noProof="0">
                <a:ln>
                  <a:noFill/>
                </a:ln>
                <a:solidFill>
                  <a:srgbClr val="52636A"/>
                </a:solidFill>
                <a:effectLst/>
                <a:uLnTx/>
                <a:uFillTx/>
                <a:latin typeface="Bitstream Charter"/>
                <a:ea typeface="Bitstream Charter"/>
                <a:cs typeface="Bitstream Charter"/>
              </a:rPr>
              <a:t>Average-risk adults after a high-quality exam and complete resection</a:t>
            </a:r>
          </a:p>
        </p:txBody>
      </p:sp>
      <p:sp>
        <p:nvSpPr>
          <p:cNvPr id="3" name="Rectangle 2">
            <a:extLst>
              <a:ext uri="{FF2B5EF4-FFF2-40B4-BE49-F238E27FC236}">
                <a16:creationId xmlns:a16="http://schemas.microsoft.com/office/drawing/2014/main" id="{C9F1ED64-6327-49BC-8F19-2A2EA71EE5FA}"/>
              </a:ext>
            </a:extLst>
          </p:cNvPr>
          <p:cNvSpPr>
            <a:spLocks noGrp="1"/>
          </p:cNvSpPr>
          <p:nvPr/>
        </p:nvSpPr>
        <p:spPr>
          <a:xfrm>
            <a:off x="647700" y="1352550"/>
            <a:ext cx="19526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10 years</a:t>
            </a:r>
          </a:p>
        </p:txBody>
      </p:sp>
      <p:sp>
        <p:nvSpPr>
          <p:cNvPr id="4" name="Rectangle 3">
            <a:extLst>
              <a:ext uri="{FF2B5EF4-FFF2-40B4-BE49-F238E27FC236}">
                <a16:creationId xmlns:a16="http://schemas.microsoft.com/office/drawing/2014/main" id="{B9BF4860-D3E6-4C1B-9EAF-785648C31F75}"/>
              </a:ext>
            </a:extLst>
          </p:cNvPr>
          <p:cNvSpPr>
            <a:spLocks noGrp="1"/>
          </p:cNvSpPr>
          <p:nvPr/>
        </p:nvSpPr>
        <p:spPr>
          <a:xfrm>
            <a:off x="2600325" y="1352550"/>
            <a:ext cx="89630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4333B"/>
                </a:solidFill>
                <a:latin typeface="Bitstream Charter"/>
                <a:ea typeface="Bitstream Charter"/>
                <a:cs typeface="Bitstream Charter"/>
              </a:defRPr>
            </a:pPr>
            <a:r>
              <a:rPr kumimoji="0" sz="1350" b="0" i="0" u="none" strike="noStrike" kern="1200" cap="none" spc="0" normalizeH="0" baseline="0" noProof="0">
                <a:ln>
                  <a:noFill/>
                </a:ln>
                <a:solidFill>
                  <a:srgbClr val="24333B"/>
                </a:solidFill>
                <a:effectLst/>
                <a:uLnTx/>
                <a:uFillTx/>
                <a:latin typeface="Bitstream Charter"/>
                <a:ea typeface="Bitstream Charter"/>
                <a:cs typeface="Bitstream Charter"/>
              </a:rPr>
              <a:t>Normal exam or only hyperplastic polyps &lt;10 mm in the rectum/sigmoid</a:t>
            </a:r>
          </a:p>
        </p:txBody>
      </p:sp>
      <p:sp>
        <p:nvSpPr>
          <p:cNvPr id="5" name="Rectangle 4">
            <a:extLst>
              <a:ext uri="{FF2B5EF4-FFF2-40B4-BE49-F238E27FC236}">
                <a16:creationId xmlns:a16="http://schemas.microsoft.com/office/drawing/2014/main" id="{C7C33A21-86BC-4E1E-9AA6-EB89AB22F6F2}"/>
              </a:ext>
            </a:extLst>
          </p:cNvPr>
          <p:cNvSpPr>
            <a:spLocks noGrp="1"/>
          </p:cNvSpPr>
          <p:nvPr/>
        </p:nvSpPr>
        <p:spPr>
          <a:xfrm>
            <a:off x="647700" y="1990725"/>
            <a:ext cx="1952625" cy="609600"/>
          </a:xfrm>
          <a:prstGeom prst="rect">
            <a:avLst/>
          </a:prstGeom>
          <a:solidFill>
            <a:srgbClr val="F7F9F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7–10 years</a:t>
            </a:r>
          </a:p>
        </p:txBody>
      </p:sp>
      <p:sp>
        <p:nvSpPr>
          <p:cNvPr id="6" name="Rectangle 5">
            <a:extLst>
              <a:ext uri="{FF2B5EF4-FFF2-40B4-BE49-F238E27FC236}">
                <a16:creationId xmlns:a16="http://schemas.microsoft.com/office/drawing/2014/main" id="{39BC77D7-3118-494F-AA4A-B443B6BD1FAC}"/>
              </a:ext>
            </a:extLst>
          </p:cNvPr>
          <p:cNvSpPr>
            <a:spLocks noGrp="1"/>
          </p:cNvSpPr>
          <p:nvPr/>
        </p:nvSpPr>
        <p:spPr>
          <a:xfrm>
            <a:off x="2600325" y="1990725"/>
            <a:ext cx="8963025" cy="609600"/>
          </a:xfrm>
          <a:prstGeom prst="rect">
            <a:avLst/>
          </a:prstGeom>
          <a:solidFill>
            <a:srgbClr val="F7F9F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4333B"/>
                </a:solidFill>
                <a:latin typeface="Bitstream Charter"/>
                <a:ea typeface="Bitstream Charter"/>
                <a:cs typeface="Bitstream Charter"/>
              </a:defRPr>
            </a:pPr>
            <a:r>
              <a:rPr kumimoji="0" sz="1350" b="0" i="0" u="none" strike="noStrike" kern="1200" cap="none" spc="0" normalizeH="0" baseline="0" noProof="0">
                <a:ln>
                  <a:noFill/>
                </a:ln>
                <a:solidFill>
                  <a:srgbClr val="24333B"/>
                </a:solidFill>
                <a:effectLst/>
                <a:uLnTx/>
                <a:uFillTx/>
                <a:latin typeface="Bitstream Charter"/>
                <a:ea typeface="Bitstream Charter"/>
                <a:cs typeface="Bitstream Charter"/>
              </a:rPr>
              <a:t>1–2 tubular adenomas &lt;10 mm</a:t>
            </a:r>
          </a:p>
        </p:txBody>
      </p:sp>
      <p:sp>
        <p:nvSpPr>
          <p:cNvPr id="7" name="Rectangle 6">
            <a:extLst>
              <a:ext uri="{FF2B5EF4-FFF2-40B4-BE49-F238E27FC236}">
                <a16:creationId xmlns:a16="http://schemas.microsoft.com/office/drawing/2014/main" id="{8FC93F8B-DB89-4766-B384-733C006ADD7B}"/>
              </a:ext>
            </a:extLst>
          </p:cNvPr>
          <p:cNvSpPr>
            <a:spLocks noGrp="1"/>
          </p:cNvSpPr>
          <p:nvPr/>
        </p:nvSpPr>
        <p:spPr>
          <a:xfrm>
            <a:off x="647700" y="2628900"/>
            <a:ext cx="19526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5–10 years</a:t>
            </a:r>
          </a:p>
        </p:txBody>
      </p:sp>
      <p:sp>
        <p:nvSpPr>
          <p:cNvPr id="8" name="Rectangle 7">
            <a:extLst>
              <a:ext uri="{FF2B5EF4-FFF2-40B4-BE49-F238E27FC236}">
                <a16:creationId xmlns:a16="http://schemas.microsoft.com/office/drawing/2014/main" id="{3E0778E2-B785-4A9E-B4E2-FA144FFA2E51}"/>
              </a:ext>
            </a:extLst>
          </p:cNvPr>
          <p:cNvSpPr>
            <a:spLocks noGrp="1"/>
          </p:cNvSpPr>
          <p:nvPr/>
        </p:nvSpPr>
        <p:spPr>
          <a:xfrm>
            <a:off x="2600325" y="2628900"/>
            <a:ext cx="89630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4333B"/>
                </a:solidFill>
                <a:latin typeface="Bitstream Charter"/>
                <a:ea typeface="Bitstream Charter"/>
                <a:cs typeface="Bitstream Charter"/>
              </a:defRPr>
            </a:pPr>
            <a:r>
              <a:rPr kumimoji="0" sz="1350" b="0" i="0" u="none" strike="noStrike" kern="1200" cap="none" spc="0" normalizeH="0" baseline="0" noProof="0">
                <a:ln>
                  <a:noFill/>
                </a:ln>
                <a:solidFill>
                  <a:srgbClr val="24333B"/>
                </a:solidFill>
                <a:effectLst/>
                <a:uLnTx/>
                <a:uFillTx/>
                <a:latin typeface="Bitstream Charter"/>
                <a:ea typeface="Bitstream Charter"/>
                <a:cs typeface="Bitstream Charter"/>
              </a:rPr>
              <a:t>1–2 sessile serrated polyps &lt;10 mm</a:t>
            </a:r>
          </a:p>
        </p:txBody>
      </p:sp>
      <p:sp>
        <p:nvSpPr>
          <p:cNvPr id="9" name="Rectangle 8">
            <a:extLst>
              <a:ext uri="{FF2B5EF4-FFF2-40B4-BE49-F238E27FC236}">
                <a16:creationId xmlns:a16="http://schemas.microsoft.com/office/drawing/2014/main" id="{34D10613-DB71-4507-84A9-BBD16F0F2BCE}"/>
              </a:ext>
            </a:extLst>
          </p:cNvPr>
          <p:cNvSpPr>
            <a:spLocks noGrp="1"/>
          </p:cNvSpPr>
          <p:nvPr/>
        </p:nvSpPr>
        <p:spPr>
          <a:xfrm>
            <a:off x="647700" y="3267075"/>
            <a:ext cx="1952625" cy="609600"/>
          </a:xfrm>
          <a:prstGeom prst="rect">
            <a:avLst/>
          </a:prstGeom>
          <a:solidFill>
            <a:srgbClr val="F7F9F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3–5 years</a:t>
            </a:r>
          </a:p>
        </p:txBody>
      </p:sp>
      <p:sp>
        <p:nvSpPr>
          <p:cNvPr id="10" name="Rectangle 9">
            <a:extLst>
              <a:ext uri="{FF2B5EF4-FFF2-40B4-BE49-F238E27FC236}">
                <a16:creationId xmlns:a16="http://schemas.microsoft.com/office/drawing/2014/main" id="{0E026596-9A17-4402-9D71-9E7D8387C4AE}"/>
              </a:ext>
            </a:extLst>
          </p:cNvPr>
          <p:cNvSpPr>
            <a:spLocks noGrp="1"/>
          </p:cNvSpPr>
          <p:nvPr/>
        </p:nvSpPr>
        <p:spPr>
          <a:xfrm>
            <a:off x="2600325" y="3267075"/>
            <a:ext cx="8963025" cy="609600"/>
          </a:xfrm>
          <a:prstGeom prst="rect">
            <a:avLst/>
          </a:prstGeom>
          <a:solidFill>
            <a:srgbClr val="F7F9F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4333B"/>
                </a:solidFill>
                <a:latin typeface="Bitstream Charter"/>
                <a:ea typeface="Bitstream Charter"/>
                <a:cs typeface="Bitstream Charter"/>
              </a:defRPr>
            </a:pPr>
            <a:r>
              <a:rPr kumimoji="0" sz="1350" b="0" i="0" u="none" strike="noStrike" kern="1200" cap="none" spc="0" normalizeH="0" baseline="0" noProof="0">
                <a:ln>
                  <a:noFill/>
                </a:ln>
                <a:solidFill>
                  <a:srgbClr val="24333B"/>
                </a:solidFill>
                <a:effectLst/>
                <a:uLnTx/>
                <a:uFillTx/>
                <a:latin typeface="Bitstream Charter"/>
                <a:ea typeface="Bitstream Charter"/>
                <a:cs typeface="Bitstream Charter"/>
              </a:rPr>
              <a:t>3–4 tubular adenomas &lt;10 mm, or 3–4 sessile serrated polyps &lt;10 mm</a:t>
            </a:r>
          </a:p>
        </p:txBody>
      </p:sp>
      <p:sp>
        <p:nvSpPr>
          <p:cNvPr id="11" name="Rectangle 10">
            <a:extLst>
              <a:ext uri="{FF2B5EF4-FFF2-40B4-BE49-F238E27FC236}">
                <a16:creationId xmlns:a16="http://schemas.microsoft.com/office/drawing/2014/main" id="{6483159B-D399-4A6E-992B-0765D97C225B}"/>
              </a:ext>
            </a:extLst>
          </p:cNvPr>
          <p:cNvSpPr>
            <a:spLocks noGrp="1"/>
          </p:cNvSpPr>
          <p:nvPr/>
        </p:nvSpPr>
        <p:spPr>
          <a:xfrm>
            <a:off x="647700" y="3905250"/>
            <a:ext cx="19526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3 years</a:t>
            </a:r>
          </a:p>
        </p:txBody>
      </p:sp>
      <p:sp>
        <p:nvSpPr>
          <p:cNvPr id="12" name="Rectangle 11">
            <a:extLst>
              <a:ext uri="{FF2B5EF4-FFF2-40B4-BE49-F238E27FC236}">
                <a16:creationId xmlns:a16="http://schemas.microsoft.com/office/drawing/2014/main" id="{86F924E1-B58A-4F97-BA85-0BF194E5EB9D}"/>
              </a:ext>
            </a:extLst>
          </p:cNvPr>
          <p:cNvSpPr>
            <a:spLocks noGrp="1"/>
          </p:cNvSpPr>
          <p:nvPr/>
        </p:nvSpPr>
        <p:spPr>
          <a:xfrm>
            <a:off x="2600325" y="3905250"/>
            <a:ext cx="89630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24333B"/>
                </a:solidFill>
                <a:latin typeface="Bitstream Charter"/>
                <a:ea typeface="Bitstream Charter"/>
                <a:cs typeface="Bitstream Charter"/>
              </a:defRPr>
            </a:pPr>
            <a:r>
              <a:rPr kumimoji="0" sz="1200" b="0" i="0" u="none" strike="noStrike" kern="1200" cap="none" spc="0" normalizeH="0" baseline="0" noProof="0">
                <a:ln>
                  <a:noFill/>
                </a:ln>
                <a:solidFill>
                  <a:srgbClr val="24333B"/>
                </a:solidFill>
                <a:effectLst/>
                <a:uLnTx/>
                <a:uFillTx/>
                <a:latin typeface="Bitstream Charter"/>
                <a:ea typeface="Bitstream Charter"/>
                <a:cs typeface="Bitstream Charter"/>
              </a:rPr>
              <a:t>5–10 adenomas; any adenoma ≥10 mm, villous histology, or high-grade dysplasia; 5–10 SSPs, any SSP ≥10 mm, SSP with dysplasia, or traditional serrated adenoma</a:t>
            </a:r>
          </a:p>
        </p:txBody>
      </p:sp>
      <p:sp>
        <p:nvSpPr>
          <p:cNvPr id="13" name="Rectangle 12">
            <a:extLst>
              <a:ext uri="{FF2B5EF4-FFF2-40B4-BE49-F238E27FC236}">
                <a16:creationId xmlns:a16="http://schemas.microsoft.com/office/drawing/2014/main" id="{84CF1F3C-71CA-448E-9B5D-9F0D134F9F23}"/>
              </a:ext>
            </a:extLst>
          </p:cNvPr>
          <p:cNvSpPr>
            <a:spLocks noGrp="1"/>
          </p:cNvSpPr>
          <p:nvPr/>
        </p:nvSpPr>
        <p:spPr>
          <a:xfrm>
            <a:off x="647700" y="4543425"/>
            <a:ext cx="1952625" cy="609600"/>
          </a:xfrm>
          <a:prstGeom prst="rect">
            <a:avLst/>
          </a:prstGeom>
          <a:solidFill>
            <a:srgbClr val="F7F9F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1 year</a:t>
            </a:r>
          </a:p>
        </p:txBody>
      </p:sp>
      <p:sp>
        <p:nvSpPr>
          <p:cNvPr id="14" name="Rectangle 13">
            <a:extLst>
              <a:ext uri="{FF2B5EF4-FFF2-40B4-BE49-F238E27FC236}">
                <a16:creationId xmlns:a16="http://schemas.microsoft.com/office/drawing/2014/main" id="{F90239C3-04C2-4DD8-A723-809B61C0CBD5}"/>
              </a:ext>
            </a:extLst>
          </p:cNvPr>
          <p:cNvSpPr>
            <a:spLocks noGrp="1"/>
          </p:cNvSpPr>
          <p:nvPr/>
        </p:nvSpPr>
        <p:spPr>
          <a:xfrm>
            <a:off x="2600325" y="4543425"/>
            <a:ext cx="8963025" cy="609600"/>
          </a:xfrm>
          <a:prstGeom prst="rect">
            <a:avLst/>
          </a:prstGeom>
          <a:solidFill>
            <a:srgbClr val="F7F9F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4333B"/>
                </a:solidFill>
                <a:latin typeface="Bitstream Charter"/>
                <a:ea typeface="Bitstream Charter"/>
                <a:cs typeface="Bitstream Charter"/>
              </a:defRPr>
            </a:pPr>
            <a:r>
              <a:rPr kumimoji="0" sz="1350" b="0" i="0" u="none" strike="noStrike" kern="1200" cap="none" spc="0" normalizeH="0" baseline="0" noProof="0">
                <a:ln>
                  <a:noFill/>
                </a:ln>
                <a:solidFill>
                  <a:srgbClr val="24333B"/>
                </a:solidFill>
                <a:effectLst/>
                <a:uLnTx/>
                <a:uFillTx/>
                <a:latin typeface="Bitstream Charter"/>
                <a:ea typeface="Bitstream Charter"/>
                <a:cs typeface="Bitstream Charter"/>
              </a:rPr>
              <a:t>&gt;10 adenomas on one exam; consider genetic evaluation</a:t>
            </a:r>
          </a:p>
        </p:txBody>
      </p:sp>
      <p:sp>
        <p:nvSpPr>
          <p:cNvPr id="15" name="Rectangle 14">
            <a:extLst>
              <a:ext uri="{FF2B5EF4-FFF2-40B4-BE49-F238E27FC236}">
                <a16:creationId xmlns:a16="http://schemas.microsoft.com/office/drawing/2014/main" id="{74F1B11D-01C1-4084-9CA0-3DB492A253B4}"/>
              </a:ext>
            </a:extLst>
          </p:cNvPr>
          <p:cNvSpPr>
            <a:spLocks noGrp="1"/>
          </p:cNvSpPr>
          <p:nvPr/>
        </p:nvSpPr>
        <p:spPr>
          <a:xfrm>
            <a:off x="647700" y="5181600"/>
            <a:ext cx="19526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6756A"/>
                </a:solidFill>
                <a:latin typeface="Bitstream Charter"/>
                <a:ea typeface="Bitstream Charter"/>
                <a:cs typeface="Bitstream Charter"/>
              </a:defRPr>
            </a:pPr>
            <a:r>
              <a:rPr kumimoji="0" sz="1725" b="1" i="0" u="none" strike="noStrike" kern="1200" cap="none" spc="0" normalizeH="0" baseline="0" noProof="0">
                <a:ln>
                  <a:noFill/>
                </a:ln>
                <a:solidFill>
                  <a:srgbClr val="16756A"/>
                </a:solidFill>
                <a:effectLst/>
                <a:uLnTx/>
                <a:uFillTx/>
                <a:latin typeface="Bitstream Charter"/>
                <a:ea typeface="Bitstream Charter"/>
                <a:cs typeface="Bitstream Charter"/>
              </a:rPr>
              <a:t>6 months</a:t>
            </a:r>
          </a:p>
        </p:txBody>
      </p:sp>
      <p:sp>
        <p:nvSpPr>
          <p:cNvPr id="16" name="Rectangle 15">
            <a:extLst>
              <a:ext uri="{FF2B5EF4-FFF2-40B4-BE49-F238E27FC236}">
                <a16:creationId xmlns:a16="http://schemas.microsoft.com/office/drawing/2014/main" id="{79DC7C9B-C14A-43DA-8B7F-84D5550E7D1B}"/>
              </a:ext>
            </a:extLst>
          </p:cNvPr>
          <p:cNvSpPr>
            <a:spLocks noGrp="1"/>
          </p:cNvSpPr>
          <p:nvPr/>
        </p:nvSpPr>
        <p:spPr>
          <a:xfrm>
            <a:off x="2600325" y="5181600"/>
            <a:ext cx="8963025" cy="609600"/>
          </a:xfrm>
          <a:prstGeom prst="rect">
            <a:avLst/>
          </a:prstGeom>
          <a:solidFill>
            <a:srgbClr val="EAF1EE"/>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4333B"/>
                </a:solidFill>
                <a:latin typeface="Bitstream Charter"/>
                <a:ea typeface="Bitstream Charter"/>
                <a:cs typeface="Bitstream Charter"/>
              </a:defRPr>
            </a:pPr>
            <a:r>
              <a:rPr kumimoji="0" sz="1350" b="0" i="0" u="none" strike="noStrike" kern="1200" cap="none" spc="0" normalizeH="0" baseline="0" noProof="0">
                <a:ln>
                  <a:noFill/>
                </a:ln>
                <a:solidFill>
                  <a:srgbClr val="24333B"/>
                </a:solidFill>
                <a:effectLst/>
                <a:uLnTx/>
                <a:uFillTx/>
                <a:latin typeface="Bitstream Charter"/>
                <a:ea typeface="Bitstream Charter"/>
                <a:cs typeface="Bitstream Charter"/>
              </a:rPr>
              <a:t>Piecemeal resection of an adenoma or SSP &gt;20 mm</a:t>
            </a:r>
          </a:p>
        </p:txBody>
      </p:sp>
      <p:sp>
        <p:nvSpPr>
          <p:cNvPr id="18" name="Rectangle 17">
            <a:extLst>
              <a:ext uri="{FF2B5EF4-FFF2-40B4-BE49-F238E27FC236}">
                <a16:creationId xmlns:a16="http://schemas.microsoft.com/office/drawing/2014/main" id="{4F8D4769-0F75-4A00-B1C1-47D29FBC99A0}"/>
              </a:ext>
            </a:extLst>
          </p:cNvPr>
          <p:cNvSpPr>
            <a:spLocks noGrp="1"/>
          </p:cNvSpPr>
          <p:nvPr/>
        </p:nvSpPr>
        <p:spPr>
          <a:xfrm>
            <a:off x="647700" y="6429375"/>
            <a:ext cx="5715000" cy="209550"/>
          </a:xfrm>
          <a:prstGeom prst="rect">
            <a:avLst/>
          </a:prstGeom>
          <a:noFill/>
          <a:ln w="0">
            <a:noFill/>
          </a:ln>
        </p:spPr>
        <p:txBody>
          <a:bodyPr anchor="ctr">
            <a:normAutofit fontScale="93939"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708087"/>
                </a:solidFill>
                <a:latin typeface="Bitstream Charter"/>
                <a:ea typeface="Bitstream Charter"/>
                <a:cs typeface="Bitstream Charter"/>
              </a:defRPr>
            </a:pPr>
            <a:r>
              <a:rPr kumimoji="0" sz="825" b="0" i="0" u="none" strike="noStrike" kern="1200" cap="none" spc="0" normalizeH="0" baseline="0" noProof="0">
                <a:ln>
                  <a:noFill/>
                </a:ln>
                <a:solidFill>
                  <a:srgbClr val="708087"/>
                </a:solidFill>
                <a:effectLst/>
                <a:uLnTx/>
                <a:uFillTx/>
                <a:latin typeface="Bitstream Charter"/>
                <a:ea typeface="Bitstream Charter"/>
                <a:cs typeface="Bitstream Charter"/>
              </a:rPr>
              <a:t>Source: U.S. Multi-Society Task Force, 2020</a:t>
            </a:r>
          </a:p>
        </p:txBody>
      </p:sp>
    </p:spTree>
    <p:extLst>
      <p:ext uri="{BB962C8B-B14F-4D97-AF65-F5344CB8AC3E}">
        <p14:creationId xmlns:p14="http://schemas.microsoft.com/office/powerpoint/2010/main" val="21403886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8AA4F0A3-85EB-4563-BAA3-17BB6E53A3BF}"/>
              </a:ext>
            </a:extLst>
          </p:cNvPr>
          <p:cNvSpPr>
            <a:spLocks noGrp="1"/>
          </p:cNvSpPr>
          <p:nvPr/>
        </p:nvSpPr>
        <p:spPr>
          <a:xfrm>
            <a:off x="647700" y="476250"/>
            <a:ext cx="2476500"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0A8588"/>
                </a:solidFill>
                <a:latin typeface="Aptos"/>
                <a:ea typeface="Aptos"/>
                <a:cs typeface="Aptos"/>
              </a:defRPr>
            </a:pPr>
            <a:r>
              <a:rPr kumimoji="0" sz="1050" b="1" i="0" u="none" strike="noStrike" kern="1200" cap="none" spc="0" normalizeH="0" baseline="0" noProof="0">
                <a:ln>
                  <a:noFill/>
                </a:ln>
                <a:solidFill>
                  <a:srgbClr val="0A8588"/>
                </a:solidFill>
                <a:effectLst/>
                <a:uLnTx/>
                <a:uFillTx/>
                <a:latin typeface="Aptos"/>
                <a:ea typeface="Aptos"/>
                <a:cs typeface="Aptos"/>
              </a:rPr>
              <a:t>COLONOSCOPY</a:t>
            </a:r>
          </a:p>
        </p:txBody>
      </p:sp>
      <p:sp>
        <p:nvSpPr>
          <p:cNvPr id="2" name="Rectangle 1">
            <a:extLst>
              <a:ext uri="{FF2B5EF4-FFF2-40B4-BE49-F238E27FC236}">
                <a16:creationId xmlns:a16="http://schemas.microsoft.com/office/drawing/2014/main" id="{6807EF11-29F0-452F-8958-2FE8E33DE288}"/>
              </a:ext>
            </a:extLst>
          </p:cNvPr>
          <p:cNvSpPr>
            <a:spLocks noGrp="1"/>
          </p:cNvSpPr>
          <p:nvPr/>
        </p:nvSpPr>
        <p:spPr>
          <a:xfrm>
            <a:off x="628650" y="819150"/>
            <a:ext cx="6286500" cy="1314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775" b="1">
                <a:solidFill>
                  <a:srgbClr val="123247"/>
                </a:solidFill>
                <a:latin typeface="Aptos"/>
                <a:ea typeface="Aptos"/>
                <a:cs typeface="Aptos"/>
              </a:defRPr>
            </a:pPr>
            <a:r>
              <a:rPr kumimoji="0" sz="2775" b="1" i="0" u="none" strike="noStrike" kern="1200" cap="none" spc="0" normalizeH="0" baseline="0" noProof="0">
                <a:ln>
                  <a:noFill/>
                </a:ln>
                <a:solidFill>
                  <a:srgbClr val="123247"/>
                </a:solidFill>
                <a:effectLst/>
                <a:uLnTx/>
                <a:uFillTx/>
                <a:latin typeface="Aptos"/>
                <a:ea typeface="Aptos"/>
                <a:cs typeface="Aptos"/>
              </a:rPr>
              <a:t>Better detection.</a:t>
            </a:r>
          </a:p>
          <a:p>
            <a:pPr marL="0" marR="0" lvl="0" indent="0" algn="l" defTabSz="914400" rtl="0" eaLnBrk="1" fontAlgn="auto" latinLnBrk="0" hangingPunct="1">
              <a:lnSpc>
                <a:spcPct val="100000"/>
              </a:lnSpc>
              <a:spcBef>
                <a:spcPts val="0"/>
              </a:spcBef>
              <a:spcAft>
                <a:spcPts val="0"/>
              </a:spcAft>
              <a:buClrTx/>
              <a:buSzTx/>
              <a:buFontTx/>
              <a:buNone/>
              <a:tabLst/>
              <a:defRPr sz="2775" b="1">
                <a:solidFill>
                  <a:srgbClr val="123247"/>
                </a:solidFill>
                <a:latin typeface="Aptos"/>
                <a:ea typeface="Aptos"/>
                <a:cs typeface="Aptos"/>
              </a:defRPr>
            </a:pPr>
            <a:r>
              <a:rPr kumimoji="0" sz="2775" b="1" i="0" u="none" strike="noStrike" kern="1200" cap="none" spc="0" normalizeH="0" baseline="0" noProof="0">
                <a:ln>
                  <a:noFill/>
                </a:ln>
                <a:solidFill>
                  <a:srgbClr val="123247"/>
                </a:solidFill>
                <a:effectLst/>
                <a:uLnTx/>
                <a:uFillTx/>
                <a:latin typeface="Aptos"/>
                <a:ea typeface="Aptos"/>
                <a:cs typeface="Aptos"/>
              </a:rPr>
              <a:t>Safer resection.</a:t>
            </a:r>
          </a:p>
          <a:p>
            <a:pPr marL="0" marR="0" lvl="0" indent="0" algn="l" defTabSz="914400" rtl="0" eaLnBrk="1" fontAlgn="auto" latinLnBrk="0" hangingPunct="1">
              <a:lnSpc>
                <a:spcPct val="100000"/>
              </a:lnSpc>
              <a:spcBef>
                <a:spcPts val="0"/>
              </a:spcBef>
              <a:spcAft>
                <a:spcPts val="0"/>
              </a:spcAft>
              <a:buClrTx/>
              <a:buSzTx/>
              <a:buFontTx/>
              <a:buNone/>
              <a:tabLst/>
              <a:defRPr sz="2775" b="1">
                <a:solidFill>
                  <a:srgbClr val="123247"/>
                </a:solidFill>
                <a:latin typeface="Aptos"/>
                <a:ea typeface="Aptos"/>
                <a:cs typeface="Aptos"/>
              </a:defRPr>
            </a:pPr>
            <a:r>
              <a:rPr kumimoji="0" sz="2775" b="1" i="0" u="none" strike="noStrike" kern="1200" cap="none" spc="0" normalizeH="0" baseline="0" noProof="0">
                <a:ln>
                  <a:noFill/>
                </a:ln>
                <a:solidFill>
                  <a:srgbClr val="123247"/>
                </a:solidFill>
                <a:effectLst/>
                <a:uLnTx/>
                <a:uFillTx/>
                <a:latin typeface="Aptos"/>
                <a:ea typeface="Aptos"/>
                <a:cs typeface="Aptos"/>
              </a:rPr>
              <a:t>Easier recovery.</a:t>
            </a:r>
          </a:p>
        </p:txBody>
      </p:sp>
      <p:sp>
        <p:nvSpPr>
          <p:cNvPr id="3" name="Rectangle 2">
            <a:extLst>
              <a:ext uri="{FF2B5EF4-FFF2-40B4-BE49-F238E27FC236}">
                <a16:creationId xmlns:a16="http://schemas.microsoft.com/office/drawing/2014/main" id="{D06EBE66-12D3-43BC-8D2D-687977353FFB}"/>
              </a:ext>
            </a:extLst>
          </p:cNvPr>
          <p:cNvSpPr>
            <a:spLocks noGrp="1"/>
          </p:cNvSpPr>
          <p:nvPr/>
        </p:nvSpPr>
        <p:spPr>
          <a:xfrm>
            <a:off x="647700" y="2181225"/>
            <a:ext cx="5905500" cy="2571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A7483"/>
                </a:solidFill>
                <a:latin typeface="Aptos"/>
                <a:ea typeface="Aptos"/>
                <a:cs typeface="Aptos"/>
              </a:defRPr>
            </a:pPr>
            <a:r>
              <a:rPr kumimoji="0" sz="1350" b="0" i="0" u="none" strike="noStrike" kern="1200" cap="none" spc="0" normalizeH="0" baseline="0" noProof="0">
                <a:ln>
                  <a:noFill/>
                </a:ln>
                <a:solidFill>
                  <a:srgbClr val="5A7483"/>
                </a:solidFill>
                <a:effectLst/>
                <a:uLnTx/>
                <a:uFillTx/>
                <a:latin typeface="Aptos"/>
                <a:ea typeface="Aptos"/>
                <a:cs typeface="Aptos"/>
              </a:rPr>
              <a:t>Five practical advances shaping modern colonoscopy</a:t>
            </a:r>
          </a:p>
        </p:txBody>
      </p:sp>
      <p:sp>
        <p:nvSpPr>
          <p:cNvPr id="4" name="Rectangle 3">
            <a:extLst>
              <a:ext uri="{FF2B5EF4-FFF2-40B4-BE49-F238E27FC236}">
                <a16:creationId xmlns:a16="http://schemas.microsoft.com/office/drawing/2014/main" id="{CF93BEBD-CF2F-4A94-BA66-40593D2D833A}"/>
              </a:ext>
            </a:extLst>
          </p:cNvPr>
          <p:cNvSpPr>
            <a:spLocks noGrp="1"/>
          </p:cNvSpPr>
          <p:nvPr/>
        </p:nvSpPr>
        <p:spPr>
          <a:xfrm>
            <a:off x="704850" y="2733675"/>
            <a:ext cx="43815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91A4AE"/>
                </a:solidFill>
                <a:latin typeface="Aptos"/>
                <a:ea typeface="Aptos"/>
                <a:cs typeface="Aptos"/>
              </a:defRPr>
            </a:pPr>
            <a:r>
              <a:rPr kumimoji="0" sz="1050" b="1" i="0" u="none" strike="noStrike" kern="1200" cap="none" spc="0" normalizeH="0" baseline="0" noProof="0" dirty="0">
                <a:ln>
                  <a:noFill/>
                </a:ln>
                <a:solidFill>
                  <a:srgbClr val="91A4AE"/>
                </a:solidFill>
                <a:effectLst/>
                <a:uLnTx/>
                <a:uFillTx/>
                <a:latin typeface="Aptos"/>
                <a:ea typeface="Aptos"/>
                <a:cs typeface="Aptos"/>
              </a:rPr>
              <a:t>01</a:t>
            </a:r>
          </a:p>
        </p:txBody>
      </p:sp>
      <p:sp>
        <p:nvSpPr>
          <p:cNvPr id="5" name="Rectangle 4">
            <a:extLst>
              <a:ext uri="{FF2B5EF4-FFF2-40B4-BE49-F238E27FC236}">
                <a16:creationId xmlns:a16="http://schemas.microsoft.com/office/drawing/2014/main" id="{4CBFC358-BB98-4A93-B3FB-624DFF9AAC22}"/>
              </a:ext>
            </a:extLst>
          </p:cNvPr>
          <p:cNvSpPr>
            <a:spLocks noGrp="1"/>
          </p:cNvSpPr>
          <p:nvPr/>
        </p:nvSpPr>
        <p:spPr>
          <a:xfrm>
            <a:off x="1200150" y="2781300"/>
            <a:ext cx="47625" cy="333375"/>
          </a:xfrm>
          <a:prstGeom prst="rect">
            <a:avLst/>
          </a:prstGeom>
          <a:solidFill>
            <a:srgbClr val="D7E1E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E2DDB432-94AF-4FB1-B7C4-FA3E319BC4D6}"/>
              </a:ext>
            </a:extLst>
          </p:cNvPr>
          <p:cNvSpPr>
            <a:spLocks noGrp="1"/>
          </p:cNvSpPr>
          <p:nvPr/>
        </p:nvSpPr>
        <p:spPr>
          <a:xfrm>
            <a:off x="1438275" y="2714625"/>
            <a:ext cx="2524125" cy="2381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Bowel preparation</a:t>
            </a:r>
          </a:p>
        </p:txBody>
      </p:sp>
      <p:sp>
        <p:nvSpPr>
          <p:cNvPr id="7" name="Rectangle 6">
            <a:extLst>
              <a:ext uri="{FF2B5EF4-FFF2-40B4-BE49-F238E27FC236}">
                <a16:creationId xmlns:a16="http://schemas.microsoft.com/office/drawing/2014/main" id="{829FFD64-29C4-4C44-AD48-16579E1C59B7}"/>
              </a:ext>
            </a:extLst>
          </p:cNvPr>
          <p:cNvSpPr>
            <a:spLocks noGrp="1"/>
          </p:cNvSpPr>
          <p:nvPr/>
        </p:nvSpPr>
        <p:spPr>
          <a:xfrm>
            <a:off x="4019550" y="2733675"/>
            <a:ext cx="2724150" cy="36195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5C7481"/>
                </a:solidFill>
                <a:latin typeface="Aptos"/>
                <a:ea typeface="Aptos"/>
                <a:cs typeface="Aptos"/>
              </a:defRPr>
            </a:pPr>
            <a:r>
              <a:rPr kumimoji="0" sz="1050" b="0" i="0" u="none" strike="noStrike" kern="1200" cap="none" spc="0" normalizeH="0" baseline="0" noProof="0">
                <a:ln>
                  <a:noFill/>
                </a:ln>
                <a:solidFill>
                  <a:srgbClr val="5C7481"/>
                </a:solidFill>
                <a:effectLst/>
                <a:uLnTx/>
                <a:uFillTx/>
                <a:latin typeface="Aptos"/>
                <a:ea typeface="Aptos"/>
                <a:cs typeface="Aptos"/>
              </a:rPr>
              <a:t>Split-dose strategies and tolerability</a:t>
            </a:r>
          </a:p>
        </p:txBody>
      </p:sp>
      <p:sp>
        <p:nvSpPr>
          <p:cNvPr id="8" name="Rectangle 7">
            <a:extLst>
              <a:ext uri="{FF2B5EF4-FFF2-40B4-BE49-F238E27FC236}">
                <a16:creationId xmlns:a16="http://schemas.microsoft.com/office/drawing/2014/main" id="{28D0DD0F-8F6B-4D4A-83DB-31F6C2D59748}"/>
              </a:ext>
            </a:extLst>
          </p:cNvPr>
          <p:cNvSpPr>
            <a:spLocks noGrp="1"/>
          </p:cNvSpPr>
          <p:nvPr/>
        </p:nvSpPr>
        <p:spPr>
          <a:xfrm>
            <a:off x="704850" y="3429000"/>
            <a:ext cx="43815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91A4AE"/>
                </a:solidFill>
                <a:latin typeface="Aptos"/>
                <a:ea typeface="Aptos"/>
                <a:cs typeface="Aptos"/>
              </a:defRPr>
            </a:pPr>
            <a:r>
              <a:rPr kumimoji="0" sz="1050" b="1" i="0" u="none" strike="noStrike" kern="1200" cap="none" spc="0" normalizeH="0" baseline="0" noProof="0" dirty="0">
                <a:ln>
                  <a:noFill/>
                </a:ln>
                <a:solidFill>
                  <a:srgbClr val="91A4AE"/>
                </a:solidFill>
                <a:effectLst/>
                <a:uLnTx/>
                <a:uFillTx/>
                <a:latin typeface="Aptos"/>
                <a:ea typeface="Aptos"/>
                <a:cs typeface="Aptos"/>
              </a:rPr>
              <a:t>02</a:t>
            </a:r>
          </a:p>
        </p:txBody>
      </p:sp>
      <p:sp>
        <p:nvSpPr>
          <p:cNvPr id="9" name="Rectangle 8">
            <a:extLst>
              <a:ext uri="{FF2B5EF4-FFF2-40B4-BE49-F238E27FC236}">
                <a16:creationId xmlns:a16="http://schemas.microsoft.com/office/drawing/2014/main" id="{792C7468-BB3C-4AD0-BF79-996F692B6730}"/>
              </a:ext>
            </a:extLst>
          </p:cNvPr>
          <p:cNvSpPr>
            <a:spLocks noGrp="1"/>
          </p:cNvSpPr>
          <p:nvPr/>
        </p:nvSpPr>
        <p:spPr>
          <a:xfrm>
            <a:off x="1200150" y="3476625"/>
            <a:ext cx="47625" cy="333375"/>
          </a:xfrm>
          <a:prstGeom prst="rect">
            <a:avLst/>
          </a:prstGeom>
          <a:solidFill>
            <a:srgbClr val="D7E1E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7CB7FA7F-FFA7-49C3-AF71-DCA00E009D0E}"/>
              </a:ext>
            </a:extLst>
          </p:cNvPr>
          <p:cNvSpPr>
            <a:spLocks noGrp="1"/>
          </p:cNvSpPr>
          <p:nvPr/>
        </p:nvSpPr>
        <p:spPr>
          <a:xfrm>
            <a:off x="1438275" y="3409950"/>
            <a:ext cx="2524125" cy="2381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AI-assisted detection</a:t>
            </a:r>
          </a:p>
        </p:txBody>
      </p:sp>
      <p:sp>
        <p:nvSpPr>
          <p:cNvPr id="11" name="Rectangle 10">
            <a:extLst>
              <a:ext uri="{FF2B5EF4-FFF2-40B4-BE49-F238E27FC236}">
                <a16:creationId xmlns:a16="http://schemas.microsoft.com/office/drawing/2014/main" id="{EA7C3767-3903-4DB1-A747-D2DCC1A2FE68}"/>
              </a:ext>
            </a:extLst>
          </p:cNvPr>
          <p:cNvSpPr>
            <a:spLocks noGrp="1"/>
          </p:cNvSpPr>
          <p:nvPr/>
        </p:nvSpPr>
        <p:spPr>
          <a:xfrm>
            <a:off x="4019550" y="3429000"/>
            <a:ext cx="2724150" cy="36195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5C7481"/>
                </a:solidFill>
                <a:latin typeface="Aptos"/>
                <a:ea typeface="Aptos"/>
                <a:cs typeface="Aptos"/>
              </a:defRPr>
            </a:pPr>
            <a:r>
              <a:rPr kumimoji="0" sz="1050" b="0" i="0" u="none" strike="noStrike" kern="1200" cap="none" spc="0" normalizeH="0" baseline="0" noProof="0">
                <a:ln>
                  <a:noFill/>
                </a:ln>
                <a:solidFill>
                  <a:srgbClr val="5C7481"/>
                </a:solidFill>
                <a:effectLst/>
                <a:uLnTx/>
                <a:uFillTx/>
                <a:latin typeface="Aptos"/>
                <a:ea typeface="Aptos"/>
                <a:cs typeface="Aptos"/>
              </a:rPr>
              <a:t>GI Genius and ADR / SSLDR benchmarks</a:t>
            </a:r>
          </a:p>
        </p:txBody>
      </p:sp>
      <p:sp>
        <p:nvSpPr>
          <p:cNvPr id="12" name="Rectangle: Rounded Corners 11">
            <a:extLst>
              <a:ext uri="{FF2B5EF4-FFF2-40B4-BE49-F238E27FC236}">
                <a16:creationId xmlns:a16="http://schemas.microsoft.com/office/drawing/2014/main" id="{88D5206D-3458-48C9-9B13-9F2993ED9FEC}"/>
              </a:ext>
            </a:extLst>
          </p:cNvPr>
          <p:cNvSpPr>
            <a:spLocks noGrp="1"/>
          </p:cNvSpPr>
          <p:nvPr/>
        </p:nvSpPr>
        <p:spPr>
          <a:xfrm>
            <a:off x="514350" y="4029075"/>
            <a:ext cx="6419850" cy="647700"/>
          </a:xfrm>
          <a:prstGeom prst="roundRect">
            <a:avLst>
              <a:gd name="adj" fmla="val 17647"/>
            </a:avLst>
          </a:prstGeom>
          <a:solidFill>
            <a:schemeClr val="bg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43F21CDC-53EA-4C62-ACEE-C3D722F73C88}"/>
              </a:ext>
            </a:extLst>
          </p:cNvPr>
          <p:cNvSpPr>
            <a:spLocks noGrp="1"/>
          </p:cNvSpPr>
          <p:nvPr/>
        </p:nvSpPr>
        <p:spPr>
          <a:xfrm>
            <a:off x="704850" y="4124325"/>
            <a:ext cx="43815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087D80"/>
                </a:solidFill>
                <a:latin typeface="Aptos"/>
                <a:ea typeface="Aptos"/>
                <a:cs typeface="Aptos"/>
              </a:defRPr>
            </a:pPr>
            <a:r>
              <a:rPr kumimoji="0" sz="1050" b="1" i="0" u="none" strike="noStrike" kern="1200" cap="none" spc="0" normalizeH="0" baseline="0" noProof="0" dirty="0">
                <a:ln>
                  <a:noFill/>
                </a:ln>
                <a:solidFill>
                  <a:srgbClr val="E8E8E8">
                    <a:lumMod val="75000"/>
                  </a:srgbClr>
                </a:solidFill>
                <a:effectLst/>
                <a:uLnTx/>
                <a:uFillTx/>
                <a:latin typeface="Aptos"/>
                <a:ea typeface="Aptos"/>
                <a:cs typeface="Aptos"/>
              </a:rPr>
              <a:t>03</a:t>
            </a:r>
          </a:p>
        </p:txBody>
      </p:sp>
      <p:sp>
        <p:nvSpPr>
          <p:cNvPr id="14" name="Rectangle 13">
            <a:extLst>
              <a:ext uri="{FF2B5EF4-FFF2-40B4-BE49-F238E27FC236}">
                <a16:creationId xmlns:a16="http://schemas.microsoft.com/office/drawing/2014/main" id="{5244D62A-405A-4170-B5A8-6A5C06B43D6B}"/>
              </a:ext>
            </a:extLst>
          </p:cNvPr>
          <p:cNvSpPr>
            <a:spLocks noGrp="1"/>
          </p:cNvSpPr>
          <p:nvPr/>
        </p:nvSpPr>
        <p:spPr>
          <a:xfrm>
            <a:off x="1200150" y="4171950"/>
            <a:ext cx="47625" cy="333375"/>
          </a:xfrm>
          <a:prstGeom prst="rect">
            <a:avLst/>
          </a:prstGeom>
          <a:solidFill>
            <a:schemeClr val="bg1">
              <a:lumMod val="85000"/>
            </a:schemeClr>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67E4FC2E-9F36-438E-AB5E-DC1B48D93C6D}"/>
              </a:ext>
            </a:extLst>
          </p:cNvPr>
          <p:cNvSpPr>
            <a:spLocks noGrp="1"/>
          </p:cNvSpPr>
          <p:nvPr/>
        </p:nvSpPr>
        <p:spPr>
          <a:xfrm>
            <a:off x="1438275" y="4105275"/>
            <a:ext cx="2524125" cy="2381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CO₂ insufflation</a:t>
            </a:r>
          </a:p>
        </p:txBody>
      </p:sp>
      <p:sp>
        <p:nvSpPr>
          <p:cNvPr id="16" name="Rectangle 15">
            <a:extLst>
              <a:ext uri="{FF2B5EF4-FFF2-40B4-BE49-F238E27FC236}">
                <a16:creationId xmlns:a16="http://schemas.microsoft.com/office/drawing/2014/main" id="{D5A57D35-E787-4245-AD20-21EF7C2F5E47}"/>
              </a:ext>
            </a:extLst>
          </p:cNvPr>
          <p:cNvSpPr>
            <a:spLocks noGrp="1"/>
          </p:cNvSpPr>
          <p:nvPr/>
        </p:nvSpPr>
        <p:spPr>
          <a:xfrm>
            <a:off x="4019550" y="4124325"/>
            <a:ext cx="2724150" cy="36195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5C7481"/>
                </a:solidFill>
                <a:latin typeface="Aptos"/>
                <a:ea typeface="Aptos"/>
                <a:cs typeface="Aptos"/>
              </a:defRPr>
            </a:pPr>
            <a:r>
              <a:rPr kumimoji="0" sz="1050" b="0" i="0" u="none" strike="noStrike" kern="1200" cap="none" spc="0" normalizeH="0" baseline="0" noProof="0">
                <a:ln>
                  <a:noFill/>
                </a:ln>
                <a:solidFill>
                  <a:srgbClr val="5C7481"/>
                </a:solidFill>
                <a:effectLst/>
                <a:uLnTx/>
                <a:uFillTx/>
                <a:latin typeface="Aptos"/>
                <a:ea typeface="Aptos"/>
                <a:cs typeface="Aptos"/>
              </a:rPr>
              <a:t>Recovery comfort and procedural safety</a:t>
            </a:r>
          </a:p>
        </p:txBody>
      </p:sp>
      <p:sp>
        <p:nvSpPr>
          <p:cNvPr id="17" name="Rectangle 16">
            <a:extLst>
              <a:ext uri="{FF2B5EF4-FFF2-40B4-BE49-F238E27FC236}">
                <a16:creationId xmlns:a16="http://schemas.microsoft.com/office/drawing/2014/main" id="{23FB3E87-C377-4B15-BCE2-881052702FAF}"/>
              </a:ext>
            </a:extLst>
          </p:cNvPr>
          <p:cNvSpPr>
            <a:spLocks noGrp="1"/>
          </p:cNvSpPr>
          <p:nvPr/>
        </p:nvSpPr>
        <p:spPr>
          <a:xfrm>
            <a:off x="704850" y="4819650"/>
            <a:ext cx="43815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91A4AE"/>
                </a:solidFill>
                <a:latin typeface="Aptos"/>
                <a:ea typeface="Aptos"/>
                <a:cs typeface="Aptos"/>
              </a:defRPr>
            </a:pPr>
            <a:r>
              <a:rPr kumimoji="0" sz="1050" b="1" i="0" u="none" strike="noStrike" kern="1200" cap="none" spc="0" normalizeH="0" baseline="0" noProof="0" dirty="0">
                <a:ln>
                  <a:noFill/>
                </a:ln>
                <a:solidFill>
                  <a:srgbClr val="91A4AE"/>
                </a:solidFill>
                <a:effectLst/>
                <a:uLnTx/>
                <a:uFillTx/>
                <a:latin typeface="Aptos"/>
                <a:ea typeface="Aptos"/>
                <a:cs typeface="Aptos"/>
              </a:rPr>
              <a:t>04</a:t>
            </a:r>
          </a:p>
        </p:txBody>
      </p:sp>
      <p:sp>
        <p:nvSpPr>
          <p:cNvPr id="18" name="Rectangle 17">
            <a:extLst>
              <a:ext uri="{FF2B5EF4-FFF2-40B4-BE49-F238E27FC236}">
                <a16:creationId xmlns:a16="http://schemas.microsoft.com/office/drawing/2014/main" id="{C0675987-7952-4B27-BECE-2735DA293D64}"/>
              </a:ext>
            </a:extLst>
          </p:cNvPr>
          <p:cNvSpPr>
            <a:spLocks noGrp="1"/>
          </p:cNvSpPr>
          <p:nvPr/>
        </p:nvSpPr>
        <p:spPr>
          <a:xfrm>
            <a:off x="1200150" y="4867275"/>
            <a:ext cx="47625" cy="333375"/>
          </a:xfrm>
          <a:prstGeom prst="rect">
            <a:avLst/>
          </a:prstGeom>
          <a:solidFill>
            <a:srgbClr val="D7E1E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174A545A-1972-4F84-B368-6DF5759B101B}"/>
              </a:ext>
            </a:extLst>
          </p:cNvPr>
          <p:cNvSpPr>
            <a:spLocks noGrp="1"/>
          </p:cNvSpPr>
          <p:nvPr/>
        </p:nvSpPr>
        <p:spPr>
          <a:xfrm>
            <a:off x="1438275" y="4800600"/>
            <a:ext cx="2524125" cy="2381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Sedation strategy</a:t>
            </a:r>
          </a:p>
        </p:txBody>
      </p:sp>
      <p:sp>
        <p:nvSpPr>
          <p:cNvPr id="20" name="Rectangle 19">
            <a:extLst>
              <a:ext uri="{FF2B5EF4-FFF2-40B4-BE49-F238E27FC236}">
                <a16:creationId xmlns:a16="http://schemas.microsoft.com/office/drawing/2014/main" id="{5B4CDD62-0427-444B-98DA-393E2344F4E0}"/>
              </a:ext>
            </a:extLst>
          </p:cNvPr>
          <p:cNvSpPr>
            <a:spLocks noGrp="1"/>
          </p:cNvSpPr>
          <p:nvPr/>
        </p:nvSpPr>
        <p:spPr>
          <a:xfrm>
            <a:off x="4019550" y="4819650"/>
            <a:ext cx="2724150" cy="36195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5C7481"/>
                </a:solidFill>
                <a:latin typeface="Aptos"/>
                <a:ea typeface="Aptos"/>
                <a:cs typeface="Aptos"/>
              </a:defRPr>
            </a:pPr>
            <a:r>
              <a:rPr kumimoji="0" sz="1050" b="0" i="0" u="none" strike="noStrike" kern="1200" cap="none" spc="0" normalizeH="0" baseline="0" noProof="0">
                <a:ln>
                  <a:noFill/>
                </a:ln>
                <a:solidFill>
                  <a:srgbClr val="5C7481"/>
                </a:solidFill>
                <a:effectLst/>
                <a:uLnTx/>
                <a:uFillTx/>
                <a:latin typeface="Aptos"/>
                <a:ea typeface="Aptos"/>
                <a:cs typeface="Aptos"/>
              </a:rPr>
              <a:t>MAC versus moderate sedation</a:t>
            </a:r>
          </a:p>
        </p:txBody>
      </p:sp>
      <p:sp>
        <p:nvSpPr>
          <p:cNvPr id="21" name="Rectangle 20">
            <a:extLst>
              <a:ext uri="{FF2B5EF4-FFF2-40B4-BE49-F238E27FC236}">
                <a16:creationId xmlns:a16="http://schemas.microsoft.com/office/drawing/2014/main" id="{B0EF0354-C517-46FA-9976-462D695B4C82}"/>
              </a:ext>
            </a:extLst>
          </p:cNvPr>
          <p:cNvSpPr>
            <a:spLocks noGrp="1"/>
          </p:cNvSpPr>
          <p:nvPr/>
        </p:nvSpPr>
        <p:spPr>
          <a:xfrm>
            <a:off x="704850" y="5514975"/>
            <a:ext cx="43815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91A4AE"/>
                </a:solidFill>
                <a:latin typeface="Aptos"/>
                <a:ea typeface="Aptos"/>
                <a:cs typeface="Aptos"/>
              </a:defRPr>
            </a:pPr>
            <a:r>
              <a:rPr kumimoji="0" sz="1050" b="1" i="0" u="none" strike="noStrike" kern="1200" cap="none" spc="0" normalizeH="0" baseline="0" noProof="0" dirty="0">
                <a:ln>
                  <a:noFill/>
                </a:ln>
                <a:solidFill>
                  <a:srgbClr val="91A4AE"/>
                </a:solidFill>
                <a:effectLst/>
                <a:uLnTx/>
                <a:uFillTx/>
                <a:latin typeface="Aptos"/>
                <a:ea typeface="Aptos"/>
                <a:cs typeface="Aptos"/>
              </a:rPr>
              <a:t>05</a:t>
            </a:r>
          </a:p>
        </p:txBody>
      </p:sp>
      <p:sp>
        <p:nvSpPr>
          <p:cNvPr id="22" name="Rectangle 21">
            <a:extLst>
              <a:ext uri="{FF2B5EF4-FFF2-40B4-BE49-F238E27FC236}">
                <a16:creationId xmlns:a16="http://schemas.microsoft.com/office/drawing/2014/main" id="{2830D16C-5396-43A5-BDF0-9CD79ACDB582}"/>
              </a:ext>
            </a:extLst>
          </p:cNvPr>
          <p:cNvSpPr>
            <a:spLocks noGrp="1"/>
          </p:cNvSpPr>
          <p:nvPr/>
        </p:nvSpPr>
        <p:spPr>
          <a:xfrm>
            <a:off x="1200150" y="5562600"/>
            <a:ext cx="47625" cy="333375"/>
          </a:xfrm>
          <a:prstGeom prst="rect">
            <a:avLst/>
          </a:prstGeom>
          <a:solidFill>
            <a:srgbClr val="D7E1E6"/>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8345BCA8-FB06-4ED6-B54C-D13959808B8A}"/>
              </a:ext>
            </a:extLst>
          </p:cNvPr>
          <p:cNvSpPr>
            <a:spLocks noGrp="1"/>
          </p:cNvSpPr>
          <p:nvPr/>
        </p:nvSpPr>
        <p:spPr>
          <a:xfrm>
            <a:off x="1438275" y="5495925"/>
            <a:ext cx="2524125" cy="2381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Advanced polypectomy</a:t>
            </a:r>
          </a:p>
        </p:txBody>
      </p:sp>
      <p:sp>
        <p:nvSpPr>
          <p:cNvPr id="24" name="Rectangle 23">
            <a:extLst>
              <a:ext uri="{FF2B5EF4-FFF2-40B4-BE49-F238E27FC236}">
                <a16:creationId xmlns:a16="http://schemas.microsoft.com/office/drawing/2014/main" id="{8FD43C9E-926B-42DD-A36F-FE2B78808BAA}"/>
              </a:ext>
            </a:extLst>
          </p:cNvPr>
          <p:cNvSpPr>
            <a:spLocks noGrp="1"/>
          </p:cNvSpPr>
          <p:nvPr/>
        </p:nvSpPr>
        <p:spPr>
          <a:xfrm>
            <a:off x="4019550" y="5514975"/>
            <a:ext cx="2724150" cy="36195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5C7481"/>
                </a:solidFill>
                <a:latin typeface="Aptos"/>
                <a:ea typeface="Aptos"/>
                <a:cs typeface="Aptos"/>
              </a:defRPr>
            </a:pPr>
            <a:r>
              <a:rPr kumimoji="0" sz="1050" b="0" i="0" u="none" strike="noStrike" kern="1200" cap="none" spc="0" normalizeH="0" baseline="0" noProof="0">
                <a:ln>
                  <a:noFill/>
                </a:ln>
                <a:solidFill>
                  <a:srgbClr val="5C7481"/>
                </a:solidFill>
                <a:effectLst/>
                <a:uLnTx/>
                <a:uFillTx/>
                <a:latin typeface="Aptos"/>
                <a:ea typeface="Aptos"/>
                <a:cs typeface="Aptos"/>
              </a:rPr>
              <a:t>EMR and contemporary resection techniques</a:t>
            </a:r>
          </a:p>
        </p:txBody>
      </p:sp>
      <p:sp>
        <p:nvSpPr>
          <p:cNvPr id="25" name="Rectangle: Rounded Corners 24">
            <a:extLst>
              <a:ext uri="{FF2B5EF4-FFF2-40B4-BE49-F238E27FC236}">
                <a16:creationId xmlns:a16="http://schemas.microsoft.com/office/drawing/2014/main" id="{72CA51DD-A19F-49FD-AF03-3905F818E17B}"/>
              </a:ext>
            </a:extLst>
          </p:cNvPr>
          <p:cNvSpPr>
            <a:spLocks noGrp="1"/>
          </p:cNvSpPr>
          <p:nvPr/>
        </p:nvSpPr>
        <p:spPr>
          <a:xfrm>
            <a:off x="7239000" y="342900"/>
            <a:ext cx="4514850" cy="6172200"/>
          </a:xfrm>
          <a:prstGeom prst="roundRect">
            <a:avLst>
              <a:gd name="adj" fmla="val 5063"/>
            </a:avLst>
          </a:prstGeom>
          <a:solidFill>
            <a:srgbClr val="08243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57" name="Picture 56"/>
          <p:cNvPicPr>
            <a:picLocks noChangeAspect="1"/>
          </p:cNvPicPr>
          <p:nvPr/>
        </p:nvPicPr>
        <p:blipFill>
          <a:blip r:embed="rId3"/>
          <a:srcRect t="4430" b="4430"/>
          <a:stretch>
            <a:fillRect/>
          </a:stretch>
        </p:blipFill>
        <p:spPr>
          <a:xfrm>
            <a:off x="7239000" y="342900"/>
            <a:ext cx="4514850" cy="6172200"/>
          </a:xfrm>
          <a:prstGeom prst="roundRect">
            <a:avLst>
              <a:gd name="adj" fmla="val 5063"/>
            </a:avLst>
          </a:prstGeom>
        </p:spPr>
      </p:pic>
      <p:sp>
        <p:nvSpPr>
          <p:cNvPr id="27" name="Rectangle: Rounded Corners 26">
            <a:extLst>
              <a:ext uri="{FF2B5EF4-FFF2-40B4-BE49-F238E27FC236}">
                <a16:creationId xmlns:a16="http://schemas.microsoft.com/office/drawing/2014/main" id="{63637EA9-114F-4784-AC2C-15DFA2434300}"/>
              </a:ext>
            </a:extLst>
          </p:cNvPr>
          <p:cNvSpPr>
            <a:spLocks noGrp="1"/>
          </p:cNvSpPr>
          <p:nvPr/>
        </p:nvSpPr>
        <p:spPr>
          <a:xfrm>
            <a:off x="7524750" y="5257800"/>
            <a:ext cx="3943350" cy="971550"/>
          </a:xfrm>
          <a:prstGeom prst="roundRect">
            <a:avLst>
              <a:gd name="adj" fmla="val 15686"/>
            </a:avLst>
          </a:prstGeom>
          <a:solidFill>
            <a:srgbClr val="0C2D43"/>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7A2A205A-C16F-438E-B589-84FCD319D778}"/>
              </a:ext>
            </a:extLst>
          </p:cNvPr>
          <p:cNvSpPr>
            <a:spLocks noGrp="1"/>
          </p:cNvSpPr>
          <p:nvPr/>
        </p:nvSpPr>
        <p:spPr>
          <a:xfrm>
            <a:off x="7772400" y="5438775"/>
            <a:ext cx="3333750" cy="2476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ea typeface="Aptos"/>
                <a:cs typeface="Aptos"/>
              </a:defRPr>
            </a:pPr>
            <a:r>
              <a:rPr kumimoji="0" sz="1650" b="1" i="0" u="none" strike="noStrike" kern="1200" cap="none" spc="0" normalizeH="0" baseline="0" noProof="0">
                <a:ln>
                  <a:noFill/>
                </a:ln>
                <a:solidFill>
                  <a:srgbClr val="FFFFFF"/>
                </a:solidFill>
                <a:effectLst/>
                <a:uLnTx/>
                <a:uFillTx/>
                <a:latin typeface="Aptos"/>
                <a:ea typeface="Aptos"/>
                <a:cs typeface="Aptos"/>
              </a:rPr>
              <a:t>Modern colonoscopy</a:t>
            </a:r>
          </a:p>
        </p:txBody>
      </p:sp>
      <p:sp>
        <p:nvSpPr>
          <p:cNvPr id="29" name="Rectangle 28">
            <a:extLst>
              <a:ext uri="{FF2B5EF4-FFF2-40B4-BE49-F238E27FC236}">
                <a16:creationId xmlns:a16="http://schemas.microsoft.com/office/drawing/2014/main" id="{9F8EA029-F924-4B70-88BD-E5D6D112CAE4}"/>
              </a:ext>
            </a:extLst>
          </p:cNvPr>
          <p:cNvSpPr>
            <a:spLocks noGrp="1"/>
          </p:cNvSpPr>
          <p:nvPr/>
        </p:nvSpPr>
        <p:spPr>
          <a:xfrm>
            <a:off x="7772400" y="5781675"/>
            <a:ext cx="3333750"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A9D9D8"/>
                </a:solidFill>
                <a:latin typeface="Aptos"/>
                <a:ea typeface="Aptos"/>
                <a:cs typeface="Aptos"/>
              </a:defRPr>
            </a:pPr>
            <a:r>
              <a:rPr kumimoji="0" sz="1125" b="0" i="0" u="none" strike="noStrike" kern="1200" cap="none" spc="0" normalizeH="0" baseline="0" noProof="0">
                <a:ln>
                  <a:noFill/>
                </a:ln>
                <a:solidFill>
                  <a:srgbClr val="A9D9D8"/>
                </a:solidFill>
                <a:effectLst/>
                <a:uLnTx/>
                <a:uFillTx/>
                <a:latin typeface="Aptos"/>
                <a:ea typeface="Aptos"/>
                <a:cs typeface="Aptos"/>
              </a:rPr>
              <a:t>Quality, comfort, and advanced therapy</a:t>
            </a:r>
          </a:p>
        </p:txBody>
      </p:sp>
      <p:sp>
        <p:nvSpPr>
          <p:cNvPr id="31" name="Rectangle 30">
            <a:extLst>
              <a:ext uri="{FF2B5EF4-FFF2-40B4-BE49-F238E27FC236}">
                <a16:creationId xmlns:a16="http://schemas.microsoft.com/office/drawing/2014/main" id="{79B5775C-F668-4F51-B292-839EA0D3B236}"/>
              </a:ext>
            </a:extLst>
          </p:cNvPr>
          <p:cNvSpPr>
            <a:spLocks noGrp="1"/>
          </p:cNvSpPr>
          <p:nvPr/>
        </p:nvSpPr>
        <p:spPr>
          <a:xfrm>
            <a:off x="8629650" y="6496050"/>
            <a:ext cx="3124200" cy="161925"/>
          </a:xfrm>
          <a:prstGeom prst="rect">
            <a:avLst/>
          </a:prstGeom>
          <a:noFill/>
          <a:ln w="0">
            <a:noFill/>
          </a:ln>
        </p:spPr>
        <p:txBody>
          <a:bodyPr wrap="square" lIns="0" tIns="0" rIns="0" bIns="0" anchor="t">
            <a:noAutofit/>
          </a:bodyPr>
          <a:lstStyle/>
          <a:p>
            <a:pPr marL="0" marR="0" lvl="0" indent="0" algn="r" defTabSz="914400" rtl="0" eaLnBrk="1" fontAlgn="auto" latinLnBrk="0" hangingPunct="1">
              <a:lnSpc>
                <a:spcPct val="100000"/>
              </a:lnSpc>
              <a:spcBef>
                <a:spcPts val="0"/>
              </a:spcBef>
              <a:spcAft>
                <a:spcPts val="0"/>
              </a:spcAft>
              <a:buClrTx/>
              <a:buSzTx/>
              <a:buFontTx/>
              <a:buNone/>
              <a:tabLst/>
              <a:defRPr sz="825" b="0">
                <a:solidFill>
                  <a:srgbClr val="8397A2"/>
                </a:solidFill>
                <a:latin typeface="Aptos"/>
                <a:ea typeface="Aptos"/>
                <a:cs typeface="Aptos"/>
              </a:defRPr>
            </a:pPr>
            <a:r>
              <a:rPr kumimoji="0" sz="825" b="0" i="0" u="none" strike="noStrike" kern="1200" cap="none" spc="0" normalizeH="0" baseline="0" noProof="0">
                <a:ln>
                  <a:noFill/>
                </a:ln>
                <a:solidFill>
                  <a:srgbClr val="8397A2"/>
                </a:solidFill>
                <a:effectLst/>
                <a:uLnTx/>
                <a:uFillTx/>
                <a:latin typeface="Aptos"/>
                <a:ea typeface="Aptos"/>
                <a:cs typeface="Aptos"/>
              </a:rPr>
              <a:t>Illustration: AI-generated medical schematic</a:t>
            </a:r>
          </a:p>
        </p:txBody>
      </p:sp>
    </p:spTree>
    <p:extLst>
      <p:ext uri="{BB962C8B-B14F-4D97-AF65-F5344CB8AC3E}">
        <p14:creationId xmlns:p14="http://schemas.microsoft.com/office/powerpoint/2010/main" val="3958837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ppt_x"/>
                                          </p:val>
                                        </p:tav>
                                        <p:tav tm="100000">
                                          <p:val>
                                            <p:strVal val="#ppt_x"/>
                                          </p:val>
                                        </p:tav>
                                      </p:tavLst>
                                    </p:anim>
                                    <p:anim calcmode="lin" valueType="num">
                                      <p:cBhvr additive="base">
                                        <p:cTn id="70" dur="500" fill="hold"/>
                                        <p:tgtEl>
                                          <p:spTgt spid="1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1"/>
                                        </p:tgtEl>
                                        <p:attrNameLst>
                                          <p:attrName>style.visibility</p:attrName>
                                        </p:attrNameLst>
                                      </p:cBhvr>
                                      <p:to>
                                        <p:strVal val="visible"/>
                                      </p:to>
                                    </p:set>
                                    <p:anim calcmode="lin" valueType="num">
                                      <p:cBhvr additive="base">
                                        <p:cTn id="79" dur="500" fill="hold"/>
                                        <p:tgtEl>
                                          <p:spTgt spid="21"/>
                                        </p:tgtEl>
                                        <p:attrNameLst>
                                          <p:attrName>ppt_x</p:attrName>
                                        </p:attrNameLst>
                                      </p:cBhvr>
                                      <p:tavLst>
                                        <p:tav tm="0">
                                          <p:val>
                                            <p:strVal val="#ppt_x"/>
                                          </p:val>
                                        </p:tav>
                                        <p:tav tm="100000">
                                          <p:val>
                                            <p:strVal val="#ppt_x"/>
                                          </p:val>
                                        </p:tav>
                                      </p:tavLst>
                                    </p:anim>
                                    <p:anim calcmode="lin" valueType="num">
                                      <p:cBhvr additive="base">
                                        <p:cTn id="80" dur="500" fill="hold"/>
                                        <p:tgtEl>
                                          <p:spTgt spid="2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ppt_x"/>
                                          </p:val>
                                        </p:tav>
                                        <p:tav tm="100000">
                                          <p:val>
                                            <p:strVal val="#ppt_x"/>
                                          </p:val>
                                        </p:tav>
                                      </p:tavLst>
                                    </p:anim>
                                    <p:anim calcmode="lin" valueType="num">
                                      <p:cBhvr additive="base">
                                        <p:cTn id="88" dur="50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animBg="1"/>
      <p:bldP spid="10" grpId="0"/>
      <p:bldP spid="11" grpId="0"/>
      <p:bldP spid="13" grpId="0"/>
      <p:bldP spid="14" grpId="0" animBg="1"/>
      <p:bldP spid="15" grpId="0"/>
      <p:bldP spid="16" grpId="0"/>
      <p:bldP spid="17" grpId="0"/>
      <p:bldP spid="18" grpId="0" animBg="1"/>
      <p:bldP spid="19" grpId="0"/>
      <p:bldP spid="20" grpId="0"/>
      <p:bldP spid="21" grpId="0"/>
      <p:bldP spid="22" grpId="0" animBg="1"/>
      <p:bldP spid="23" grpId="0"/>
      <p:bldP spid="2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11155680" cy="5029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i="0"/>
            </a:pPr>
            <a:r>
              <a:rPr kumimoji="0" sz="2700" b="1" i="0" u="none" strike="noStrike" kern="1200" cap="none" spc="0" normalizeH="0" baseline="0" noProof="0">
                <a:ln>
                  <a:noFill/>
                </a:ln>
                <a:solidFill>
                  <a:prstClr val="black"/>
                </a:solidFill>
                <a:effectLst/>
                <a:uLnTx/>
                <a:uFillTx/>
                <a:latin typeface="Aptos" panose="02110004020202020204"/>
                <a:ea typeface="+mn-ea"/>
                <a:cs typeface="+mn-cs"/>
              </a:rPr>
              <a:t>Bowel Prep Options: What Does the Patient Actually Have to Drink?</a:t>
            </a:r>
          </a:p>
        </p:txBody>
      </p:sp>
      <p:sp>
        <p:nvSpPr>
          <p:cNvPr id="3" name="TextBox 2"/>
          <p:cNvSpPr txBox="1"/>
          <p:nvPr/>
        </p:nvSpPr>
        <p:spPr>
          <a:xfrm>
            <a:off x="530352" y="786384"/>
            <a:ext cx="10972800" cy="32004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1"/>
            </a:pPr>
            <a:r>
              <a:rPr kumimoji="0" sz="1400" b="0" i="1" u="none" strike="noStrike" kern="1200" cap="none" spc="0" normalizeH="0" baseline="0" noProof="0">
                <a:ln>
                  <a:noFill/>
                </a:ln>
                <a:solidFill>
                  <a:prstClr val="black"/>
                </a:solidFill>
                <a:effectLst/>
                <a:uLnTx/>
                <a:uFillTx/>
                <a:latin typeface="Aptos" panose="02110004020202020204"/>
                <a:ea typeface="+mn-ea"/>
                <a:cs typeface="+mn-cs"/>
              </a:rPr>
              <a:t>Medication volume varies widely — total hydration requirements often do not.</a:t>
            </a:r>
          </a:p>
        </p:txBody>
      </p:sp>
      <p:sp>
        <p:nvSpPr>
          <p:cNvPr id="4" name="Rounded Rectangle 3"/>
          <p:cNvSpPr/>
          <p:nvPr/>
        </p:nvSpPr>
        <p:spPr>
          <a:xfrm>
            <a:off x="594360" y="1234440"/>
            <a:ext cx="2468880" cy="4160520"/>
          </a:xfrm>
          <a:prstGeom prst="roundRect">
            <a:avLst/>
          </a:prstGeom>
          <a:solidFill>
            <a:schemeClr val="tx2">
              <a:lumMod val="10000"/>
              <a:lumOff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p:cNvSpPr txBox="1"/>
          <p:nvPr/>
        </p:nvSpPr>
        <p:spPr>
          <a:xfrm>
            <a:off x="667512" y="1255694"/>
            <a:ext cx="2322576" cy="5943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t>LARGE-VOLUME</a:t>
            </a:r>
            <a:b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t>PRESCRIPTION PEG</a:t>
            </a:r>
          </a:p>
        </p:txBody>
      </p:sp>
      <p:sp>
        <p:nvSpPr>
          <p:cNvPr id="6" name="Rectangle 5"/>
          <p:cNvSpPr/>
          <p:nvPr/>
        </p:nvSpPr>
        <p:spPr>
          <a:xfrm>
            <a:off x="1371600" y="2240280"/>
            <a:ext cx="914400" cy="2743200"/>
          </a:xfrm>
          <a:prstGeom prst="rect">
            <a:avLst/>
          </a:prstGeom>
          <a:solidFill>
            <a:schemeClr val="accent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p:cNvSpPr txBox="1"/>
          <p:nvPr/>
        </p:nvSpPr>
        <p:spPr>
          <a:xfrm>
            <a:off x="1097280" y="1680890"/>
            <a:ext cx="146304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00" b="1" i="0"/>
            </a:pPr>
            <a:r>
              <a:rPr kumimoji="0" sz="1300" b="1" i="0" u="none" strike="noStrike" kern="1200" cap="none" spc="0" normalizeH="0" baseline="0" noProof="0" dirty="0">
                <a:ln>
                  <a:noFill/>
                </a:ln>
                <a:solidFill>
                  <a:prstClr val="black"/>
                </a:solidFill>
                <a:effectLst/>
                <a:uLnTx/>
                <a:uFillTx/>
                <a:latin typeface="Aptos" panose="02110004020202020204"/>
                <a:ea typeface="+mn-ea"/>
                <a:cs typeface="+mn-cs"/>
              </a:rPr>
              <a:t>~128 oz</a:t>
            </a:r>
          </a:p>
        </p:txBody>
      </p:sp>
      <p:sp>
        <p:nvSpPr>
          <p:cNvPr id="8" name="TextBox 7"/>
          <p:cNvSpPr txBox="1"/>
          <p:nvPr/>
        </p:nvSpPr>
        <p:spPr>
          <a:xfrm>
            <a:off x="731520" y="5047488"/>
            <a:ext cx="2194560" cy="2560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800" b="0" i="0"/>
            </a:pPr>
            <a:r>
              <a:rPr kumimoji="0" sz="800" b="0" i="0" u="none" strike="noStrike" kern="1200" cap="none" spc="0" normalizeH="0" baseline="0" noProof="0">
                <a:ln>
                  <a:noFill/>
                </a:ln>
                <a:solidFill>
                  <a:prstClr val="black"/>
                </a:solidFill>
                <a:effectLst/>
                <a:uLnTx/>
                <a:uFillTx/>
                <a:latin typeface="Aptos" panose="02110004020202020204"/>
                <a:ea typeface="+mn-ea"/>
                <a:cs typeface="+mn-cs"/>
              </a:rPr>
              <a:t>Medication / mixed prep volume</a:t>
            </a:r>
          </a:p>
        </p:txBody>
      </p:sp>
      <p:sp>
        <p:nvSpPr>
          <p:cNvPr id="9" name="TextBox 8"/>
          <p:cNvSpPr txBox="1"/>
          <p:nvPr/>
        </p:nvSpPr>
        <p:spPr>
          <a:xfrm>
            <a:off x="758952" y="1860187"/>
            <a:ext cx="2139696" cy="5669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0" i="0"/>
            </a:pP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4-L PEG-electrolyte solution</a:t>
            </a:r>
            <a:b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(e.g., </a:t>
            </a:r>
            <a:r>
              <a:rPr kumimoji="0" sz="1050" b="0" i="0" u="none" strike="noStrike" kern="1200" cap="none" spc="0" normalizeH="0" baseline="0" noProof="0" dirty="0" err="1">
                <a:ln>
                  <a:noFill/>
                </a:ln>
                <a:solidFill>
                  <a:prstClr val="black"/>
                </a:solidFill>
                <a:effectLst/>
                <a:uLnTx/>
                <a:uFillTx/>
                <a:latin typeface="Aptos" panose="02110004020202020204"/>
                <a:ea typeface="+mn-ea"/>
                <a:cs typeface="+mn-cs"/>
              </a:rPr>
              <a:t>GoLYTELY</a:t>
            </a: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-type)</a:t>
            </a:r>
          </a:p>
        </p:txBody>
      </p:sp>
      <p:sp>
        <p:nvSpPr>
          <p:cNvPr id="10" name="TextBox 9"/>
          <p:cNvSpPr txBox="1"/>
          <p:nvPr/>
        </p:nvSpPr>
        <p:spPr>
          <a:xfrm>
            <a:off x="758952" y="5422392"/>
            <a:ext cx="2139696" cy="65836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pPr>
            <a:r>
              <a:rPr kumimoji="0" sz="1050" b="1" i="0" u="none" strike="noStrike" kern="1200" cap="none" spc="0" normalizeH="0" baseline="0" noProof="0">
                <a:ln>
                  <a:noFill/>
                </a:ln>
                <a:solidFill>
                  <a:prstClr val="black"/>
                </a:solidFill>
                <a:effectLst/>
                <a:uLnTx/>
                <a:uFillTx/>
                <a:latin typeface="Aptos" panose="02110004020202020204"/>
                <a:ea typeface="+mn-ea"/>
                <a:cs typeface="+mn-cs"/>
              </a:rPr>
              <a:t>Often additional clear liquids</a:t>
            </a:r>
          </a:p>
        </p:txBody>
      </p:sp>
      <p:sp>
        <p:nvSpPr>
          <p:cNvPr id="11" name="Rounded Rectangle 10"/>
          <p:cNvSpPr/>
          <p:nvPr/>
        </p:nvSpPr>
        <p:spPr>
          <a:xfrm>
            <a:off x="3459481" y="1239012"/>
            <a:ext cx="2468880" cy="4160520"/>
          </a:xfrm>
          <a:prstGeom prst="roundRect">
            <a:avLst/>
          </a:prstGeom>
          <a:solidFill>
            <a:schemeClr val="tx2">
              <a:lumMod val="10000"/>
              <a:lumOff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3502152" y="1353312"/>
            <a:ext cx="2322576" cy="5943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MIRALAX</a:t>
            </a:r>
            <a:br>
              <a:rPr kumimoji="0" sz="1400" b="1" i="0" u="none" strike="noStrike" kern="1200" cap="none" spc="0" normalizeH="0" baseline="0" noProof="0">
                <a:ln>
                  <a:noFill/>
                </a:ln>
                <a:solidFill>
                  <a:prstClr val="black"/>
                </a:solidFill>
                <a:effectLst/>
                <a:uLnTx/>
                <a:uFillTx/>
                <a:latin typeface="Aptos" panose="02110004020202020204"/>
                <a:ea typeface="+mn-ea"/>
                <a:cs typeface="+mn-cs"/>
              </a:rPr>
            </a:br>
            <a:r>
              <a:rPr kumimoji="0" sz="1400" b="1" i="0" u="none" strike="noStrike" kern="1200" cap="none" spc="0" normalizeH="0" baseline="0" noProof="0">
                <a:ln>
                  <a:noFill/>
                </a:ln>
                <a:solidFill>
                  <a:prstClr val="black"/>
                </a:solidFill>
                <a:effectLst/>
                <a:uLnTx/>
                <a:uFillTx/>
                <a:latin typeface="Aptos" panose="02110004020202020204"/>
                <a:ea typeface="+mn-ea"/>
                <a:cs typeface="+mn-cs"/>
              </a:rPr>
              <a:t>REGIMEN</a:t>
            </a:r>
          </a:p>
        </p:txBody>
      </p:sp>
      <p:sp>
        <p:nvSpPr>
          <p:cNvPr id="13" name="Rectangle 12"/>
          <p:cNvSpPr/>
          <p:nvPr/>
        </p:nvSpPr>
        <p:spPr>
          <a:xfrm>
            <a:off x="4206240" y="3611880"/>
            <a:ext cx="914400" cy="1371600"/>
          </a:xfrm>
          <a:prstGeom prst="rect">
            <a:avLst/>
          </a:prstGeom>
          <a:solidFill>
            <a:schemeClr val="tx2">
              <a:lumMod val="90000"/>
              <a:lumOff val="1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p:cNvSpPr txBox="1"/>
          <p:nvPr/>
        </p:nvSpPr>
        <p:spPr>
          <a:xfrm>
            <a:off x="3931920" y="3172968"/>
            <a:ext cx="146304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00" b="1" i="0"/>
            </a:pPr>
            <a:r>
              <a:rPr kumimoji="0" sz="1300" b="1" i="0" u="none" strike="noStrike" kern="1200" cap="none" spc="0" normalizeH="0" baseline="0" noProof="0">
                <a:ln>
                  <a:noFill/>
                </a:ln>
                <a:solidFill>
                  <a:prstClr val="black"/>
                </a:solidFill>
                <a:effectLst/>
                <a:uLnTx/>
                <a:uFillTx/>
                <a:latin typeface="Aptos" panose="02110004020202020204"/>
                <a:ea typeface="+mn-ea"/>
                <a:cs typeface="+mn-cs"/>
              </a:rPr>
              <a:t>64 oz</a:t>
            </a:r>
          </a:p>
        </p:txBody>
      </p:sp>
      <p:sp>
        <p:nvSpPr>
          <p:cNvPr id="15" name="TextBox 14"/>
          <p:cNvSpPr txBox="1"/>
          <p:nvPr/>
        </p:nvSpPr>
        <p:spPr>
          <a:xfrm>
            <a:off x="3566160" y="5047488"/>
            <a:ext cx="2194560" cy="2560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800" b="0" i="0"/>
            </a:pPr>
            <a:r>
              <a:rPr kumimoji="0" sz="800" b="0" i="0" u="none" strike="noStrike" kern="1200" cap="none" spc="0" normalizeH="0" baseline="0" noProof="0">
                <a:ln>
                  <a:noFill/>
                </a:ln>
                <a:solidFill>
                  <a:prstClr val="black"/>
                </a:solidFill>
                <a:effectLst/>
                <a:uLnTx/>
                <a:uFillTx/>
                <a:latin typeface="Aptos" panose="02110004020202020204"/>
                <a:ea typeface="+mn-ea"/>
                <a:cs typeface="+mn-cs"/>
              </a:rPr>
              <a:t>Medication / mixed prep volume</a:t>
            </a:r>
          </a:p>
        </p:txBody>
      </p:sp>
      <p:sp>
        <p:nvSpPr>
          <p:cNvPr id="16" name="TextBox 15"/>
          <p:cNvSpPr txBox="1"/>
          <p:nvPr/>
        </p:nvSpPr>
        <p:spPr>
          <a:xfrm>
            <a:off x="3593592" y="1965960"/>
            <a:ext cx="2139696" cy="5770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0" i="0"/>
            </a:pP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238 g PEG 3350 mixed in</a:t>
            </a:r>
            <a:b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64 oz clear sports drink*</a:t>
            </a:r>
            <a:endPar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sz="1050" b="0" i="0"/>
            </a:pPr>
            <a:r>
              <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rPr>
              <a:t>+/- stimulant laxative tablets</a:t>
            </a:r>
            <a:endParaRPr kumimoji="0"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p:cNvSpPr txBox="1"/>
          <p:nvPr/>
        </p:nvSpPr>
        <p:spPr>
          <a:xfrm>
            <a:off x="3593592" y="5422392"/>
            <a:ext cx="2139696" cy="65836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pPr>
            <a:r>
              <a:rPr kumimoji="0" sz="1050" b="1" i="0" u="none" strike="noStrike" kern="1200" cap="none" spc="0" normalizeH="0" baseline="0" noProof="0">
                <a:ln>
                  <a:noFill/>
                </a:ln>
                <a:solidFill>
                  <a:prstClr val="black"/>
                </a:solidFill>
                <a:effectLst/>
                <a:uLnTx/>
                <a:uFillTx/>
                <a:latin typeface="Aptos" panose="02110004020202020204"/>
                <a:ea typeface="+mn-ea"/>
                <a:cs typeface="+mn-cs"/>
              </a:rPr>
              <a:t>Additional clear liquids encouraged</a:t>
            </a:r>
          </a:p>
        </p:txBody>
      </p:sp>
      <p:sp>
        <p:nvSpPr>
          <p:cNvPr id="18" name="Rounded Rectangle 17"/>
          <p:cNvSpPr/>
          <p:nvPr/>
        </p:nvSpPr>
        <p:spPr>
          <a:xfrm>
            <a:off x="6263640" y="1234440"/>
            <a:ext cx="2468880" cy="4160520"/>
          </a:xfrm>
          <a:prstGeom prst="roundRect">
            <a:avLst/>
          </a:prstGeom>
          <a:solidFill>
            <a:schemeClr val="tx2">
              <a:lumMod val="10000"/>
              <a:lumOff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TextBox 18"/>
          <p:cNvSpPr txBox="1"/>
          <p:nvPr/>
        </p:nvSpPr>
        <p:spPr>
          <a:xfrm>
            <a:off x="6336792" y="1353312"/>
            <a:ext cx="2322576" cy="5943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SMALL-VOLUME /</a:t>
            </a:r>
            <a:br>
              <a:rPr kumimoji="0" sz="1400" b="1" i="0" u="none" strike="noStrike" kern="1200" cap="none" spc="0" normalizeH="0" baseline="0" noProof="0">
                <a:ln>
                  <a:noFill/>
                </a:ln>
                <a:solidFill>
                  <a:prstClr val="black"/>
                </a:solidFill>
                <a:effectLst/>
                <a:uLnTx/>
                <a:uFillTx/>
                <a:latin typeface="Aptos" panose="02110004020202020204"/>
                <a:ea typeface="+mn-ea"/>
                <a:cs typeface="+mn-cs"/>
              </a:rPr>
            </a:br>
            <a:r>
              <a:rPr kumimoji="0" sz="1400" b="1" i="0" u="none" strike="noStrike" kern="1200" cap="none" spc="0" normalizeH="0" baseline="0" noProof="0">
                <a:ln>
                  <a:noFill/>
                </a:ln>
                <a:solidFill>
                  <a:prstClr val="black"/>
                </a:solidFill>
                <a:effectLst/>
                <a:uLnTx/>
                <a:uFillTx/>
                <a:latin typeface="Aptos" panose="02110004020202020204"/>
                <a:ea typeface="+mn-ea"/>
                <a:cs typeface="+mn-cs"/>
              </a:rPr>
              <a:t>CONCENTRATED</a:t>
            </a:r>
          </a:p>
        </p:txBody>
      </p:sp>
      <p:sp>
        <p:nvSpPr>
          <p:cNvPr id="20" name="Rectangle 19"/>
          <p:cNvSpPr/>
          <p:nvPr/>
        </p:nvSpPr>
        <p:spPr>
          <a:xfrm>
            <a:off x="7040879" y="4203793"/>
            <a:ext cx="914400" cy="779687"/>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TextBox 20"/>
          <p:cNvSpPr txBox="1"/>
          <p:nvPr/>
        </p:nvSpPr>
        <p:spPr>
          <a:xfrm>
            <a:off x="6675120" y="3448621"/>
            <a:ext cx="1708939" cy="49244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00" b="1" i="0"/>
            </a:pPr>
            <a:r>
              <a:rPr kumimoji="0" lang="en-US" sz="1300" b="1" i="0" u="none" strike="noStrike" kern="1200" cap="none" spc="0" normalizeH="0" baseline="0" noProof="0" dirty="0">
                <a:ln>
                  <a:noFill/>
                </a:ln>
                <a:solidFill>
                  <a:prstClr val="black"/>
                </a:solidFill>
                <a:effectLst/>
                <a:uLnTx/>
                <a:uFillTx/>
                <a:latin typeface="Aptos" panose="02110004020202020204"/>
                <a:ea typeface="+mn-ea"/>
                <a:cs typeface="+mn-cs"/>
              </a:rPr>
              <a:t>12 </a:t>
            </a:r>
            <a:r>
              <a:rPr kumimoji="0" sz="1300" b="1" i="0" u="none" strike="noStrike" kern="1200" cap="none" spc="0" normalizeH="0" baseline="0" noProof="0" dirty="0">
                <a:ln>
                  <a:noFill/>
                </a:ln>
                <a:solidFill>
                  <a:prstClr val="black"/>
                </a:solidFill>
                <a:effectLst/>
                <a:uLnTx/>
                <a:uFillTx/>
                <a:latin typeface="Aptos" panose="02110004020202020204"/>
                <a:ea typeface="+mn-ea"/>
                <a:cs typeface="+mn-cs"/>
              </a:rPr>
              <a:t>oz concentrate</a:t>
            </a:r>
            <a:r>
              <a:rPr kumimoji="0" lang="en-US" sz="1300" b="1" i="0" u="none" strike="noStrike" kern="1200" cap="none" spc="0" normalizeH="0" baseline="0" noProof="0" dirty="0">
                <a:ln>
                  <a:noFill/>
                </a:ln>
                <a:solidFill>
                  <a:prstClr val="black"/>
                </a:solidFill>
                <a:effectLst/>
                <a:uLnTx/>
                <a:uFillTx/>
                <a:latin typeface="Aptos" panose="02110004020202020204"/>
                <a:ea typeface="+mn-ea"/>
                <a:cs typeface="+mn-cs"/>
              </a:rPr>
              <a:t>; 32 oz with dilution</a:t>
            </a:r>
            <a:endParaRPr kumimoji="0" sz="13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TextBox 21"/>
          <p:cNvSpPr txBox="1"/>
          <p:nvPr/>
        </p:nvSpPr>
        <p:spPr>
          <a:xfrm>
            <a:off x="6400800" y="5047488"/>
            <a:ext cx="2194560" cy="2560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800" b="0" i="0"/>
            </a:pPr>
            <a:r>
              <a:rPr kumimoji="0" sz="800" b="0" i="0" u="none" strike="noStrike" kern="1200" cap="none" spc="0" normalizeH="0" baseline="0" noProof="0">
                <a:ln>
                  <a:noFill/>
                </a:ln>
                <a:solidFill>
                  <a:prstClr val="black"/>
                </a:solidFill>
                <a:effectLst/>
                <a:uLnTx/>
                <a:uFillTx/>
                <a:latin typeface="Aptos" panose="02110004020202020204"/>
                <a:ea typeface="+mn-ea"/>
                <a:cs typeface="+mn-cs"/>
              </a:rPr>
              <a:t>Medication / mixed prep volume</a:t>
            </a:r>
          </a:p>
        </p:txBody>
      </p:sp>
      <p:sp>
        <p:nvSpPr>
          <p:cNvPr id="23" name="TextBox 22"/>
          <p:cNvSpPr txBox="1"/>
          <p:nvPr/>
        </p:nvSpPr>
        <p:spPr>
          <a:xfrm>
            <a:off x="6428231" y="1965960"/>
            <a:ext cx="2139696" cy="57708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0" i="0"/>
            </a:pP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e.g., SUPREP</a:t>
            </a:r>
            <a:r>
              <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050" b="0" i="0" u="none" strike="noStrike" kern="1200" cap="none" spc="0" normalizeH="0" baseline="0" noProof="0" dirty="0" err="1">
                <a:ln>
                  <a:noFill/>
                </a:ln>
                <a:solidFill>
                  <a:prstClr val="black"/>
                </a:solidFill>
                <a:effectLst/>
                <a:uLnTx/>
                <a:uFillTx/>
                <a:latin typeface="Aptos" panose="02110004020202020204"/>
                <a:ea typeface="+mn-ea"/>
                <a:cs typeface="+mn-cs"/>
              </a:rPr>
              <a:t>Clenpiq</a:t>
            </a:r>
            <a:r>
              <a:rPr kumimoji="0" lang="en-US" sz="105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050" b="0" i="0" u="none" strike="noStrike" kern="1200" cap="none" spc="0" normalizeH="0" baseline="0" noProof="0" dirty="0" err="1">
                <a:ln>
                  <a:noFill/>
                </a:ln>
                <a:solidFill>
                  <a:prstClr val="black"/>
                </a:solidFill>
                <a:effectLst/>
                <a:uLnTx/>
                <a:uFillTx/>
                <a:latin typeface="Aptos" panose="02110004020202020204"/>
                <a:ea typeface="+mn-ea"/>
                <a:cs typeface="+mn-cs"/>
              </a:rPr>
              <a:t>Moviprep</a:t>
            </a: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 two 6-oz bottles</a:t>
            </a:r>
            <a:b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sz="1050" b="0" i="0" u="none" strike="noStrike" kern="1200" cap="none" spc="0" normalizeH="0" baseline="0" noProof="0" dirty="0">
                <a:ln>
                  <a:noFill/>
                </a:ln>
                <a:solidFill>
                  <a:prstClr val="black"/>
                </a:solidFill>
                <a:effectLst/>
                <a:uLnTx/>
                <a:uFillTx/>
                <a:latin typeface="Aptos" panose="02110004020202020204"/>
                <a:ea typeface="+mn-ea"/>
                <a:cs typeface="+mn-cs"/>
              </a:rPr>
              <a:t>Diluted before drinking</a:t>
            </a:r>
          </a:p>
        </p:txBody>
      </p:sp>
      <p:sp>
        <p:nvSpPr>
          <p:cNvPr id="24" name="TextBox 23"/>
          <p:cNvSpPr txBox="1"/>
          <p:nvPr/>
        </p:nvSpPr>
        <p:spPr>
          <a:xfrm>
            <a:off x="6428231" y="5422392"/>
            <a:ext cx="2139696" cy="41549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pPr>
            <a:r>
              <a:rPr kumimoji="0" sz="1050" b="1" i="0" u="none" strike="noStrike" kern="1200" cap="none" spc="0" normalizeH="0" baseline="0" noProof="0" dirty="0">
                <a:ln>
                  <a:noFill/>
                </a:ln>
                <a:solidFill>
                  <a:prstClr val="black"/>
                </a:solidFill>
                <a:effectLst/>
                <a:uLnTx/>
                <a:uFillTx/>
                <a:latin typeface="Aptos" panose="02110004020202020204"/>
                <a:ea typeface="+mn-ea"/>
                <a:cs typeface="+mn-cs"/>
              </a:rPr>
              <a:t>≈96 oz total </a:t>
            </a:r>
            <a:r>
              <a:rPr kumimoji="0" lang="en-US" sz="1050" b="1" i="0" u="none" strike="noStrike" kern="1200" cap="none" spc="0" normalizeH="0" baseline="0" noProof="0" dirty="0">
                <a:ln>
                  <a:noFill/>
                </a:ln>
                <a:solidFill>
                  <a:prstClr val="black"/>
                </a:solidFill>
                <a:effectLst/>
                <a:uLnTx/>
                <a:uFillTx/>
                <a:latin typeface="Aptos" panose="02110004020202020204"/>
                <a:ea typeface="+mn-ea"/>
                <a:cs typeface="+mn-cs"/>
              </a:rPr>
              <a:t>(64 oz of additional </a:t>
            </a:r>
            <a:r>
              <a:rPr kumimoji="0" sz="1050" b="1" i="0" u="none" strike="noStrike" kern="1200" cap="none" spc="0" normalizeH="0" baseline="0" noProof="0" dirty="0">
                <a:ln>
                  <a:noFill/>
                </a:ln>
                <a:solidFill>
                  <a:prstClr val="black"/>
                </a:solidFill>
                <a:effectLst/>
                <a:uLnTx/>
                <a:uFillTx/>
                <a:latin typeface="Aptos" panose="02110004020202020204"/>
                <a:ea typeface="+mn-ea"/>
                <a:cs typeface="+mn-cs"/>
              </a:rPr>
              <a:t>required water</a:t>
            </a:r>
            <a:r>
              <a:rPr kumimoji="0" lang="en-US" sz="1050" b="1" i="0"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sz="105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5" name="Rounded Rectangle 24"/>
          <p:cNvSpPr/>
          <p:nvPr/>
        </p:nvSpPr>
        <p:spPr>
          <a:xfrm>
            <a:off x="9098280" y="1234440"/>
            <a:ext cx="2468880" cy="4160520"/>
          </a:xfrm>
          <a:prstGeom prst="roundRect">
            <a:avLst/>
          </a:prstGeom>
          <a:solidFill>
            <a:schemeClr val="tx2">
              <a:lumMod val="10000"/>
              <a:lumOff val="9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6" name="TextBox 25"/>
          <p:cNvSpPr txBox="1"/>
          <p:nvPr/>
        </p:nvSpPr>
        <p:spPr>
          <a:xfrm>
            <a:off x="9171432" y="1353312"/>
            <a:ext cx="2322576" cy="5943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SUTAB</a:t>
            </a:r>
            <a:br>
              <a:rPr kumimoji="0" sz="1400" b="1" i="0" u="none" strike="noStrike" kern="1200" cap="none" spc="0" normalizeH="0" baseline="0" noProof="0">
                <a:ln>
                  <a:noFill/>
                </a:ln>
                <a:solidFill>
                  <a:prstClr val="black"/>
                </a:solidFill>
                <a:effectLst/>
                <a:uLnTx/>
                <a:uFillTx/>
                <a:latin typeface="Aptos" panose="02110004020202020204"/>
                <a:ea typeface="+mn-ea"/>
                <a:cs typeface="+mn-cs"/>
              </a:rPr>
            </a:br>
            <a:r>
              <a:rPr kumimoji="0" sz="1400" b="1" i="0" u="none" strike="noStrike" kern="1200" cap="none" spc="0" normalizeH="0" baseline="0" noProof="0">
                <a:ln>
                  <a:noFill/>
                </a:ln>
                <a:solidFill>
                  <a:prstClr val="black"/>
                </a:solidFill>
                <a:effectLst/>
                <a:uLnTx/>
                <a:uFillTx/>
                <a:latin typeface="Aptos" panose="02110004020202020204"/>
                <a:ea typeface="+mn-ea"/>
                <a:cs typeface="+mn-cs"/>
              </a:rPr>
              <a:t>TABLETS</a:t>
            </a:r>
          </a:p>
        </p:txBody>
      </p:sp>
      <p:sp>
        <p:nvSpPr>
          <p:cNvPr id="27" name="Rounded Rectangle 26"/>
          <p:cNvSpPr/>
          <p:nvPr/>
        </p:nvSpPr>
        <p:spPr>
          <a:xfrm>
            <a:off x="9756648" y="2880360"/>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Rounded Rectangle 27"/>
          <p:cNvSpPr/>
          <p:nvPr/>
        </p:nvSpPr>
        <p:spPr>
          <a:xfrm>
            <a:off x="10140696" y="2880360"/>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ounded Rectangle 28"/>
          <p:cNvSpPr/>
          <p:nvPr/>
        </p:nvSpPr>
        <p:spPr>
          <a:xfrm>
            <a:off x="10524744" y="2880360"/>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Rounded Rectangle 29"/>
          <p:cNvSpPr/>
          <p:nvPr/>
        </p:nvSpPr>
        <p:spPr>
          <a:xfrm>
            <a:off x="9756648" y="3191256"/>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1" name="Rounded Rectangle 30"/>
          <p:cNvSpPr/>
          <p:nvPr/>
        </p:nvSpPr>
        <p:spPr>
          <a:xfrm>
            <a:off x="10140696" y="3191256"/>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2" name="Rounded Rectangle 31"/>
          <p:cNvSpPr/>
          <p:nvPr/>
        </p:nvSpPr>
        <p:spPr>
          <a:xfrm>
            <a:off x="10524744" y="3191256"/>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ounded Rectangle 32"/>
          <p:cNvSpPr/>
          <p:nvPr/>
        </p:nvSpPr>
        <p:spPr>
          <a:xfrm>
            <a:off x="9756648" y="3502152"/>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Rounded Rectangle 33"/>
          <p:cNvSpPr/>
          <p:nvPr/>
        </p:nvSpPr>
        <p:spPr>
          <a:xfrm>
            <a:off x="10140696" y="3502152"/>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Rounded Rectangle 34"/>
          <p:cNvSpPr/>
          <p:nvPr/>
        </p:nvSpPr>
        <p:spPr>
          <a:xfrm>
            <a:off x="10524744" y="3502152"/>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 name="Rounded Rectangle 35"/>
          <p:cNvSpPr/>
          <p:nvPr/>
        </p:nvSpPr>
        <p:spPr>
          <a:xfrm>
            <a:off x="9756648" y="3813048"/>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Rounded Rectangle 36"/>
          <p:cNvSpPr/>
          <p:nvPr/>
        </p:nvSpPr>
        <p:spPr>
          <a:xfrm>
            <a:off x="10140696" y="3813048"/>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Rounded Rectangle 37"/>
          <p:cNvSpPr/>
          <p:nvPr/>
        </p:nvSpPr>
        <p:spPr>
          <a:xfrm>
            <a:off x="10524744" y="3813048"/>
            <a:ext cx="246888" cy="1280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9" name="TextBox 38"/>
          <p:cNvSpPr txBox="1"/>
          <p:nvPr/>
        </p:nvSpPr>
        <p:spPr>
          <a:xfrm>
            <a:off x="9601200" y="2331720"/>
            <a:ext cx="1463040" cy="3474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00" b="1" i="0"/>
            </a:pPr>
            <a:r>
              <a:rPr kumimoji="0" sz="1300" b="1" i="0" u="none" strike="noStrike" kern="1200" cap="none" spc="0" normalizeH="0" baseline="0" noProof="0">
                <a:ln>
                  <a:noFill/>
                </a:ln>
                <a:solidFill>
                  <a:prstClr val="black"/>
                </a:solidFill>
                <a:effectLst/>
                <a:uLnTx/>
                <a:uFillTx/>
                <a:latin typeface="Aptos" panose="02110004020202020204"/>
                <a:ea typeface="+mn-ea"/>
                <a:cs typeface="+mn-cs"/>
              </a:rPr>
              <a:t>24 tablets</a:t>
            </a:r>
          </a:p>
        </p:txBody>
      </p:sp>
      <p:sp>
        <p:nvSpPr>
          <p:cNvPr id="40" name="TextBox 39"/>
          <p:cNvSpPr txBox="1"/>
          <p:nvPr/>
        </p:nvSpPr>
        <p:spPr>
          <a:xfrm>
            <a:off x="9235440" y="5047488"/>
            <a:ext cx="2194560" cy="2560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800" b="0" i="0"/>
            </a:pPr>
            <a:r>
              <a:rPr kumimoji="0" sz="800" b="0" i="0" u="none" strike="noStrike" kern="1200" cap="none" spc="0" normalizeH="0" baseline="0" noProof="0">
                <a:ln>
                  <a:noFill/>
                </a:ln>
                <a:solidFill>
                  <a:prstClr val="black"/>
                </a:solidFill>
                <a:effectLst/>
                <a:uLnTx/>
                <a:uFillTx/>
                <a:latin typeface="Aptos" panose="02110004020202020204"/>
                <a:ea typeface="+mn-ea"/>
                <a:cs typeface="+mn-cs"/>
              </a:rPr>
              <a:t>Tablets + required water</a:t>
            </a:r>
          </a:p>
        </p:txBody>
      </p:sp>
      <p:sp>
        <p:nvSpPr>
          <p:cNvPr id="41" name="TextBox 40"/>
          <p:cNvSpPr txBox="1"/>
          <p:nvPr/>
        </p:nvSpPr>
        <p:spPr>
          <a:xfrm>
            <a:off x="9262872" y="1965960"/>
            <a:ext cx="2139696" cy="56692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0" i="0"/>
            </a:pPr>
            <a:r>
              <a:rPr kumimoji="0" sz="1050" b="0" i="0" u="none" strike="noStrike" kern="1200" cap="none" spc="0" normalizeH="0" baseline="0" noProof="0">
                <a:ln>
                  <a:noFill/>
                </a:ln>
                <a:solidFill>
                  <a:prstClr val="black"/>
                </a:solidFill>
                <a:effectLst/>
                <a:uLnTx/>
                <a:uFillTx/>
                <a:latin typeface="Aptos" panose="02110004020202020204"/>
                <a:ea typeface="+mn-ea"/>
                <a:cs typeface="+mn-cs"/>
              </a:rPr>
              <a:t>12 tablets × 2 doses</a:t>
            </a:r>
          </a:p>
        </p:txBody>
      </p:sp>
      <p:sp>
        <p:nvSpPr>
          <p:cNvPr id="42" name="TextBox 41"/>
          <p:cNvSpPr txBox="1"/>
          <p:nvPr/>
        </p:nvSpPr>
        <p:spPr>
          <a:xfrm>
            <a:off x="9262872" y="5422392"/>
            <a:ext cx="2139696" cy="2539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pPr>
            <a:r>
              <a:rPr kumimoji="0" sz="1050" b="1" i="0" u="none" strike="noStrike" kern="1200" cap="none" spc="0" normalizeH="0" baseline="0" noProof="0" dirty="0">
                <a:ln>
                  <a:noFill/>
                </a:ln>
                <a:solidFill>
                  <a:prstClr val="black"/>
                </a:solidFill>
                <a:effectLst/>
                <a:uLnTx/>
                <a:uFillTx/>
                <a:latin typeface="Aptos" panose="02110004020202020204"/>
                <a:ea typeface="+mn-ea"/>
                <a:cs typeface="+mn-cs"/>
              </a:rPr>
              <a:t>≈96 oz </a:t>
            </a:r>
            <a:r>
              <a:rPr kumimoji="0" lang="en-US" sz="1050" b="1" i="0" u="none" strike="noStrike" kern="1200" cap="none" spc="0" normalizeH="0" baseline="0" noProof="0" dirty="0">
                <a:ln>
                  <a:noFill/>
                </a:ln>
                <a:solidFill>
                  <a:prstClr val="black"/>
                </a:solidFill>
                <a:effectLst/>
                <a:uLnTx/>
                <a:uFillTx/>
                <a:latin typeface="Aptos" panose="02110004020202020204"/>
                <a:ea typeface="+mn-ea"/>
                <a:cs typeface="+mn-cs"/>
              </a:rPr>
              <a:t>total of </a:t>
            </a:r>
            <a:r>
              <a:rPr kumimoji="0" sz="1050" b="1" i="0" u="none" strike="noStrike" kern="1200" cap="none" spc="0" normalizeH="0" baseline="0" noProof="0" dirty="0">
                <a:ln>
                  <a:noFill/>
                </a:ln>
                <a:solidFill>
                  <a:prstClr val="black"/>
                </a:solidFill>
                <a:effectLst/>
                <a:uLnTx/>
                <a:uFillTx/>
                <a:latin typeface="Aptos" panose="02110004020202020204"/>
                <a:ea typeface="+mn-ea"/>
                <a:cs typeface="+mn-cs"/>
              </a:rPr>
              <a:t>water required</a:t>
            </a:r>
          </a:p>
        </p:txBody>
      </p:sp>
      <p:sp>
        <p:nvSpPr>
          <p:cNvPr id="43" name="TextBox 42"/>
          <p:cNvSpPr txBox="1"/>
          <p:nvPr/>
        </p:nvSpPr>
        <p:spPr>
          <a:xfrm>
            <a:off x="594360" y="6126480"/>
            <a:ext cx="10972800" cy="3840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pPr>
            <a:r>
              <a:rPr kumimoji="0" sz="1050" b="1" i="0" u="none" strike="noStrike" kern="1200" cap="none" spc="0" normalizeH="0" baseline="0" noProof="0">
                <a:ln>
                  <a:noFill/>
                </a:ln>
                <a:solidFill>
                  <a:prstClr val="black"/>
                </a:solidFill>
                <a:effectLst/>
                <a:uLnTx/>
                <a:uFillTx/>
                <a:latin typeface="Aptos" panose="02110004020202020204"/>
                <a:ea typeface="+mn-ea"/>
                <a:cs typeface="+mn-cs"/>
              </a:rPr>
              <a:t>Visual scale above compares PREP/MEDICATION volume.  “Low-volume” does not mean low total fluid intake: concentrated preps and SUTAB still require substantial water.</a:t>
            </a:r>
          </a:p>
        </p:txBody>
      </p:sp>
      <p:sp>
        <p:nvSpPr>
          <p:cNvPr id="44" name="TextBox 43"/>
          <p:cNvSpPr txBox="1"/>
          <p:nvPr/>
        </p:nvSpPr>
        <p:spPr>
          <a:xfrm>
            <a:off x="731520" y="6490262"/>
            <a:ext cx="10881360" cy="18288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0" i="0"/>
            </a:pPr>
            <a:r>
              <a:rPr kumimoji="0" sz="750" b="0" i="0" u="none" strike="noStrike" kern="1200" cap="none" spc="0" normalizeH="0" baseline="0" noProof="0" dirty="0">
                <a:ln>
                  <a:noFill/>
                </a:ln>
                <a:solidFill>
                  <a:prstClr val="black"/>
                </a:solidFill>
                <a:effectLst/>
                <a:uLnTx/>
                <a:uFillTx/>
                <a:latin typeface="Aptos" panose="02110004020202020204"/>
                <a:ea typeface="+mn-ea"/>
                <a:cs typeface="+mn-cs"/>
              </a:rPr>
              <a:t>*MiraLAX-based bowel preparation is commonly used but is not an FDA-approved PEG-electrolyte bowel-prep product. Exact instructions vary by regimen/product; follow the prescribed split-dose protocol.</a:t>
            </a:r>
          </a:p>
        </p:txBody>
      </p:sp>
      <p:sp>
        <p:nvSpPr>
          <p:cNvPr id="45" name="TextBox 44">
            <a:extLst>
              <a:ext uri="{FF2B5EF4-FFF2-40B4-BE49-F238E27FC236}">
                <a16:creationId xmlns:a16="http://schemas.microsoft.com/office/drawing/2014/main" id="{7D94FAAF-A862-CB7C-C512-F4DA70B9C539}"/>
              </a:ext>
            </a:extLst>
          </p:cNvPr>
          <p:cNvSpPr txBox="1"/>
          <p:nvPr/>
        </p:nvSpPr>
        <p:spPr>
          <a:xfrm>
            <a:off x="6851822" y="758952"/>
            <a:ext cx="445461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Antiemetics optional</a:t>
            </a:r>
          </a:p>
        </p:txBody>
      </p:sp>
    </p:spTree>
    <p:extLst>
      <p:ext uri="{BB962C8B-B14F-4D97-AF65-F5344CB8AC3E}">
        <p14:creationId xmlns:p14="http://schemas.microsoft.com/office/powerpoint/2010/main" val="289192516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5029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i="0"/>
            </a:pPr>
            <a:r>
              <a:rPr kumimoji="0" sz="2700" b="1" i="0" u="none" strike="noStrike" kern="1200" cap="none" spc="0" normalizeH="0" baseline="0" noProof="0">
                <a:ln>
                  <a:noFill/>
                </a:ln>
                <a:solidFill>
                  <a:prstClr val="black"/>
                </a:solidFill>
                <a:effectLst/>
                <a:uLnTx/>
                <a:uFillTx/>
                <a:latin typeface="Aptos" panose="02110004020202020204"/>
                <a:ea typeface="+mn-ea"/>
                <a:cs typeface="+mn-cs"/>
              </a:rPr>
              <a:t>Why “Split-Dose” Bowel Preparation Works Better</a:t>
            </a:r>
          </a:p>
        </p:txBody>
      </p:sp>
      <p:sp>
        <p:nvSpPr>
          <p:cNvPr id="3" name="TextBox 2"/>
          <p:cNvSpPr txBox="1"/>
          <p:nvPr/>
        </p:nvSpPr>
        <p:spPr>
          <a:xfrm>
            <a:off x="530352" y="768096"/>
            <a:ext cx="10972800" cy="3474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i="1"/>
            </a:pPr>
            <a:r>
              <a:rPr kumimoji="0" sz="1350" b="0" i="1" u="none" strike="noStrike" kern="1200" cap="none" spc="0" normalizeH="0" baseline="0" noProof="0">
                <a:ln>
                  <a:noFill/>
                </a:ln>
                <a:solidFill>
                  <a:prstClr val="black"/>
                </a:solidFill>
                <a:effectLst/>
                <a:uLnTx/>
                <a:uFillTx/>
                <a:latin typeface="Aptos" panose="02110004020202020204"/>
                <a:ea typeface="+mn-ea"/>
                <a:cs typeface="+mn-cs"/>
              </a:rPr>
              <a:t>The key is not just WHAT the patient drinks — it is WHEN the final dose reaches the colon</a:t>
            </a:r>
          </a:p>
        </p:txBody>
      </p:sp>
      <p:sp>
        <p:nvSpPr>
          <p:cNvPr id="4" name="TextBox 3"/>
          <p:cNvSpPr txBox="1"/>
          <p:nvPr/>
        </p:nvSpPr>
        <p:spPr>
          <a:xfrm>
            <a:off x="576072" y="1058496"/>
            <a:ext cx="10972800" cy="29260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solidFill>
                  <a:srgbClr val="183653"/>
                </a:solidFill>
              </a:defRPr>
            </a:pPr>
            <a:r>
              <a:rPr kumimoji="0" sz="1400" b="1" i="0" u="none" strike="noStrike" kern="1200" cap="none" spc="0" normalizeH="0" baseline="0" noProof="0" dirty="0">
                <a:ln>
                  <a:noFill/>
                </a:ln>
                <a:solidFill>
                  <a:srgbClr val="183653"/>
                </a:solidFill>
                <a:effectLst/>
                <a:uLnTx/>
                <a:uFillTx/>
                <a:latin typeface="Aptos" panose="02110004020202020204"/>
                <a:ea typeface="+mn-ea"/>
                <a:cs typeface="+mn-cs"/>
              </a:rPr>
              <a:t>SPLIT-DOSE TECHNIQUE</a:t>
            </a:r>
          </a:p>
        </p:txBody>
      </p:sp>
      <p:sp>
        <p:nvSpPr>
          <p:cNvPr id="5" name="Rectangle 4"/>
          <p:cNvSpPr/>
          <p:nvPr/>
        </p:nvSpPr>
        <p:spPr>
          <a:xfrm>
            <a:off x="914400" y="1993392"/>
            <a:ext cx="10287000" cy="45720"/>
          </a:xfrm>
          <a:prstGeom prst="rect">
            <a:avLst/>
          </a:prstGeom>
          <a:solidFill>
            <a:srgbClr val="3679A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Oval 5"/>
          <p:cNvSpPr/>
          <p:nvPr/>
        </p:nvSpPr>
        <p:spPr>
          <a:xfrm>
            <a:off x="1234440" y="1837944"/>
            <a:ext cx="347472" cy="347472"/>
          </a:xfrm>
          <a:prstGeom prst="ellipse">
            <a:avLst/>
          </a:prstGeom>
          <a:solidFill>
            <a:srgbClr val="2A975C"/>
          </a:solidFill>
          <a:ln>
            <a:solidFill>
              <a:srgbClr val="2A975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p:cNvSpPr txBox="1"/>
          <p:nvPr/>
        </p:nvSpPr>
        <p:spPr>
          <a:xfrm>
            <a:off x="576072" y="1280160"/>
            <a:ext cx="1691640" cy="29260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solidFill>
                  <a:srgbClr val="183653"/>
                </a:solidFill>
              </a:defRPr>
            </a:pPr>
            <a:r>
              <a:rPr kumimoji="0" sz="1050" b="1" i="0" u="none" strike="noStrike" kern="1200" cap="none" spc="0" normalizeH="0" baseline="0" noProof="0">
                <a:ln>
                  <a:noFill/>
                </a:ln>
                <a:solidFill>
                  <a:srgbClr val="183653"/>
                </a:solidFill>
                <a:effectLst/>
                <a:uLnTx/>
                <a:uFillTx/>
                <a:latin typeface="Aptos" panose="02110004020202020204"/>
                <a:ea typeface="+mn-ea"/>
                <a:cs typeface="+mn-cs"/>
              </a:rPr>
              <a:t>EVENING BEFORE</a:t>
            </a:r>
          </a:p>
        </p:txBody>
      </p:sp>
      <p:sp>
        <p:nvSpPr>
          <p:cNvPr id="8" name="TextBox 7"/>
          <p:cNvSpPr txBox="1"/>
          <p:nvPr/>
        </p:nvSpPr>
        <p:spPr>
          <a:xfrm>
            <a:off x="576072" y="2313432"/>
            <a:ext cx="1691640" cy="3474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½ of prep</a:t>
            </a:r>
          </a:p>
        </p:txBody>
      </p:sp>
      <p:sp>
        <p:nvSpPr>
          <p:cNvPr id="9" name="TextBox 8"/>
          <p:cNvSpPr txBox="1"/>
          <p:nvPr/>
        </p:nvSpPr>
        <p:spPr>
          <a:xfrm>
            <a:off x="521208" y="2706624"/>
            <a:ext cx="1810512" cy="5029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80" b="0" i="0">
                <a:solidFill>
                  <a:srgbClr val="5F6C76"/>
                </a:solidFill>
              </a:defRPr>
            </a:pPr>
            <a:r>
              <a:rPr kumimoji="0" sz="980" b="0" i="0" u="none" strike="noStrike" kern="1200" cap="none" spc="0" normalizeH="0" baseline="0" noProof="0">
                <a:ln>
                  <a:noFill/>
                </a:ln>
                <a:solidFill>
                  <a:srgbClr val="5F6C76"/>
                </a:solidFill>
                <a:effectLst/>
                <a:uLnTx/>
                <a:uFillTx/>
                <a:latin typeface="Aptos" panose="02110004020202020204"/>
                <a:ea typeface="+mn-ea"/>
                <a:cs typeface="+mn-cs"/>
              </a:rPr>
              <a:t>Clears the bulk</a:t>
            </a:r>
            <a:br>
              <a:rPr kumimoji="0" sz="980" b="0" i="0" u="none" strike="noStrike" kern="1200" cap="none" spc="0" normalizeH="0" baseline="0" noProof="0">
                <a:ln>
                  <a:noFill/>
                </a:ln>
                <a:solidFill>
                  <a:srgbClr val="5F6C76"/>
                </a:solidFill>
                <a:effectLst/>
                <a:uLnTx/>
                <a:uFillTx/>
                <a:latin typeface="Aptos" panose="02110004020202020204"/>
                <a:ea typeface="+mn-ea"/>
                <a:cs typeface="+mn-cs"/>
              </a:rPr>
            </a:br>
            <a:r>
              <a:rPr kumimoji="0" sz="980" b="0" i="0" u="none" strike="noStrike" kern="1200" cap="none" spc="0" normalizeH="0" baseline="0" noProof="0">
                <a:ln>
                  <a:noFill/>
                </a:ln>
                <a:solidFill>
                  <a:srgbClr val="5F6C76"/>
                </a:solidFill>
                <a:effectLst/>
                <a:uLnTx/>
                <a:uFillTx/>
                <a:latin typeface="Aptos" panose="02110004020202020204"/>
                <a:ea typeface="+mn-ea"/>
                <a:cs typeface="+mn-cs"/>
              </a:rPr>
              <a:t>of stool</a:t>
            </a:r>
          </a:p>
        </p:txBody>
      </p:sp>
      <p:sp>
        <p:nvSpPr>
          <p:cNvPr id="10" name="Oval 9"/>
          <p:cNvSpPr/>
          <p:nvPr/>
        </p:nvSpPr>
        <p:spPr>
          <a:xfrm>
            <a:off x="5623560" y="1837944"/>
            <a:ext cx="347472" cy="347472"/>
          </a:xfrm>
          <a:prstGeom prst="ellipse">
            <a:avLst/>
          </a:prstGeom>
          <a:solidFill>
            <a:srgbClr val="2A975C"/>
          </a:solidFill>
          <a:ln>
            <a:solidFill>
              <a:srgbClr val="2A975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p:cNvSpPr txBox="1"/>
          <p:nvPr/>
        </p:nvSpPr>
        <p:spPr>
          <a:xfrm>
            <a:off x="4965192" y="1301916"/>
            <a:ext cx="1691640" cy="29260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solidFill>
                  <a:srgbClr val="183653"/>
                </a:solidFill>
              </a:defRPr>
            </a:pPr>
            <a:r>
              <a:rPr kumimoji="0" sz="1050" b="1" i="0" u="none" strike="noStrike" kern="1200" cap="none" spc="0" normalizeH="0" baseline="0" noProof="0">
                <a:ln>
                  <a:noFill/>
                </a:ln>
                <a:solidFill>
                  <a:srgbClr val="183653"/>
                </a:solidFill>
                <a:effectLst/>
                <a:uLnTx/>
                <a:uFillTx/>
                <a:latin typeface="Aptos" panose="02110004020202020204"/>
                <a:ea typeface="+mn-ea"/>
                <a:cs typeface="+mn-cs"/>
              </a:rPr>
              <a:t>MORNING OF PROCEDURE</a:t>
            </a:r>
          </a:p>
        </p:txBody>
      </p:sp>
      <p:sp>
        <p:nvSpPr>
          <p:cNvPr id="12" name="TextBox 11"/>
          <p:cNvSpPr txBox="1"/>
          <p:nvPr/>
        </p:nvSpPr>
        <p:spPr>
          <a:xfrm>
            <a:off x="4965192" y="2313432"/>
            <a:ext cx="1691640" cy="3474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Remaining ½</a:t>
            </a:r>
          </a:p>
        </p:txBody>
      </p:sp>
      <p:sp>
        <p:nvSpPr>
          <p:cNvPr id="13" name="TextBox 12"/>
          <p:cNvSpPr txBox="1"/>
          <p:nvPr/>
        </p:nvSpPr>
        <p:spPr>
          <a:xfrm>
            <a:off x="4910328" y="2706624"/>
            <a:ext cx="1810512" cy="5029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80" b="0" i="0">
                <a:solidFill>
                  <a:srgbClr val="5F6C76"/>
                </a:solidFill>
              </a:defRPr>
            </a:pPr>
            <a:r>
              <a:rPr kumimoji="0" sz="980" b="0" i="0" u="none" strike="noStrike" kern="1200" cap="none" spc="0" normalizeH="0" baseline="0" noProof="0">
                <a:ln>
                  <a:noFill/>
                </a:ln>
                <a:solidFill>
                  <a:srgbClr val="5F6C76"/>
                </a:solidFill>
                <a:effectLst/>
                <a:uLnTx/>
                <a:uFillTx/>
                <a:latin typeface="Aptos" panose="02110004020202020204"/>
                <a:ea typeface="+mn-ea"/>
                <a:cs typeface="+mn-cs"/>
              </a:rPr>
              <a:t>Flushes material</a:t>
            </a:r>
            <a:br>
              <a:rPr kumimoji="0" sz="980" b="0" i="0" u="none" strike="noStrike" kern="1200" cap="none" spc="0" normalizeH="0" baseline="0" noProof="0">
                <a:ln>
                  <a:noFill/>
                </a:ln>
                <a:solidFill>
                  <a:srgbClr val="5F6C76"/>
                </a:solidFill>
                <a:effectLst/>
                <a:uLnTx/>
                <a:uFillTx/>
                <a:latin typeface="Aptos" panose="02110004020202020204"/>
                <a:ea typeface="+mn-ea"/>
                <a:cs typeface="+mn-cs"/>
              </a:rPr>
            </a:br>
            <a:r>
              <a:rPr kumimoji="0" sz="980" b="0" i="0" u="none" strike="noStrike" kern="1200" cap="none" spc="0" normalizeH="0" baseline="0" noProof="0">
                <a:ln>
                  <a:noFill/>
                </a:ln>
                <a:solidFill>
                  <a:srgbClr val="5F6C76"/>
                </a:solidFill>
                <a:effectLst/>
                <a:uLnTx/>
                <a:uFillTx/>
                <a:latin typeface="Aptos" panose="02110004020202020204"/>
                <a:ea typeface="+mn-ea"/>
                <a:cs typeface="+mn-cs"/>
              </a:rPr>
              <a:t>that accumulates overnight</a:t>
            </a:r>
          </a:p>
        </p:txBody>
      </p:sp>
      <p:sp>
        <p:nvSpPr>
          <p:cNvPr id="14" name="Oval 13"/>
          <p:cNvSpPr/>
          <p:nvPr/>
        </p:nvSpPr>
        <p:spPr>
          <a:xfrm>
            <a:off x="10104120" y="1837944"/>
            <a:ext cx="347472" cy="347472"/>
          </a:xfrm>
          <a:prstGeom prst="ellipse">
            <a:avLst/>
          </a:prstGeom>
          <a:solidFill>
            <a:srgbClr val="2A975C"/>
          </a:solidFill>
          <a:ln>
            <a:solidFill>
              <a:srgbClr val="2A975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TextBox 14"/>
          <p:cNvSpPr txBox="1"/>
          <p:nvPr/>
        </p:nvSpPr>
        <p:spPr>
          <a:xfrm>
            <a:off x="9445752" y="1280160"/>
            <a:ext cx="1691640" cy="29260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a:solidFill>
                  <a:srgbClr val="183653"/>
                </a:solidFill>
              </a:defRPr>
            </a:pPr>
            <a:r>
              <a:rPr kumimoji="0" sz="1050" b="1" i="0" u="none" strike="noStrike" kern="1200" cap="none" spc="0" normalizeH="0" baseline="0" noProof="0">
                <a:ln>
                  <a:noFill/>
                </a:ln>
                <a:solidFill>
                  <a:srgbClr val="183653"/>
                </a:solidFill>
                <a:effectLst/>
                <a:uLnTx/>
                <a:uFillTx/>
                <a:latin typeface="Aptos" panose="02110004020202020204"/>
                <a:ea typeface="+mn-ea"/>
                <a:cs typeface="+mn-cs"/>
              </a:rPr>
              <a:t>COLONOSCOPY</a:t>
            </a:r>
          </a:p>
        </p:txBody>
      </p:sp>
      <p:sp>
        <p:nvSpPr>
          <p:cNvPr id="16" name="TextBox 15"/>
          <p:cNvSpPr txBox="1"/>
          <p:nvPr/>
        </p:nvSpPr>
        <p:spPr>
          <a:xfrm>
            <a:off x="9445752" y="2313432"/>
            <a:ext cx="1691640" cy="34747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Clean colon</a:t>
            </a:r>
          </a:p>
        </p:txBody>
      </p:sp>
      <p:sp>
        <p:nvSpPr>
          <p:cNvPr id="17" name="TextBox 16"/>
          <p:cNvSpPr txBox="1"/>
          <p:nvPr/>
        </p:nvSpPr>
        <p:spPr>
          <a:xfrm>
            <a:off x="9390888" y="2706624"/>
            <a:ext cx="1810512" cy="5029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80" b="0" i="0">
                <a:solidFill>
                  <a:srgbClr val="5F6C76"/>
                </a:solidFill>
              </a:defRPr>
            </a:pPr>
            <a:r>
              <a:rPr kumimoji="0" sz="980" b="0" i="0" u="none" strike="noStrike" kern="1200" cap="none" spc="0" normalizeH="0" baseline="0" noProof="0">
                <a:ln>
                  <a:noFill/>
                </a:ln>
                <a:solidFill>
                  <a:srgbClr val="5F6C76"/>
                </a:solidFill>
                <a:effectLst/>
                <a:uLnTx/>
                <a:uFillTx/>
                <a:latin typeface="Aptos" panose="02110004020202020204"/>
                <a:ea typeface="+mn-ea"/>
                <a:cs typeface="+mn-cs"/>
              </a:rPr>
              <a:t>Better visualization</a:t>
            </a:r>
            <a:br>
              <a:rPr kumimoji="0" sz="980" b="0" i="0" u="none" strike="noStrike" kern="1200" cap="none" spc="0" normalizeH="0" baseline="0" noProof="0">
                <a:ln>
                  <a:noFill/>
                </a:ln>
                <a:solidFill>
                  <a:srgbClr val="5F6C76"/>
                </a:solidFill>
                <a:effectLst/>
                <a:uLnTx/>
                <a:uFillTx/>
                <a:latin typeface="Aptos" panose="02110004020202020204"/>
                <a:ea typeface="+mn-ea"/>
                <a:cs typeface="+mn-cs"/>
              </a:rPr>
            </a:br>
            <a:r>
              <a:rPr kumimoji="0" sz="980" b="0" i="0" u="none" strike="noStrike" kern="1200" cap="none" spc="0" normalizeH="0" baseline="0" noProof="0">
                <a:ln>
                  <a:noFill/>
                </a:ln>
                <a:solidFill>
                  <a:srgbClr val="5F6C76"/>
                </a:solidFill>
                <a:effectLst/>
                <a:uLnTx/>
                <a:uFillTx/>
                <a:latin typeface="Aptos" panose="02110004020202020204"/>
                <a:ea typeface="+mn-ea"/>
                <a:cs typeface="+mn-cs"/>
              </a:rPr>
              <a:t>→ better lesion detection</a:t>
            </a:r>
          </a:p>
        </p:txBody>
      </p:sp>
      <p:sp>
        <p:nvSpPr>
          <p:cNvPr id="18" name="Rounded Rectangle 17"/>
          <p:cNvSpPr/>
          <p:nvPr/>
        </p:nvSpPr>
        <p:spPr>
          <a:xfrm>
            <a:off x="2880360" y="3200400"/>
            <a:ext cx="6446520" cy="713232"/>
          </a:xfrm>
          <a:prstGeom prst="roundRect">
            <a:avLst/>
          </a:prstGeom>
          <a:solidFill>
            <a:srgbClr val="F3F7FA"/>
          </a:solidFill>
          <a:ln>
            <a:solidFill>
              <a:srgbClr val="D2DC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183653"/>
                </a:solidFill>
              </a:defRPr>
            </a:pPr>
            <a:r>
              <a:rPr kumimoji="0" sz="1500" b="1" i="0" u="none" strike="noStrike" kern="1200" cap="none" spc="0" normalizeH="0" baseline="0" noProof="0">
                <a:ln>
                  <a:noFill/>
                </a:ln>
                <a:solidFill>
                  <a:srgbClr val="183653"/>
                </a:solidFill>
                <a:effectLst/>
                <a:uLnTx/>
                <a:uFillTx/>
                <a:latin typeface="Aptos" panose="02110004020202020204"/>
                <a:ea typeface="+mn-ea"/>
                <a:cs typeface="+mn-cs"/>
              </a:rPr>
              <a:t>Best cleansing occurs when the LAST DOSE is completed ~2–5 hours before colonoscopy</a:t>
            </a:r>
          </a:p>
        </p:txBody>
      </p:sp>
      <p:sp>
        <p:nvSpPr>
          <p:cNvPr id="19" name="TextBox 18"/>
          <p:cNvSpPr txBox="1"/>
          <p:nvPr/>
        </p:nvSpPr>
        <p:spPr>
          <a:xfrm>
            <a:off x="640080" y="4160520"/>
            <a:ext cx="10972800" cy="29260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solidFill>
                  <a:srgbClr val="183653"/>
                </a:solidFill>
              </a:defRPr>
            </a:pPr>
            <a:r>
              <a:rPr kumimoji="0" sz="1400" b="1" i="0" u="none" strike="noStrike" kern="1200" cap="none" spc="0" normalizeH="0" baseline="0" noProof="0">
                <a:ln>
                  <a:noFill/>
                </a:ln>
                <a:solidFill>
                  <a:srgbClr val="183653"/>
                </a:solidFill>
                <a:effectLst/>
                <a:uLnTx/>
                <a:uFillTx/>
                <a:latin typeface="Aptos" panose="02110004020202020204"/>
                <a:ea typeface="+mn-ea"/>
                <a:cs typeface="+mn-cs"/>
              </a:rPr>
              <a:t>WHY IT MATTERS</a:t>
            </a:r>
          </a:p>
        </p:txBody>
      </p:sp>
      <p:sp>
        <p:nvSpPr>
          <p:cNvPr id="20" name="Rounded Rectangle 19"/>
          <p:cNvSpPr/>
          <p:nvPr/>
        </p:nvSpPr>
        <p:spPr>
          <a:xfrm>
            <a:off x="566928" y="4526280"/>
            <a:ext cx="2606040" cy="914400"/>
          </a:xfrm>
          <a:prstGeom prst="roundRect">
            <a:avLst/>
          </a:prstGeom>
          <a:solidFill>
            <a:srgbClr val="F3F7FA"/>
          </a:solidFill>
          <a:ln>
            <a:solidFill>
              <a:srgbClr val="D7DEE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A975C"/>
                </a:solidFill>
              </a:defRPr>
            </a:pPr>
            <a:r>
              <a:rPr kumimoji="0" sz="1200" b="1" i="0" u="none" strike="noStrike" kern="1200" cap="none" spc="0" normalizeH="0" baseline="0" noProof="0" dirty="0">
                <a:ln>
                  <a:noFill/>
                </a:ln>
                <a:solidFill>
                  <a:srgbClr val="2A975C"/>
                </a:solidFill>
                <a:effectLst/>
                <a:uLnTx/>
                <a:uFillTx/>
                <a:latin typeface="Aptos" panose="02110004020202020204"/>
                <a:ea typeface="+mn-ea"/>
                <a:cs typeface="+mn-cs"/>
              </a:rPr>
              <a:t>CLEANER COLON</a:t>
            </a:r>
          </a:p>
          <a:p>
            <a:pPr marL="0" marR="0" lvl="0" indent="0" algn="ctr" defTabSz="914400" rtl="0" eaLnBrk="1" fontAlgn="auto" latinLnBrk="0" hangingPunct="1">
              <a:lnSpc>
                <a:spcPct val="100000"/>
              </a:lnSpc>
              <a:spcBef>
                <a:spcPts val="0"/>
              </a:spcBef>
              <a:spcAft>
                <a:spcPts val="0"/>
              </a:spcAft>
              <a:buClrTx/>
              <a:buSzTx/>
              <a:buFontTx/>
              <a:buNone/>
              <a:tabLst/>
              <a:defRPr sz="950"/>
            </a:pPr>
            <a:r>
              <a:rPr kumimoji="0" sz="950" b="0" i="0" u="none" strike="noStrike" kern="1200" cap="none" spc="0" normalizeH="0" baseline="0" noProof="0" dirty="0">
                <a:ln>
                  <a:noFill/>
                </a:ln>
                <a:solidFill>
                  <a:prstClr val="black"/>
                </a:solidFill>
                <a:effectLst/>
                <a:uLnTx/>
                <a:uFillTx/>
                <a:latin typeface="Aptos" panose="02110004020202020204"/>
                <a:ea typeface="+mn-ea"/>
                <a:cs typeface="+mn-cs"/>
              </a:rPr>
              <a:t>Higher-quality bowel cleansing</a:t>
            </a:r>
          </a:p>
        </p:txBody>
      </p:sp>
      <p:sp>
        <p:nvSpPr>
          <p:cNvPr id="21" name="Rounded Rectangle 20"/>
          <p:cNvSpPr/>
          <p:nvPr/>
        </p:nvSpPr>
        <p:spPr>
          <a:xfrm>
            <a:off x="3438144" y="4526280"/>
            <a:ext cx="2606040" cy="914400"/>
          </a:xfrm>
          <a:prstGeom prst="roundRect">
            <a:avLst/>
          </a:prstGeom>
          <a:solidFill>
            <a:srgbClr val="F3F7FA"/>
          </a:solidFill>
          <a:ln>
            <a:solidFill>
              <a:srgbClr val="D7DEE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A975C"/>
                </a:solidFill>
              </a:defRPr>
            </a:pPr>
            <a:r>
              <a:rPr kumimoji="0" sz="1200" b="1" i="0" u="none" strike="noStrike" kern="1200" cap="none" spc="0" normalizeH="0" baseline="0" noProof="0" dirty="0">
                <a:ln>
                  <a:noFill/>
                </a:ln>
                <a:solidFill>
                  <a:srgbClr val="2A975C"/>
                </a:solidFill>
                <a:effectLst/>
                <a:uLnTx/>
                <a:uFillTx/>
                <a:latin typeface="Aptos" panose="02110004020202020204"/>
                <a:ea typeface="+mn-ea"/>
                <a:cs typeface="+mn-cs"/>
              </a:rPr>
              <a:t>BETTER ADR</a:t>
            </a:r>
          </a:p>
          <a:p>
            <a:pPr marL="0" marR="0" lvl="0" indent="0" algn="ctr" defTabSz="914400" rtl="0" eaLnBrk="1" fontAlgn="auto" latinLnBrk="0" hangingPunct="1">
              <a:lnSpc>
                <a:spcPct val="100000"/>
              </a:lnSpc>
              <a:spcBef>
                <a:spcPts val="0"/>
              </a:spcBef>
              <a:spcAft>
                <a:spcPts val="0"/>
              </a:spcAft>
              <a:buClrTx/>
              <a:buSzTx/>
              <a:buFontTx/>
              <a:buNone/>
              <a:tabLst/>
              <a:defRPr sz="950"/>
            </a:pPr>
            <a:r>
              <a:rPr kumimoji="0" sz="950" b="0" i="0" u="none" strike="noStrike" kern="1200" cap="none" spc="0" normalizeH="0" baseline="0" noProof="0" dirty="0">
                <a:ln>
                  <a:noFill/>
                </a:ln>
                <a:solidFill>
                  <a:prstClr val="black"/>
                </a:solidFill>
                <a:effectLst/>
                <a:uLnTx/>
                <a:uFillTx/>
                <a:latin typeface="Aptos" panose="02110004020202020204"/>
                <a:ea typeface="+mn-ea"/>
                <a:cs typeface="+mn-cs"/>
              </a:rPr>
              <a:t>Improved adenoma detection</a:t>
            </a:r>
          </a:p>
        </p:txBody>
      </p:sp>
      <p:sp>
        <p:nvSpPr>
          <p:cNvPr id="22" name="Rounded Rectangle 21"/>
          <p:cNvSpPr/>
          <p:nvPr/>
        </p:nvSpPr>
        <p:spPr>
          <a:xfrm>
            <a:off x="6309360" y="4526280"/>
            <a:ext cx="2606040" cy="914400"/>
          </a:xfrm>
          <a:prstGeom prst="roundRect">
            <a:avLst/>
          </a:prstGeom>
          <a:solidFill>
            <a:srgbClr val="F3F7FA"/>
          </a:solidFill>
          <a:ln>
            <a:solidFill>
              <a:srgbClr val="D7DEE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A975C"/>
                </a:solidFill>
              </a:defRPr>
            </a:pPr>
            <a:r>
              <a:rPr kumimoji="0" sz="1200" b="1" i="0" u="none" strike="noStrike" kern="1200" cap="none" spc="0" normalizeH="0" baseline="0" noProof="0" dirty="0">
                <a:ln>
                  <a:noFill/>
                </a:ln>
                <a:solidFill>
                  <a:srgbClr val="2A975C"/>
                </a:solidFill>
                <a:effectLst/>
                <a:uLnTx/>
                <a:uFillTx/>
                <a:latin typeface="Aptos" panose="02110004020202020204"/>
                <a:ea typeface="+mn-ea"/>
                <a:cs typeface="+mn-cs"/>
              </a:rPr>
              <a:t>FEWER REPEATS</a:t>
            </a:r>
          </a:p>
          <a:p>
            <a:pPr marL="0" marR="0" lvl="0" indent="0" algn="ctr" defTabSz="914400" rtl="0" eaLnBrk="1" fontAlgn="auto" latinLnBrk="0" hangingPunct="1">
              <a:lnSpc>
                <a:spcPct val="100000"/>
              </a:lnSpc>
              <a:spcBef>
                <a:spcPts val="0"/>
              </a:spcBef>
              <a:spcAft>
                <a:spcPts val="0"/>
              </a:spcAft>
              <a:buClrTx/>
              <a:buSzTx/>
              <a:buFontTx/>
              <a:buNone/>
              <a:tabLst/>
              <a:defRPr sz="950"/>
            </a:pPr>
            <a:r>
              <a:rPr kumimoji="0" sz="950" b="0" i="0" u="none" strike="noStrike" kern="1200" cap="none" spc="0" normalizeH="0" baseline="0" noProof="0" dirty="0">
                <a:ln>
                  <a:noFill/>
                </a:ln>
                <a:solidFill>
                  <a:prstClr val="black"/>
                </a:solidFill>
                <a:effectLst/>
                <a:uLnTx/>
                <a:uFillTx/>
                <a:latin typeface="Aptos" panose="02110004020202020204"/>
                <a:ea typeface="+mn-ea"/>
                <a:cs typeface="+mn-cs"/>
              </a:rPr>
              <a:t>Less inadequate prep / fewer early repeat exams</a:t>
            </a:r>
          </a:p>
        </p:txBody>
      </p:sp>
      <p:sp>
        <p:nvSpPr>
          <p:cNvPr id="23" name="Rounded Rectangle 22"/>
          <p:cNvSpPr/>
          <p:nvPr/>
        </p:nvSpPr>
        <p:spPr>
          <a:xfrm>
            <a:off x="9180576" y="4526280"/>
            <a:ext cx="2606040" cy="914400"/>
          </a:xfrm>
          <a:prstGeom prst="roundRect">
            <a:avLst/>
          </a:prstGeom>
          <a:solidFill>
            <a:srgbClr val="F3F7FA"/>
          </a:solidFill>
          <a:ln>
            <a:solidFill>
              <a:srgbClr val="D7DEE3"/>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2A975C"/>
                </a:solidFill>
              </a:defRPr>
            </a:pPr>
            <a:r>
              <a:rPr kumimoji="0" sz="1200" b="1" i="0" u="none" strike="noStrike" kern="1200" cap="none" spc="0" normalizeH="0" baseline="0" noProof="0" dirty="0">
                <a:ln>
                  <a:noFill/>
                </a:ln>
                <a:solidFill>
                  <a:srgbClr val="2A975C"/>
                </a:solidFill>
                <a:effectLst/>
                <a:uLnTx/>
                <a:uFillTx/>
                <a:latin typeface="Aptos" panose="02110004020202020204"/>
                <a:ea typeface="+mn-ea"/>
                <a:cs typeface="+mn-cs"/>
              </a:rPr>
              <a:t>BETTER TOLERATED</a:t>
            </a:r>
          </a:p>
          <a:p>
            <a:pPr marL="0" marR="0" lvl="0" indent="0" algn="ctr" defTabSz="914400" rtl="0" eaLnBrk="1" fontAlgn="auto" latinLnBrk="0" hangingPunct="1">
              <a:lnSpc>
                <a:spcPct val="100000"/>
              </a:lnSpc>
              <a:spcBef>
                <a:spcPts val="0"/>
              </a:spcBef>
              <a:spcAft>
                <a:spcPts val="0"/>
              </a:spcAft>
              <a:buClrTx/>
              <a:buSzTx/>
              <a:buFontTx/>
              <a:buNone/>
              <a:tabLst/>
              <a:defRPr sz="950"/>
            </a:pPr>
            <a:r>
              <a:rPr kumimoji="0" sz="950" b="0" i="0" u="none" strike="noStrike" kern="1200" cap="none" spc="0" normalizeH="0" baseline="0" noProof="0" dirty="0">
                <a:ln>
                  <a:noFill/>
                </a:ln>
                <a:solidFill>
                  <a:prstClr val="black"/>
                </a:solidFill>
                <a:effectLst/>
                <a:uLnTx/>
                <a:uFillTx/>
                <a:latin typeface="Aptos" panose="02110004020202020204"/>
                <a:ea typeface="+mn-ea"/>
                <a:cs typeface="+mn-cs"/>
              </a:rPr>
              <a:t>Less volume consumed all at once</a:t>
            </a:r>
          </a:p>
        </p:txBody>
      </p:sp>
      <p:sp>
        <p:nvSpPr>
          <p:cNvPr id="24" name="TextBox 23"/>
          <p:cNvSpPr txBox="1"/>
          <p:nvPr/>
        </p:nvSpPr>
        <p:spPr>
          <a:xfrm>
            <a:off x="731520" y="5623560"/>
            <a:ext cx="10789920" cy="2831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40" b="1" i="0"/>
            </a:pPr>
            <a:r>
              <a:rPr kumimoji="0" sz="1240" b="1" i="0" u="none" strike="noStrike" kern="1200" cap="none" spc="0" normalizeH="0" baseline="0" noProof="0" dirty="0">
                <a:ln>
                  <a:noFill/>
                </a:ln>
                <a:solidFill>
                  <a:prstClr val="black"/>
                </a:solidFill>
                <a:effectLst/>
                <a:uLnTx/>
                <a:uFillTx/>
                <a:latin typeface="Aptos" panose="02110004020202020204"/>
                <a:ea typeface="+mn-ea"/>
                <a:cs typeface="+mn-cs"/>
              </a:rPr>
              <a:t>Key concept: the longer the interval between finishing the prep and colonoscopy, the more intestinal secretions and debris can accumulate.</a:t>
            </a:r>
          </a:p>
        </p:txBody>
      </p:sp>
      <p:sp>
        <p:nvSpPr>
          <p:cNvPr id="25" name="TextBox 24"/>
          <p:cNvSpPr txBox="1"/>
          <p:nvPr/>
        </p:nvSpPr>
        <p:spPr>
          <a:xfrm>
            <a:off x="594360" y="6172200"/>
            <a:ext cx="10972800" cy="4572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770" b="0" i="0"/>
            </a:pPr>
            <a:r>
              <a:rPr kumimoji="0" sz="770" b="0" i="0" u="none" strike="noStrike" kern="1200" cap="none" spc="0" normalizeH="0" baseline="0" noProof="0">
                <a:ln>
                  <a:noFill/>
                </a:ln>
                <a:solidFill>
                  <a:prstClr val="black"/>
                </a:solidFill>
                <a:effectLst/>
                <a:uLnTx/>
                <a:uFillTx/>
                <a:latin typeface="Aptos" panose="02110004020202020204"/>
                <a:ea typeface="+mn-ea"/>
                <a:cs typeface="+mn-cs"/>
              </a:rPr>
              <a:t>Refs: US Multi-Society Task Force on CRC. Gastroenterology. 2025;169:217–244. • Martel M, et al. Gastroenterology. 2015;149:79–88. • Bucci C, et al. Gastrointest Endosc. 2014;80:566–576.</a:t>
            </a:r>
          </a:p>
        </p:txBody>
      </p:sp>
    </p:spTree>
    <p:extLst>
      <p:ext uri="{BB962C8B-B14F-4D97-AF65-F5344CB8AC3E}">
        <p14:creationId xmlns:p14="http://schemas.microsoft.com/office/powerpoint/2010/main" val="2798526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74320"/>
            <a:ext cx="11155680" cy="50292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a:pPr>
            <a:r>
              <a:rPr kumimoji="0" sz="2700" b="1" i="0" u="none" strike="noStrike" kern="1200" cap="none" spc="0" normalizeH="0" baseline="0" noProof="0">
                <a:ln>
                  <a:noFill/>
                </a:ln>
                <a:solidFill>
                  <a:prstClr val="black"/>
                </a:solidFill>
                <a:effectLst/>
                <a:uLnTx/>
                <a:uFillTx/>
                <a:latin typeface="Aptos" panose="02110004020202020204"/>
                <a:ea typeface="+mn-ea"/>
                <a:cs typeface="+mn-cs"/>
              </a:rPr>
              <a:t>GI Genius™: AI-Assisted Polyp Detection</a:t>
            </a:r>
          </a:p>
        </p:txBody>
      </p:sp>
      <p:sp>
        <p:nvSpPr>
          <p:cNvPr id="3" name="TextBox 2"/>
          <p:cNvSpPr txBox="1"/>
          <p:nvPr/>
        </p:nvSpPr>
        <p:spPr>
          <a:xfrm>
            <a:off x="530352" y="822960"/>
            <a:ext cx="10972800" cy="32004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i="1"/>
            </a:pPr>
            <a:r>
              <a:rPr kumimoji="0" sz="1350" b="0" i="1" u="none" strike="noStrike" kern="1200" cap="none" spc="0" normalizeH="0" baseline="0" noProof="0">
                <a:ln>
                  <a:noFill/>
                </a:ln>
                <a:solidFill>
                  <a:prstClr val="black"/>
                </a:solidFill>
                <a:effectLst/>
                <a:uLnTx/>
                <a:uFillTx/>
                <a:latin typeface="Aptos" panose="02110004020202020204"/>
                <a:ea typeface="+mn-ea"/>
                <a:cs typeface="+mn-cs"/>
              </a:rPr>
              <a:t>A real-time “second observer” during colonoscopy</a:t>
            </a:r>
          </a:p>
        </p:txBody>
      </p:sp>
      <p:sp>
        <p:nvSpPr>
          <p:cNvPr id="4" name="Rounded Rectangle 3"/>
          <p:cNvSpPr/>
          <p:nvPr/>
        </p:nvSpPr>
        <p:spPr>
          <a:xfrm>
            <a:off x="594360" y="1417320"/>
            <a:ext cx="5577840" cy="4251960"/>
          </a:xfrm>
          <a:prstGeom prst="roundRect">
            <a:avLst/>
          </a:prstGeom>
          <a:solidFill>
            <a:srgbClr val="1E2328"/>
          </a:solidFill>
          <a:ln>
            <a:solidFill>
              <a:srgbClr val="1E232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Oval 4"/>
          <p:cNvSpPr/>
          <p:nvPr/>
        </p:nvSpPr>
        <p:spPr>
          <a:xfrm>
            <a:off x="850392" y="1581912"/>
            <a:ext cx="5065775" cy="3922776"/>
          </a:xfrm>
          <a:prstGeom prst="ellipse">
            <a:avLst/>
          </a:prstGeom>
          <a:solidFill>
            <a:srgbClr val="E89E94"/>
          </a:solidFill>
          <a:ln>
            <a:solidFill>
              <a:srgbClr val="BE6E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Arc 5"/>
          <p:cNvSpPr/>
          <p:nvPr/>
        </p:nvSpPr>
        <p:spPr>
          <a:xfrm>
            <a:off x="1188720" y="2103120"/>
            <a:ext cx="1097280" cy="411480"/>
          </a:xfrm>
          <a:prstGeom prst="arc">
            <a:avLst/>
          </a:prstGeom>
          <a:noFill/>
          <a:ln w="25400">
            <a:solidFill>
              <a:srgbClr val="B26E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Arc 6"/>
          <p:cNvSpPr/>
          <p:nvPr/>
        </p:nvSpPr>
        <p:spPr>
          <a:xfrm>
            <a:off x="2194560" y="2834640"/>
            <a:ext cx="1280160" cy="411480"/>
          </a:xfrm>
          <a:prstGeom prst="arc">
            <a:avLst/>
          </a:prstGeom>
          <a:noFill/>
          <a:ln w="25400">
            <a:solidFill>
              <a:srgbClr val="B26E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Arc 7"/>
          <p:cNvSpPr/>
          <p:nvPr/>
        </p:nvSpPr>
        <p:spPr>
          <a:xfrm>
            <a:off x="1417320" y="3474720"/>
            <a:ext cx="1554480" cy="411480"/>
          </a:xfrm>
          <a:prstGeom prst="arc">
            <a:avLst/>
          </a:prstGeom>
          <a:noFill/>
          <a:ln w="25400">
            <a:solidFill>
              <a:srgbClr val="B26E69"/>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Oval 8"/>
          <p:cNvSpPr/>
          <p:nvPr/>
        </p:nvSpPr>
        <p:spPr>
          <a:xfrm>
            <a:off x="3550615" y="3245662"/>
            <a:ext cx="384048" cy="237744"/>
          </a:xfrm>
          <a:prstGeom prst="ellipse">
            <a:avLst/>
          </a:prstGeom>
          <a:solidFill>
            <a:srgbClr val="D27D76"/>
          </a:solidFill>
          <a:ln>
            <a:solidFill>
              <a:srgbClr val="AA5A55"/>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p:cNvSpPr/>
          <p:nvPr/>
        </p:nvSpPr>
        <p:spPr>
          <a:xfrm>
            <a:off x="3327501" y="2948025"/>
            <a:ext cx="658368" cy="603504"/>
          </a:xfrm>
          <a:prstGeom prst="rect">
            <a:avLst/>
          </a:prstGeom>
          <a:noFill/>
          <a:ln w="38100">
            <a:solidFill>
              <a:srgbClr val="2DB45A"/>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p:cNvSpPr txBox="1"/>
          <p:nvPr/>
        </p:nvSpPr>
        <p:spPr>
          <a:xfrm>
            <a:off x="3271723" y="2480310"/>
            <a:ext cx="1005840" cy="22860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2DB45A"/>
                </a:solidFill>
              </a:defRPr>
            </a:pPr>
            <a:r>
              <a:rPr kumimoji="0" sz="900" b="1" i="0" u="none" strike="noStrike" kern="1200" cap="none" spc="0" normalizeH="0" baseline="0" noProof="0">
                <a:ln>
                  <a:noFill/>
                </a:ln>
                <a:solidFill>
                  <a:srgbClr val="2DB45A"/>
                </a:solidFill>
                <a:effectLst/>
                <a:uLnTx/>
                <a:uFillTx/>
                <a:latin typeface="Aptos" panose="02110004020202020204"/>
                <a:ea typeface="+mn-ea"/>
                <a:cs typeface="+mn-cs"/>
              </a:rPr>
              <a:t>AI ALERT</a:t>
            </a:r>
          </a:p>
        </p:txBody>
      </p:sp>
      <p:sp>
        <p:nvSpPr>
          <p:cNvPr id="12" name="TextBox 11"/>
          <p:cNvSpPr txBox="1"/>
          <p:nvPr/>
        </p:nvSpPr>
        <p:spPr>
          <a:xfrm>
            <a:off x="6537960" y="1417320"/>
            <a:ext cx="5797164" cy="2223686"/>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1"/>
            </a:pPr>
            <a: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t>WHAT IT DOES</a:t>
            </a:r>
          </a:p>
          <a:p>
            <a:pPr marL="457200" marR="0" lvl="1" indent="0" algn="l" defTabSz="914400" rtl="0" eaLnBrk="1" fontAlgn="auto" latinLnBrk="0" hangingPunct="1">
              <a:lnSpc>
                <a:spcPct val="100000"/>
              </a:lnSpc>
              <a:spcBef>
                <a:spcPts val="0"/>
              </a:spcBef>
              <a:spcAft>
                <a:spcPts val="500"/>
              </a:spcAft>
              <a:buClrTx/>
              <a:buSzTx/>
              <a:buFontTx/>
              <a:buNone/>
              <a:tabLst/>
              <a:defRPr sz="1250"/>
            </a:pPr>
            <a:r>
              <a:rPr kumimoji="0" sz="1250" b="0" i="0" u="none" strike="noStrike" kern="1200" cap="none" spc="0" normalizeH="0" baseline="0" noProof="0" dirty="0">
                <a:ln>
                  <a:noFill/>
                </a:ln>
                <a:solidFill>
                  <a:prstClr val="black"/>
                </a:solidFill>
                <a:effectLst/>
                <a:uLnTx/>
                <a:uFillTx/>
                <a:latin typeface="Aptos" panose="02110004020202020204"/>
                <a:ea typeface="+mn-ea"/>
                <a:cs typeface="+mn-cs"/>
              </a:rPr>
              <a:t>Analyzes the live white-light colonoscopy video frame-by-frame.</a:t>
            </a:r>
          </a:p>
          <a:p>
            <a:pPr marL="0" marR="0" lvl="0" indent="0" algn="l" defTabSz="914400" rtl="0" eaLnBrk="1" fontAlgn="auto" latinLnBrk="0" hangingPunct="1">
              <a:lnSpc>
                <a:spcPct val="100000"/>
              </a:lnSpc>
              <a:spcBef>
                <a:spcPts val="800"/>
              </a:spcBef>
              <a:spcAft>
                <a:spcPts val="0"/>
              </a:spcAft>
              <a:buClrTx/>
              <a:buSzTx/>
              <a:buFontTx/>
              <a:buNone/>
              <a:tabLst/>
              <a:defRPr sz="1400" b="1"/>
            </a:pPr>
            <a: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t>WHAT THE ENDOSCOPIST SEES</a:t>
            </a:r>
          </a:p>
          <a:p>
            <a:pPr marL="457200" marR="0" lvl="1" indent="0" algn="l" defTabSz="914400" rtl="0" eaLnBrk="1" fontAlgn="auto" latinLnBrk="0" hangingPunct="1">
              <a:lnSpc>
                <a:spcPct val="100000"/>
              </a:lnSpc>
              <a:spcBef>
                <a:spcPts val="0"/>
              </a:spcBef>
              <a:spcAft>
                <a:spcPts val="500"/>
              </a:spcAft>
              <a:buClrTx/>
              <a:buSzTx/>
              <a:buFontTx/>
              <a:buNone/>
              <a:tabLst/>
              <a:defRPr sz="1250"/>
            </a:pPr>
            <a:r>
              <a:rPr kumimoji="0" sz="1250" b="0" i="0" u="none" strike="noStrike" kern="1200" cap="none" spc="0" normalizeH="0" baseline="0" noProof="0" dirty="0">
                <a:ln>
                  <a:noFill/>
                </a:ln>
                <a:solidFill>
                  <a:prstClr val="black"/>
                </a:solidFill>
                <a:effectLst/>
                <a:uLnTx/>
                <a:uFillTx/>
                <a:latin typeface="Aptos" panose="02110004020202020204"/>
                <a:ea typeface="+mn-ea"/>
                <a:cs typeface="+mn-cs"/>
              </a:rPr>
              <a:t>A visual marker appears over a region suspicious for a mucosal lesion.</a:t>
            </a:r>
          </a:p>
          <a:p>
            <a:pPr marL="0" marR="0" lvl="0" indent="0" algn="l" defTabSz="914400" rtl="0" eaLnBrk="1" fontAlgn="auto" latinLnBrk="0" hangingPunct="1">
              <a:lnSpc>
                <a:spcPct val="100000"/>
              </a:lnSpc>
              <a:spcBef>
                <a:spcPts val="800"/>
              </a:spcBef>
              <a:spcAft>
                <a:spcPts val="0"/>
              </a:spcAft>
              <a:buClrTx/>
              <a:buSzTx/>
              <a:buFontTx/>
              <a:buNone/>
              <a:tabLst/>
              <a:defRPr sz="1400" b="1"/>
            </a:pPr>
            <a: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t>WHAT IT DOES NOT DO</a:t>
            </a:r>
          </a:p>
          <a:p>
            <a:pPr marL="457200" marR="0" lvl="1" indent="0" algn="l" defTabSz="914400" rtl="0" eaLnBrk="1" fontAlgn="auto" latinLnBrk="0" hangingPunct="1">
              <a:lnSpc>
                <a:spcPct val="100000"/>
              </a:lnSpc>
              <a:spcBef>
                <a:spcPts val="0"/>
              </a:spcBef>
              <a:spcAft>
                <a:spcPts val="500"/>
              </a:spcAft>
              <a:buClrTx/>
              <a:buSzTx/>
              <a:buFontTx/>
              <a:buNone/>
              <a:tabLst/>
              <a:defRPr sz="1250"/>
            </a:pPr>
            <a:r>
              <a:rPr kumimoji="0" sz="1250" b="0" i="0" u="none" strike="noStrike" kern="1200" cap="none" spc="0" normalizeH="0" baseline="0" noProof="0" dirty="0">
                <a:ln>
                  <a:noFill/>
                </a:ln>
                <a:solidFill>
                  <a:prstClr val="black"/>
                </a:solidFill>
                <a:effectLst/>
                <a:uLnTx/>
                <a:uFillTx/>
                <a:latin typeface="Aptos" panose="02110004020202020204"/>
                <a:ea typeface="+mn-ea"/>
                <a:cs typeface="+mn-cs"/>
              </a:rPr>
              <a:t>It does not replace the endoscopist, pathology, or clinical decision-making.</a:t>
            </a:r>
          </a:p>
          <a:p>
            <a:pPr marL="0" marR="0" lvl="0" indent="0" algn="l" defTabSz="914400" rtl="0" eaLnBrk="1" fontAlgn="auto" latinLnBrk="0" hangingPunct="1">
              <a:lnSpc>
                <a:spcPct val="100000"/>
              </a:lnSpc>
              <a:spcBef>
                <a:spcPts val="800"/>
              </a:spcBef>
              <a:spcAft>
                <a:spcPts val="0"/>
              </a:spcAft>
              <a:buClrTx/>
              <a:buSzTx/>
              <a:buFontTx/>
              <a:buNone/>
              <a:tabLst/>
              <a:defRPr sz="1400" b="1"/>
            </a:pPr>
            <a:r>
              <a:rPr kumimoji="0" sz="1400" b="1" i="0" u="none" strike="noStrike" kern="1200" cap="none" spc="0" normalizeH="0" baseline="0" noProof="0" dirty="0">
                <a:ln>
                  <a:noFill/>
                </a:ln>
                <a:solidFill>
                  <a:prstClr val="black"/>
                </a:solidFill>
                <a:effectLst/>
                <a:uLnTx/>
                <a:uFillTx/>
                <a:latin typeface="Aptos" panose="02110004020202020204"/>
                <a:ea typeface="+mn-ea"/>
                <a:cs typeface="+mn-cs"/>
              </a:rPr>
              <a:t>WHY IT MATTERS</a:t>
            </a:r>
          </a:p>
          <a:p>
            <a:pPr marL="457200" marR="0" lvl="1" indent="0" algn="l" defTabSz="914400" rtl="0" eaLnBrk="1" fontAlgn="auto" latinLnBrk="0" hangingPunct="1">
              <a:lnSpc>
                <a:spcPct val="100000"/>
              </a:lnSpc>
              <a:spcBef>
                <a:spcPts val="0"/>
              </a:spcBef>
              <a:spcAft>
                <a:spcPts val="500"/>
              </a:spcAft>
              <a:buClrTx/>
              <a:buSzTx/>
              <a:buFontTx/>
              <a:buNone/>
              <a:tabLst/>
              <a:defRPr sz="1250"/>
            </a:pPr>
            <a:r>
              <a:rPr kumimoji="0" lang="en-US" sz="1250" b="0" i="0" u="none" strike="noStrike" kern="1200" cap="none" spc="0" normalizeH="0" baseline="0" noProof="0" dirty="0">
                <a:ln>
                  <a:noFill/>
                </a:ln>
                <a:solidFill>
                  <a:prstClr val="black"/>
                </a:solidFill>
                <a:effectLst/>
                <a:uLnTx/>
                <a:uFillTx/>
                <a:latin typeface="Aptos" panose="02110004020202020204"/>
                <a:ea typeface="+mn-ea"/>
                <a:cs typeface="+mn-cs"/>
              </a:rPr>
              <a:t>Improves Adenoma Detection Rate (ADR) up to 10%</a:t>
            </a:r>
            <a:endParaRPr kumimoji="0" sz="12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p:cNvSpPr txBox="1"/>
          <p:nvPr/>
        </p:nvSpPr>
        <p:spPr>
          <a:xfrm>
            <a:off x="594360" y="5989320"/>
            <a:ext cx="10972800" cy="320040"/>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800"/>
            </a:pPr>
            <a:r>
              <a:rPr kumimoji="0" sz="800" b="0" i="0" u="none" strike="noStrike" kern="1200" cap="none" spc="0" normalizeH="0" baseline="0" noProof="0">
                <a:ln>
                  <a:noFill/>
                </a:ln>
                <a:solidFill>
                  <a:prstClr val="black"/>
                </a:solidFill>
                <a:effectLst/>
                <a:uLnTx/>
                <a:uFillTx/>
                <a:latin typeface="Aptos" panose="02110004020202020204"/>
                <a:ea typeface="+mn-ea"/>
                <a:cs typeface="+mn-cs"/>
              </a:rPr>
              <a:t>Illustrative recreation of the on-screen detection marker; not an actual patient image. Source: Medtronic GI Genius indications / FDA-cleared use.</a:t>
            </a:r>
          </a:p>
        </p:txBody>
      </p:sp>
      <p:pic>
        <p:nvPicPr>
          <p:cNvPr id="14" name="Picture 13" descr="https://images.openai.com/static-rsc-4/vZI9LN0SLHqFEei5jrSY70D0AaFaTn0STXtwIjzg8jlv5rl_Q8inLkGmUbrTkMWhqkvS5QJDoPYdJTMkyUcs_4bcbENWglGRmQHtOhz8TTNcp2tATIGGDo5I05SSKLJOIodkedaO-CWEksbj8zmxt_C3LF1VU3-2pSc0BCToSdatlKczZnCNtS1iPi92RXPO?purpose=fullsize">
            <a:extLst>
              <a:ext uri="{FF2B5EF4-FFF2-40B4-BE49-F238E27FC236}">
                <a16:creationId xmlns:a16="http://schemas.microsoft.com/office/drawing/2014/main" id="{6E773F1B-36A2-740F-9B3F-425D70025005}"/>
              </a:ext>
            </a:extLst>
          </p:cNvPr>
          <p:cNvPicPr>
            <a:picLocks noChangeAspect="1"/>
          </p:cNvPicPr>
          <p:nvPr/>
        </p:nvPicPr>
        <p:blipFill>
          <a:blip r:embed="rId2"/>
          <a:stretch>
            <a:fillRect/>
          </a:stretch>
        </p:blipFill>
        <p:spPr>
          <a:xfrm>
            <a:off x="7741600" y="3961046"/>
            <a:ext cx="2356847" cy="1830344"/>
          </a:xfrm>
          <a:prstGeom prst="rect">
            <a:avLst/>
          </a:prstGeom>
        </p:spPr>
      </p:pic>
    </p:spTree>
    <p:extLst>
      <p:ext uri="{BB962C8B-B14F-4D97-AF65-F5344CB8AC3E}">
        <p14:creationId xmlns:p14="http://schemas.microsoft.com/office/powerpoint/2010/main" val="4280849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65A0567-4E45-4A59-9FFA-BBBB9AE714F4}"/>
              </a:ext>
            </a:extLst>
          </p:cNvPr>
          <p:cNvSpPr>
            <a:spLocks noGrp="1"/>
          </p:cNvSpPr>
          <p:nvPr/>
        </p:nvSpPr>
        <p:spPr>
          <a:xfrm>
            <a:off x="609600" y="361950"/>
            <a:ext cx="10972800" cy="4762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23247"/>
                </a:solidFill>
                <a:latin typeface="Aptos"/>
                <a:ea typeface="Aptos"/>
                <a:cs typeface="Aptos"/>
              </a:defRPr>
            </a:pPr>
            <a:r>
              <a:rPr kumimoji="0" sz="2550" b="1" i="0" u="none" strike="noStrike" kern="1200" cap="none" spc="0" normalizeH="0" baseline="0" noProof="0" dirty="0">
                <a:ln>
                  <a:noFill/>
                </a:ln>
                <a:solidFill>
                  <a:srgbClr val="123247"/>
                </a:solidFill>
                <a:effectLst/>
                <a:uLnTx/>
                <a:uFillTx/>
                <a:latin typeface="Aptos"/>
                <a:ea typeface="Aptos"/>
                <a:cs typeface="Aptos"/>
              </a:rPr>
              <a:t>Adenoma</a:t>
            </a:r>
            <a:r>
              <a:rPr kumimoji="0" lang="en-US" sz="2550" b="1" i="0" u="none" strike="noStrike" kern="1200" cap="none" spc="0" normalizeH="0" baseline="0" noProof="0" dirty="0">
                <a:ln>
                  <a:noFill/>
                </a:ln>
                <a:solidFill>
                  <a:srgbClr val="123247"/>
                </a:solidFill>
                <a:effectLst/>
                <a:uLnTx/>
                <a:uFillTx/>
                <a:latin typeface="Aptos"/>
                <a:ea typeface="Aptos"/>
                <a:cs typeface="Aptos"/>
              </a:rPr>
              <a:t> and sessile serrated lesion detection rate</a:t>
            </a:r>
            <a:endParaRPr kumimoji="0" sz="2550" b="1" i="0" u="none" strike="noStrike" kern="1200" cap="none" spc="0" normalizeH="0" baseline="0" noProof="0" dirty="0">
              <a:ln>
                <a:noFill/>
              </a:ln>
              <a:solidFill>
                <a:srgbClr val="123247"/>
              </a:solidFill>
              <a:effectLst/>
              <a:uLnTx/>
              <a:uFillTx/>
              <a:latin typeface="Aptos"/>
              <a:ea typeface="Aptos"/>
              <a:cs typeface="Aptos"/>
            </a:endParaRPr>
          </a:p>
        </p:txBody>
      </p:sp>
      <p:sp>
        <p:nvSpPr>
          <p:cNvPr id="2" name="Rectangle 1">
            <a:extLst>
              <a:ext uri="{FF2B5EF4-FFF2-40B4-BE49-F238E27FC236}">
                <a16:creationId xmlns:a16="http://schemas.microsoft.com/office/drawing/2014/main" id="{E012BD2A-D18A-418D-A4A3-BDF74A02C8BA}"/>
              </a:ext>
            </a:extLst>
          </p:cNvPr>
          <p:cNvSpPr>
            <a:spLocks noGrp="1"/>
          </p:cNvSpPr>
          <p:nvPr/>
        </p:nvSpPr>
        <p:spPr>
          <a:xfrm>
            <a:off x="628650" y="895350"/>
            <a:ext cx="106680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87383"/>
                </a:solidFill>
                <a:latin typeface="Aptos"/>
                <a:ea typeface="Aptos"/>
                <a:cs typeface="Aptos"/>
              </a:defRPr>
            </a:pPr>
            <a:r>
              <a:rPr kumimoji="0" sz="1350" b="0" i="0" u="none" strike="noStrike" kern="1200" cap="none" spc="0" normalizeH="0" baseline="0" noProof="0" dirty="0">
                <a:ln>
                  <a:noFill/>
                </a:ln>
                <a:solidFill>
                  <a:srgbClr val="587383"/>
                </a:solidFill>
                <a:effectLst/>
                <a:uLnTx/>
                <a:uFillTx/>
                <a:latin typeface="Aptos"/>
                <a:ea typeface="Aptos"/>
                <a:cs typeface="Aptos"/>
              </a:rPr>
              <a:t>ADR predicts outcomes; SSLDR adds a distinct measure of serrated-pathway detection</a:t>
            </a:r>
          </a:p>
        </p:txBody>
      </p:sp>
      <p:sp>
        <p:nvSpPr>
          <p:cNvPr id="3" name="Rectangle 2">
            <a:extLst>
              <a:ext uri="{FF2B5EF4-FFF2-40B4-BE49-F238E27FC236}">
                <a16:creationId xmlns:a16="http://schemas.microsoft.com/office/drawing/2014/main" id="{CA4455D4-A223-4D9B-BA8C-38F73C1B1536}"/>
              </a:ext>
            </a:extLst>
          </p:cNvPr>
          <p:cNvSpPr>
            <a:spLocks noGrp="1"/>
          </p:cNvSpPr>
          <p:nvPr/>
        </p:nvSpPr>
        <p:spPr>
          <a:xfrm>
            <a:off x="609600" y="1276350"/>
            <a:ext cx="10972800" cy="38100"/>
          </a:xfrm>
          <a:prstGeom prst="rect">
            <a:avLst/>
          </a:prstGeom>
          <a:solidFill>
            <a:srgbClr val="20A6A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Rounded Corners 3">
            <a:extLst>
              <a:ext uri="{FF2B5EF4-FFF2-40B4-BE49-F238E27FC236}">
                <a16:creationId xmlns:a16="http://schemas.microsoft.com/office/drawing/2014/main" id="{9BBD5004-79D4-4224-8930-BDD1CD0FF5B3}"/>
              </a:ext>
            </a:extLst>
          </p:cNvPr>
          <p:cNvSpPr>
            <a:spLocks noGrp="1"/>
          </p:cNvSpPr>
          <p:nvPr/>
        </p:nvSpPr>
        <p:spPr>
          <a:xfrm>
            <a:off x="609600" y="1638300"/>
            <a:ext cx="4248150" cy="3314700"/>
          </a:xfrm>
          <a:prstGeom prst="roundRect">
            <a:avLst>
              <a:gd name="adj" fmla="val 5747"/>
            </a:avLst>
          </a:prstGeom>
          <a:solidFill>
            <a:srgbClr val="EEF3F5"/>
          </a:solidFill>
          <a:ln w="9525">
            <a:solidFill>
              <a:srgbClr val="D5E0E5"/>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FAD42663-ECA6-43D7-B760-B0C64DEDD597}"/>
              </a:ext>
            </a:extLst>
          </p:cNvPr>
          <p:cNvSpPr>
            <a:spLocks noGrp="1"/>
          </p:cNvSpPr>
          <p:nvPr/>
        </p:nvSpPr>
        <p:spPr>
          <a:xfrm>
            <a:off x="876300" y="1924050"/>
            <a:ext cx="3619500" cy="2095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1">
                <a:solidFill>
                  <a:srgbClr val="55707E"/>
                </a:solidFill>
                <a:latin typeface="Aptos"/>
                <a:ea typeface="Aptos"/>
                <a:cs typeface="Aptos"/>
              </a:defRPr>
            </a:pPr>
            <a:r>
              <a:rPr kumimoji="0" sz="975" b="1" i="0" u="none" strike="noStrike" kern="1200" cap="none" spc="0" normalizeH="0" baseline="0" noProof="0">
                <a:ln>
                  <a:noFill/>
                </a:ln>
                <a:solidFill>
                  <a:srgbClr val="55707E"/>
                </a:solidFill>
                <a:effectLst/>
                <a:uLnTx/>
                <a:uFillTx/>
                <a:latin typeface="Aptos"/>
                <a:ea typeface="Aptos"/>
                <a:cs typeface="Aptos"/>
              </a:rPr>
              <a:t>OUTCOME EVIDENCE FOR ADR</a:t>
            </a:r>
          </a:p>
        </p:txBody>
      </p:sp>
      <p:sp>
        <p:nvSpPr>
          <p:cNvPr id="6" name="Rectangle 5">
            <a:extLst>
              <a:ext uri="{FF2B5EF4-FFF2-40B4-BE49-F238E27FC236}">
                <a16:creationId xmlns:a16="http://schemas.microsoft.com/office/drawing/2014/main" id="{D42D076F-5379-478F-9D07-21219A422460}"/>
              </a:ext>
            </a:extLst>
          </p:cNvPr>
          <p:cNvSpPr>
            <a:spLocks noGrp="1"/>
          </p:cNvSpPr>
          <p:nvPr/>
        </p:nvSpPr>
        <p:spPr>
          <a:xfrm>
            <a:off x="876300" y="2343150"/>
            <a:ext cx="3619500" cy="2286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50" b="1">
                <a:solidFill>
                  <a:srgbClr val="183B4D"/>
                </a:solidFill>
                <a:latin typeface="Aptos"/>
                <a:ea typeface="Aptos"/>
                <a:cs typeface="Aptos"/>
              </a:defRPr>
            </a:pPr>
            <a:r>
              <a:rPr kumimoji="0" sz="1350" b="1" i="0" u="none" strike="noStrike" kern="1200" cap="none" spc="0" normalizeH="0" baseline="0" noProof="0">
                <a:ln>
                  <a:noFill/>
                </a:ln>
                <a:solidFill>
                  <a:srgbClr val="183B4D"/>
                </a:solidFill>
                <a:effectLst/>
                <a:uLnTx/>
                <a:uFillTx/>
                <a:latin typeface="Aptos"/>
                <a:ea typeface="Aptos"/>
                <a:cs typeface="Aptos"/>
              </a:rPr>
              <a:t>For each 1-point increase</a:t>
            </a:r>
          </a:p>
        </p:txBody>
      </p:sp>
      <p:sp>
        <p:nvSpPr>
          <p:cNvPr id="7" name="Rectangle 6">
            <a:extLst>
              <a:ext uri="{FF2B5EF4-FFF2-40B4-BE49-F238E27FC236}">
                <a16:creationId xmlns:a16="http://schemas.microsoft.com/office/drawing/2014/main" id="{7F06B2E2-4B8C-4C45-8548-49CAC502AD43}"/>
              </a:ext>
            </a:extLst>
          </p:cNvPr>
          <p:cNvSpPr>
            <a:spLocks noGrp="1"/>
          </p:cNvSpPr>
          <p:nvPr/>
        </p:nvSpPr>
        <p:spPr>
          <a:xfrm>
            <a:off x="876300" y="2686050"/>
            <a:ext cx="3619500" cy="428625"/>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2550" b="1">
                <a:solidFill>
                  <a:srgbClr val="269A5B"/>
                </a:solidFill>
                <a:latin typeface="Aptos"/>
                <a:ea typeface="Aptos"/>
                <a:cs typeface="Aptos"/>
              </a:defRPr>
            </a:pPr>
            <a:r>
              <a:rPr kumimoji="0" sz="2550" b="1" i="0" u="none" strike="noStrike" kern="1200" cap="none" spc="0" normalizeH="0" baseline="0" noProof="0">
                <a:ln>
                  <a:noFill/>
                </a:ln>
                <a:solidFill>
                  <a:srgbClr val="269A5B"/>
                </a:solidFill>
                <a:effectLst/>
                <a:uLnTx/>
                <a:uFillTx/>
                <a:latin typeface="Aptos"/>
                <a:ea typeface="Aptos"/>
                <a:cs typeface="Aptos"/>
              </a:rPr>
              <a:t>≈ 3% lower</a:t>
            </a:r>
          </a:p>
        </p:txBody>
      </p:sp>
      <p:sp>
        <p:nvSpPr>
          <p:cNvPr id="8" name="Rectangle 7">
            <a:extLst>
              <a:ext uri="{FF2B5EF4-FFF2-40B4-BE49-F238E27FC236}">
                <a16:creationId xmlns:a16="http://schemas.microsoft.com/office/drawing/2014/main" id="{2D0FE989-627B-4EDB-8337-59DA214B79F8}"/>
              </a:ext>
            </a:extLst>
          </p:cNvPr>
          <p:cNvSpPr>
            <a:spLocks noGrp="1"/>
          </p:cNvSpPr>
          <p:nvPr/>
        </p:nvSpPr>
        <p:spPr>
          <a:xfrm>
            <a:off x="876300" y="3133725"/>
            <a:ext cx="3619500" cy="2286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75" b="1">
                <a:solidFill>
                  <a:srgbClr val="183B4D"/>
                </a:solidFill>
                <a:latin typeface="Aptos"/>
                <a:ea typeface="Aptos"/>
                <a:cs typeface="Aptos"/>
              </a:defRPr>
            </a:pPr>
            <a:r>
              <a:rPr kumimoji="0" sz="1275" b="1" i="0" u="none" strike="noStrike" kern="1200" cap="none" spc="0" normalizeH="0" baseline="0" noProof="0">
                <a:ln>
                  <a:noFill/>
                </a:ln>
                <a:solidFill>
                  <a:srgbClr val="183B4D"/>
                </a:solidFill>
                <a:effectLst/>
                <a:uLnTx/>
                <a:uFillTx/>
                <a:latin typeface="Aptos"/>
                <a:ea typeface="Aptos"/>
                <a:cs typeface="Aptos"/>
              </a:rPr>
              <a:t>post-colonoscopy / interval CRC risk</a:t>
            </a:r>
          </a:p>
        </p:txBody>
      </p:sp>
      <p:sp>
        <p:nvSpPr>
          <p:cNvPr id="9" name="Rectangle 8">
            <a:extLst>
              <a:ext uri="{FF2B5EF4-FFF2-40B4-BE49-F238E27FC236}">
                <a16:creationId xmlns:a16="http://schemas.microsoft.com/office/drawing/2014/main" id="{710F81A8-0A9D-4455-8CC2-1A37C1F4C96A}"/>
              </a:ext>
            </a:extLst>
          </p:cNvPr>
          <p:cNvSpPr>
            <a:spLocks noGrp="1"/>
          </p:cNvSpPr>
          <p:nvPr/>
        </p:nvSpPr>
        <p:spPr>
          <a:xfrm>
            <a:off x="1219200" y="3571875"/>
            <a:ext cx="2933700" cy="19050"/>
          </a:xfrm>
          <a:prstGeom prst="rect">
            <a:avLst/>
          </a:prstGeom>
          <a:solidFill>
            <a:srgbClr val="CEDCE2"/>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2669AB4-085D-4EE0-893D-48FFE49E5C1D}"/>
              </a:ext>
            </a:extLst>
          </p:cNvPr>
          <p:cNvSpPr>
            <a:spLocks noGrp="1"/>
          </p:cNvSpPr>
          <p:nvPr/>
        </p:nvSpPr>
        <p:spPr>
          <a:xfrm>
            <a:off x="876300" y="3800475"/>
            <a:ext cx="3619500" cy="3810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2175" b="1">
                <a:solidFill>
                  <a:srgbClr val="269A5B"/>
                </a:solidFill>
                <a:latin typeface="Aptos"/>
                <a:ea typeface="Aptos"/>
                <a:cs typeface="Aptos"/>
              </a:defRPr>
            </a:pPr>
            <a:r>
              <a:rPr kumimoji="0" sz="2175" b="1" i="0" u="none" strike="noStrike" kern="1200" cap="none" spc="0" normalizeH="0" baseline="0" noProof="0">
                <a:ln>
                  <a:noFill/>
                </a:ln>
                <a:solidFill>
                  <a:srgbClr val="269A5B"/>
                </a:solidFill>
                <a:effectLst/>
                <a:uLnTx/>
                <a:uFillTx/>
                <a:latin typeface="Aptos"/>
                <a:ea typeface="Aptos"/>
                <a:cs typeface="Aptos"/>
              </a:rPr>
              <a:t>≈ 5% lower</a:t>
            </a:r>
          </a:p>
        </p:txBody>
      </p:sp>
      <p:sp>
        <p:nvSpPr>
          <p:cNvPr id="11" name="Rectangle 10">
            <a:extLst>
              <a:ext uri="{FF2B5EF4-FFF2-40B4-BE49-F238E27FC236}">
                <a16:creationId xmlns:a16="http://schemas.microsoft.com/office/drawing/2014/main" id="{12A13FAC-8A65-4089-9B62-B9709DC84A89}"/>
              </a:ext>
            </a:extLst>
          </p:cNvPr>
          <p:cNvSpPr>
            <a:spLocks noGrp="1"/>
          </p:cNvSpPr>
          <p:nvPr/>
        </p:nvSpPr>
        <p:spPr>
          <a:xfrm>
            <a:off x="876300" y="4238625"/>
            <a:ext cx="3619500" cy="2095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183B4D"/>
                </a:solidFill>
                <a:latin typeface="Aptos"/>
                <a:ea typeface="Aptos"/>
                <a:cs typeface="Aptos"/>
              </a:defRPr>
            </a:pPr>
            <a:r>
              <a:rPr kumimoji="0" sz="1200" b="1" i="0" u="none" strike="noStrike" kern="1200" cap="none" spc="0" normalizeH="0" baseline="0" noProof="0">
                <a:ln>
                  <a:noFill/>
                </a:ln>
                <a:solidFill>
                  <a:srgbClr val="183B4D"/>
                </a:solidFill>
                <a:effectLst/>
                <a:uLnTx/>
                <a:uFillTx/>
                <a:latin typeface="Aptos"/>
                <a:ea typeface="Aptos"/>
                <a:cs typeface="Aptos"/>
              </a:rPr>
              <a:t>fatal interval CRC risk</a:t>
            </a:r>
          </a:p>
        </p:txBody>
      </p:sp>
      <p:sp>
        <p:nvSpPr>
          <p:cNvPr id="12" name="Rectangle 11">
            <a:extLst>
              <a:ext uri="{FF2B5EF4-FFF2-40B4-BE49-F238E27FC236}">
                <a16:creationId xmlns:a16="http://schemas.microsoft.com/office/drawing/2014/main" id="{91BA6691-9658-48DD-84B4-2C3B8FFFB148}"/>
              </a:ext>
            </a:extLst>
          </p:cNvPr>
          <p:cNvSpPr>
            <a:spLocks noGrp="1"/>
          </p:cNvSpPr>
          <p:nvPr/>
        </p:nvSpPr>
        <p:spPr>
          <a:xfrm>
            <a:off x="876300" y="4629150"/>
            <a:ext cx="3619500" cy="1714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825" b="0">
                <a:solidFill>
                  <a:srgbClr val="718894"/>
                </a:solidFill>
                <a:latin typeface="Aptos"/>
                <a:ea typeface="Aptos"/>
                <a:cs typeface="Aptos"/>
              </a:defRPr>
            </a:pPr>
            <a:r>
              <a:rPr kumimoji="0" sz="825" b="0" i="0" u="none" strike="noStrike" kern="1200" cap="none" spc="0" normalizeH="0" baseline="0" noProof="0">
                <a:ln>
                  <a:noFill/>
                </a:ln>
                <a:solidFill>
                  <a:srgbClr val="718894"/>
                </a:solidFill>
                <a:effectLst/>
                <a:uLnTx/>
                <a:uFillTx/>
                <a:latin typeface="Aptos"/>
                <a:ea typeface="Aptos"/>
                <a:cs typeface="Aptos"/>
              </a:rPr>
              <a:t>Association derived from continuous hazard ratios</a:t>
            </a:r>
          </a:p>
        </p:txBody>
      </p:sp>
      <p:sp>
        <p:nvSpPr>
          <p:cNvPr id="13" name="Rectangle: Rounded Corners 12">
            <a:extLst>
              <a:ext uri="{FF2B5EF4-FFF2-40B4-BE49-F238E27FC236}">
                <a16:creationId xmlns:a16="http://schemas.microsoft.com/office/drawing/2014/main" id="{E0D7ABA2-64FF-4762-AA12-D0CDD4052C16}"/>
              </a:ext>
            </a:extLst>
          </p:cNvPr>
          <p:cNvSpPr>
            <a:spLocks noGrp="1"/>
          </p:cNvSpPr>
          <p:nvPr/>
        </p:nvSpPr>
        <p:spPr>
          <a:xfrm>
            <a:off x="5124450" y="1638300"/>
            <a:ext cx="3028950" cy="3314700"/>
          </a:xfrm>
          <a:prstGeom prst="roundRect">
            <a:avLst>
              <a:gd name="adj" fmla="val 6289"/>
            </a:avLst>
          </a:prstGeom>
          <a:solidFill>
            <a:srgbClr val="FFFFFF"/>
          </a:solidFill>
          <a:ln w="9525">
            <a:solidFill>
              <a:srgbClr val="2E8EB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03C65213-F592-4D17-8E81-758C14B95753}"/>
              </a:ext>
            </a:extLst>
          </p:cNvPr>
          <p:cNvSpPr>
            <a:spLocks noGrp="1"/>
          </p:cNvSpPr>
          <p:nvPr/>
        </p:nvSpPr>
        <p:spPr>
          <a:xfrm>
            <a:off x="5353050" y="1943100"/>
            <a:ext cx="2571750" cy="2095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24779A"/>
                </a:solidFill>
                <a:latin typeface="Aptos"/>
                <a:ea typeface="Aptos"/>
                <a:cs typeface="Aptos"/>
              </a:defRPr>
            </a:pPr>
            <a:r>
              <a:rPr kumimoji="0" sz="900" b="1" i="0" u="none" strike="noStrike" kern="1200" cap="none" spc="0" normalizeH="0" baseline="0" noProof="0">
                <a:ln>
                  <a:noFill/>
                </a:ln>
                <a:solidFill>
                  <a:srgbClr val="24779A"/>
                </a:solidFill>
                <a:effectLst/>
                <a:uLnTx/>
                <a:uFillTx/>
                <a:latin typeface="Aptos"/>
                <a:ea typeface="Aptos"/>
                <a:cs typeface="Aptos"/>
              </a:rPr>
              <a:t>ADENOMA DETECTION RATE</a:t>
            </a:r>
          </a:p>
        </p:txBody>
      </p:sp>
      <p:sp>
        <p:nvSpPr>
          <p:cNvPr id="15" name="Rectangle 14">
            <a:extLst>
              <a:ext uri="{FF2B5EF4-FFF2-40B4-BE49-F238E27FC236}">
                <a16:creationId xmlns:a16="http://schemas.microsoft.com/office/drawing/2014/main" id="{CBC75A34-6B5D-4802-B880-ABD27702EF60}"/>
              </a:ext>
            </a:extLst>
          </p:cNvPr>
          <p:cNvSpPr>
            <a:spLocks noGrp="1"/>
          </p:cNvSpPr>
          <p:nvPr/>
        </p:nvSpPr>
        <p:spPr>
          <a:xfrm>
            <a:off x="5353050" y="2324100"/>
            <a:ext cx="2571750" cy="3048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183B4D"/>
                </a:solidFill>
                <a:latin typeface="Aptos"/>
                <a:ea typeface="Aptos"/>
                <a:cs typeface="Aptos"/>
              </a:defRPr>
            </a:pPr>
            <a:r>
              <a:rPr kumimoji="0" sz="1800" b="1" i="0" u="none" strike="noStrike" kern="1200" cap="none" spc="0" normalizeH="0" baseline="0" noProof="0">
                <a:ln>
                  <a:noFill/>
                </a:ln>
                <a:solidFill>
                  <a:srgbClr val="183B4D"/>
                </a:solidFill>
                <a:effectLst/>
                <a:uLnTx/>
                <a:uFillTx/>
                <a:latin typeface="Aptos"/>
                <a:ea typeface="Aptos"/>
                <a:cs typeface="Aptos"/>
              </a:rPr>
              <a:t>ADR</a:t>
            </a:r>
          </a:p>
        </p:txBody>
      </p:sp>
      <p:sp>
        <p:nvSpPr>
          <p:cNvPr id="16" name="Rectangle 15">
            <a:extLst>
              <a:ext uri="{FF2B5EF4-FFF2-40B4-BE49-F238E27FC236}">
                <a16:creationId xmlns:a16="http://schemas.microsoft.com/office/drawing/2014/main" id="{08B14834-6074-450C-A687-29449BF51569}"/>
              </a:ext>
            </a:extLst>
          </p:cNvPr>
          <p:cNvSpPr>
            <a:spLocks noGrp="1"/>
          </p:cNvSpPr>
          <p:nvPr/>
        </p:nvSpPr>
        <p:spPr>
          <a:xfrm>
            <a:off x="5353050" y="2743200"/>
            <a:ext cx="2571750" cy="5524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000" b="1">
                <a:solidFill>
                  <a:srgbClr val="269A5B"/>
                </a:solidFill>
                <a:latin typeface="Aptos"/>
                <a:ea typeface="Aptos"/>
                <a:cs typeface="Aptos"/>
              </a:defRPr>
            </a:pPr>
            <a:r>
              <a:rPr kumimoji="0" sz="3000" b="1" i="0" u="none" strike="noStrike" kern="1200" cap="none" spc="0" normalizeH="0" baseline="0" noProof="0">
                <a:ln>
                  <a:noFill/>
                </a:ln>
                <a:solidFill>
                  <a:srgbClr val="269A5B"/>
                </a:solidFill>
                <a:effectLst/>
                <a:uLnTx/>
                <a:uFillTx/>
                <a:latin typeface="Aptos"/>
                <a:ea typeface="Aptos"/>
                <a:cs typeface="Aptos"/>
              </a:rPr>
              <a:t>≥35%</a:t>
            </a:r>
          </a:p>
        </p:txBody>
      </p:sp>
      <p:sp>
        <p:nvSpPr>
          <p:cNvPr id="17" name="Rectangle 16">
            <a:extLst>
              <a:ext uri="{FF2B5EF4-FFF2-40B4-BE49-F238E27FC236}">
                <a16:creationId xmlns:a16="http://schemas.microsoft.com/office/drawing/2014/main" id="{FCBB496C-EF85-42CB-B69E-910A7A831D8F}"/>
              </a:ext>
            </a:extLst>
          </p:cNvPr>
          <p:cNvSpPr>
            <a:spLocks noGrp="1"/>
          </p:cNvSpPr>
          <p:nvPr/>
        </p:nvSpPr>
        <p:spPr>
          <a:xfrm>
            <a:off x="5353050" y="3333750"/>
            <a:ext cx="2571750" cy="2286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4E6876"/>
                </a:solidFill>
                <a:latin typeface="Aptos"/>
                <a:ea typeface="Aptos"/>
                <a:cs typeface="Aptos"/>
              </a:defRPr>
            </a:pPr>
            <a:r>
              <a:rPr kumimoji="0" sz="1200" b="1" i="0" u="none" strike="noStrike" kern="1200" cap="none" spc="0" normalizeH="0" baseline="0" noProof="0">
                <a:ln>
                  <a:noFill/>
                </a:ln>
                <a:solidFill>
                  <a:srgbClr val="4E6876"/>
                </a:solidFill>
                <a:effectLst/>
                <a:uLnTx/>
                <a:uFillTx/>
                <a:latin typeface="Aptos"/>
                <a:ea typeface="Aptos"/>
                <a:cs typeface="Aptos"/>
              </a:rPr>
              <a:t>minimum performance target</a:t>
            </a:r>
          </a:p>
        </p:txBody>
      </p:sp>
      <p:sp>
        <p:nvSpPr>
          <p:cNvPr id="18" name="Rectangle 17">
            <a:extLst>
              <a:ext uri="{FF2B5EF4-FFF2-40B4-BE49-F238E27FC236}">
                <a16:creationId xmlns:a16="http://schemas.microsoft.com/office/drawing/2014/main" id="{3E0760DD-0F81-4813-85FA-CB677D9766A0}"/>
              </a:ext>
            </a:extLst>
          </p:cNvPr>
          <p:cNvSpPr>
            <a:spLocks noGrp="1"/>
          </p:cNvSpPr>
          <p:nvPr/>
        </p:nvSpPr>
        <p:spPr>
          <a:xfrm>
            <a:off x="5591175" y="3781425"/>
            <a:ext cx="2095500" cy="19050"/>
          </a:xfrm>
          <a:prstGeom prst="rect">
            <a:avLst/>
          </a:prstGeom>
          <a:solidFill>
            <a:srgbClr val="D6E3E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D328F80B-AE82-4E38-83BF-B6B72F80CCBF}"/>
              </a:ext>
            </a:extLst>
          </p:cNvPr>
          <p:cNvSpPr>
            <a:spLocks noGrp="1"/>
          </p:cNvSpPr>
          <p:nvPr/>
        </p:nvSpPr>
        <p:spPr>
          <a:xfrm>
            <a:off x="5353050" y="3990975"/>
            <a:ext cx="2571750" cy="1905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1">
                <a:solidFill>
                  <a:srgbClr val="718894"/>
                </a:solidFill>
                <a:latin typeface="Aptos"/>
                <a:ea typeface="Aptos"/>
                <a:cs typeface="Aptos"/>
              </a:defRPr>
            </a:pPr>
            <a:r>
              <a:rPr kumimoji="0" sz="975" b="1" i="0" u="none" strike="noStrike" kern="1200" cap="none" spc="0" normalizeH="0" baseline="0" noProof="0">
                <a:ln>
                  <a:noFill/>
                </a:ln>
                <a:solidFill>
                  <a:srgbClr val="718894"/>
                </a:solidFill>
                <a:effectLst/>
                <a:uLnTx/>
                <a:uFillTx/>
                <a:latin typeface="Aptos"/>
                <a:ea typeface="Aptos"/>
                <a:cs typeface="Aptos"/>
              </a:rPr>
              <a:t>Practice aspiration</a:t>
            </a:r>
          </a:p>
        </p:txBody>
      </p:sp>
      <p:sp>
        <p:nvSpPr>
          <p:cNvPr id="20" name="Rectangle 19">
            <a:extLst>
              <a:ext uri="{FF2B5EF4-FFF2-40B4-BE49-F238E27FC236}">
                <a16:creationId xmlns:a16="http://schemas.microsoft.com/office/drawing/2014/main" id="{459521A8-B594-4E26-A884-B716B94D9265}"/>
              </a:ext>
            </a:extLst>
          </p:cNvPr>
          <p:cNvSpPr>
            <a:spLocks noGrp="1"/>
          </p:cNvSpPr>
          <p:nvPr/>
        </p:nvSpPr>
        <p:spPr>
          <a:xfrm>
            <a:off x="5353050" y="4267200"/>
            <a:ext cx="2571750" cy="2667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347E2B"/>
                </a:solidFill>
                <a:latin typeface="Aptos"/>
                <a:ea typeface="Aptos"/>
                <a:cs typeface="Aptos"/>
              </a:defRPr>
            </a:pPr>
            <a:r>
              <a:rPr kumimoji="0" sz="1425" b="1" i="0" u="none" strike="noStrike" kern="1200" cap="none" spc="0" normalizeH="0" baseline="0" noProof="0">
                <a:ln>
                  <a:noFill/>
                </a:ln>
                <a:solidFill>
                  <a:srgbClr val="347E2B"/>
                </a:solidFill>
                <a:effectLst/>
                <a:uLnTx/>
                <a:uFillTx/>
                <a:latin typeface="Aptos"/>
                <a:ea typeface="Aptos"/>
                <a:cs typeface="Aptos"/>
              </a:rPr>
              <a:t>≥50% overall ADR</a:t>
            </a:r>
          </a:p>
        </p:txBody>
      </p:sp>
      <p:sp>
        <p:nvSpPr>
          <p:cNvPr id="21" name="Rectangle: Rounded Corners 20">
            <a:extLst>
              <a:ext uri="{FF2B5EF4-FFF2-40B4-BE49-F238E27FC236}">
                <a16:creationId xmlns:a16="http://schemas.microsoft.com/office/drawing/2014/main" id="{C120AADF-9A10-41DC-88B3-8D55520E7D13}"/>
              </a:ext>
            </a:extLst>
          </p:cNvPr>
          <p:cNvSpPr>
            <a:spLocks noGrp="1"/>
          </p:cNvSpPr>
          <p:nvPr/>
        </p:nvSpPr>
        <p:spPr>
          <a:xfrm>
            <a:off x="8420100" y="1638300"/>
            <a:ext cx="3162300" cy="3314700"/>
          </a:xfrm>
          <a:prstGeom prst="roundRect">
            <a:avLst>
              <a:gd name="adj" fmla="val 6024"/>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Rectangle 21">
            <a:extLst>
              <a:ext uri="{FF2B5EF4-FFF2-40B4-BE49-F238E27FC236}">
                <a16:creationId xmlns:a16="http://schemas.microsoft.com/office/drawing/2014/main" id="{1543CD91-1FF7-497F-8800-BDC5D5D8FDAD}"/>
              </a:ext>
            </a:extLst>
          </p:cNvPr>
          <p:cNvSpPr>
            <a:spLocks noGrp="1"/>
          </p:cNvSpPr>
          <p:nvPr/>
        </p:nvSpPr>
        <p:spPr>
          <a:xfrm>
            <a:off x="8648700" y="1943100"/>
            <a:ext cx="2705100" cy="1905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SESSILE SERRATED LESION</a:t>
            </a:r>
          </a:p>
        </p:txBody>
      </p:sp>
      <p:sp>
        <p:nvSpPr>
          <p:cNvPr id="23" name="Rectangle 22">
            <a:extLst>
              <a:ext uri="{FF2B5EF4-FFF2-40B4-BE49-F238E27FC236}">
                <a16:creationId xmlns:a16="http://schemas.microsoft.com/office/drawing/2014/main" id="{50CB5E9B-8E4D-4710-A35F-E24693352133}"/>
              </a:ext>
            </a:extLst>
          </p:cNvPr>
          <p:cNvSpPr>
            <a:spLocks noGrp="1"/>
          </p:cNvSpPr>
          <p:nvPr/>
        </p:nvSpPr>
        <p:spPr>
          <a:xfrm>
            <a:off x="8648700" y="2152650"/>
            <a:ext cx="2705100" cy="1905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DETECTION RATE</a:t>
            </a:r>
          </a:p>
        </p:txBody>
      </p:sp>
      <p:sp>
        <p:nvSpPr>
          <p:cNvPr id="24" name="Rectangle 23">
            <a:extLst>
              <a:ext uri="{FF2B5EF4-FFF2-40B4-BE49-F238E27FC236}">
                <a16:creationId xmlns:a16="http://schemas.microsoft.com/office/drawing/2014/main" id="{40005715-4889-4325-B29A-DFC6CA0DCF19}"/>
              </a:ext>
            </a:extLst>
          </p:cNvPr>
          <p:cNvSpPr>
            <a:spLocks noGrp="1"/>
          </p:cNvSpPr>
          <p:nvPr/>
        </p:nvSpPr>
        <p:spPr>
          <a:xfrm>
            <a:off x="8648700" y="2505075"/>
            <a:ext cx="2705100" cy="3048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FFFFFF"/>
                </a:solidFill>
                <a:latin typeface="Aptos"/>
                <a:ea typeface="Aptos"/>
                <a:cs typeface="Aptos"/>
              </a:defRPr>
            </a:pPr>
            <a:r>
              <a:rPr kumimoji="0" sz="1800" b="1" i="0" u="none" strike="noStrike" kern="1200" cap="none" spc="0" normalizeH="0" baseline="0" noProof="0">
                <a:ln>
                  <a:noFill/>
                </a:ln>
                <a:solidFill>
                  <a:srgbClr val="FFFFFF"/>
                </a:solidFill>
                <a:effectLst/>
                <a:uLnTx/>
                <a:uFillTx/>
                <a:latin typeface="Aptos"/>
                <a:ea typeface="Aptos"/>
                <a:cs typeface="Aptos"/>
              </a:rPr>
              <a:t>SSLDR</a:t>
            </a:r>
          </a:p>
        </p:txBody>
      </p:sp>
      <p:sp>
        <p:nvSpPr>
          <p:cNvPr id="25" name="Rectangle 24">
            <a:extLst>
              <a:ext uri="{FF2B5EF4-FFF2-40B4-BE49-F238E27FC236}">
                <a16:creationId xmlns:a16="http://schemas.microsoft.com/office/drawing/2014/main" id="{A75823D8-FE9E-4FFA-8AE9-98A664232E66}"/>
              </a:ext>
            </a:extLst>
          </p:cNvPr>
          <p:cNvSpPr>
            <a:spLocks noGrp="1"/>
          </p:cNvSpPr>
          <p:nvPr/>
        </p:nvSpPr>
        <p:spPr>
          <a:xfrm>
            <a:off x="8648700" y="2905125"/>
            <a:ext cx="2705100" cy="5524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3000" b="1">
                <a:solidFill>
                  <a:srgbClr val="66D6A0"/>
                </a:solidFill>
                <a:latin typeface="Aptos"/>
                <a:ea typeface="Aptos"/>
                <a:cs typeface="Aptos"/>
              </a:defRPr>
            </a:pPr>
            <a:r>
              <a:rPr kumimoji="0" sz="3000" b="1" i="0" u="none" strike="noStrike" kern="1200" cap="none" spc="0" normalizeH="0" baseline="0" noProof="0">
                <a:ln>
                  <a:noFill/>
                </a:ln>
                <a:solidFill>
                  <a:srgbClr val="66D6A0"/>
                </a:solidFill>
                <a:effectLst/>
                <a:uLnTx/>
                <a:uFillTx/>
                <a:latin typeface="Aptos"/>
                <a:ea typeface="Aptos"/>
                <a:cs typeface="Aptos"/>
              </a:rPr>
              <a:t>≥6%</a:t>
            </a:r>
          </a:p>
        </p:txBody>
      </p:sp>
      <p:sp>
        <p:nvSpPr>
          <p:cNvPr id="26" name="Rectangle 25">
            <a:extLst>
              <a:ext uri="{FF2B5EF4-FFF2-40B4-BE49-F238E27FC236}">
                <a16:creationId xmlns:a16="http://schemas.microsoft.com/office/drawing/2014/main" id="{FE67DF7E-5001-47C0-BFA5-84758304D530}"/>
              </a:ext>
            </a:extLst>
          </p:cNvPr>
          <p:cNvSpPr>
            <a:spLocks noGrp="1"/>
          </p:cNvSpPr>
          <p:nvPr/>
        </p:nvSpPr>
        <p:spPr>
          <a:xfrm>
            <a:off x="8648700" y="3486150"/>
            <a:ext cx="2705100" cy="2286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3F7F8"/>
                </a:solidFill>
                <a:latin typeface="Aptos"/>
                <a:ea typeface="Aptos"/>
                <a:cs typeface="Aptos"/>
              </a:defRPr>
            </a:pPr>
            <a:r>
              <a:rPr kumimoji="0" sz="1200" b="1" i="0" u="none" strike="noStrike" kern="1200" cap="none" spc="0" normalizeH="0" baseline="0" noProof="0">
                <a:ln>
                  <a:noFill/>
                </a:ln>
                <a:solidFill>
                  <a:srgbClr val="F3F7F8"/>
                </a:solidFill>
                <a:effectLst/>
                <a:uLnTx/>
                <a:uFillTx/>
                <a:latin typeface="Aptos"/>
                <a:ea typeface="Aptos"/>
                <a:cs typeface="Aptos"/>
              </a:rPr>
              <a:t>minimum performance target</a:t>
            </a:r>
          </a:p>
        </p:txBody>
      </p:sp>
      <p:sp>
        <p:nvSpPr>
          <p:cNvPr id="27" name="Rectangle 26">
            <a:extLst>
              <a:ext uri="{FF2B5EF4-FFF2-40B4-BE49-F238E27FC236}">
                <a16:creationId xmlns:a16="http://schemas.microsoft.com/office/drawing/2014/main" id="{870228FE-AF94-456D-B962-9CC0B3C2000D}"/>
              </a:ext>
            </a:extLst>
          </p:cNvPr>
          <p:cNvSpPr>
            <a:spLocks noGrp="1"/>
          </p:cNvSpPr>
          <p:nvPr/>
        </p:nvSpPr>
        <p:spPr>
          <a:xfrm>
            <a:off x="8953500" y="3952875"/>
            <a:ext cx="2095500" cy="19050"/>
          </a:xfrm>
          <a:prstGeom prst="rect">
            <a:avLst/>
          </a:prstGeom>
          <a:solidFill>
            <a:srgbClr val="31526A"/>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Rectangle 27">
            <a:extLst>
              <a:ext uri="{FF2B5EF4-FFF2-40B4-BE49-F238E27FC236}">
                <a16:creationId xmlns:a16="http://schemas.microsoft.com/office/drawing/2014/main" id="{2DE47488-2CEC-44AB-BBEC-19C521FFBC06}"/>
              </a:ext>
            </a:extLst>
          </p:cNvPr>
          <p:cNvSpPr>
            <a:spLocks noGrp="1"/>
          </p:cNvSpPr>
          <p:nvPr/>
        </p:nvSpPr>
        <p:spPr>
          <a:xfrm>
            <a:off x="8648700" y="4191000"/>
            <a:ext cx="2705100" cy="238125"/>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75" b="1">
                <a:solidFill>
                  <a:srgbClr val="FFFFFF"/>
                </a:solidFill>
                <a:latin typeface="Aptos"/>
                <a:ea typeface="Aptos"/>
                <a:cs typeface="Aptos"/>
              </a:defRPr>
            </a:pPr>
            <a:r>
              <a:rPr kumimoji="0" sz="1275" b="1" i="0" u="none" strike="noStrike" kern="1200" cap="none" spc="0" normalizeH="0" baseline="0" noProof="0">
                <a:ln>
                  <a:noFill/>
                </a:ln>
                <a:solidFill>
                  <a:srgbClr val="FFFFFF"/>
                </a:solidFill>
                <a:effectLst/>
                <a:uLnTx/>
                <a:uFillTx/>
                <a:latin typeface="Aptos"/>
                <a:ea typeface="Aptos"/>
                <a:cs typeface="Aptos"/>
              </a:rPr>
              <a:t>Track separately from ADR</a:t>
            </a:r>
          </a:p>
        </p:txBody>
      </p:sp>
      <p:sp>
        <p:nvSpPr>
          <p:cNvPr id="29" name="Rectangle 28">
            <a:extLst>
              <a:ext uri="{FF2B5EF4-FFF2-40B4-BE49-F238E27FC236}">
                <a16:creationId xmlns:a16="http://schemas.microsoft.com/office/drawing/2014/main" id="{4AF67F21-D407-4C65-A6C9-A541FA9FC577}"/>
              </a:ext>
            </a:extLst>
          </p:cNvPr>
          <p:cNvSpPr>
            <a:spLocks noGrp="1"/>
          </p:cNvSpPr>
          <p:nvPr/>
        </p:nvSpPr>
        <p:spPr>
          <a:xfrm>
            <a:off x="8801100" y="4524375"/>
            <a:ext cx="2400300" cy="38100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75" b="0">
                <a:solidFill>
                  <a:srgbClr val="B7D0DC"/>
                </a:solidFill>
                <a:latin typeface="Aptos"/>
                <a:ea typeface="Aptos"/>
                <a:cs typeface="Aptos"/>
              </a:defRPr>
            </a:pPr>
            <a:r>
              <a:rPr kumimoji="0" sz="975" b="0" i="0" u="none" strike="noStrike" kern="1200" cap="none" spc="0" normalizeH="0" baseline="0" noProof="0">
                <a:ln>
                  <a:noFill/>
                </a:ln>
                <a:solidFill>
                  <a:srgbClr val="B7D0DC"/>
                </a:solidFill>
                <a:effectLst/>
                <a:uLnTx/>
                <a:uFillTx/>
                <a:latin typeface="Aptos"/>
                <a:ea typeface="Aptos"/>
                <a:cs typeface="Aptos"/>
              </a:rPr>
              <a:t>Flat, subtle proximal lesions may be missed despite an acceptable ADR</a:t>
            </a:r>
          </a:p>
        </p:txBody>
      </p:sp>
      <p:sp>
        <p:nvSpPr>
          <p:cNvPr id="30" name="Rectangle: Rounded Corners 29">
            <a:extLst>
              <a:ext uri="{FF2B5EF4-FFF2-40B4-BE49-F238E27FC236}">
                <a16:creationId xmlns:a16="http://schemas.microsoft.com/office/drawing/2014/main" id="{08F2786B-E41B-461B-BAD2-90A9740CA22E}"/>
              </a:ext>
            </a:extLst>
          </p:cNvPr>
          <p:cNvSpPr>
            <a:spLocks noGrp="1"/>
          </p:cNvSpPr>
          <p:nvPr/>
        </p:nvSpPr>
        <p:spPr>
          <a:xfrm>
            <a:off x="609600" y="5248275"/>
            <a:ext cx="10972800" cy="857250"/>
          </a:xfrm>
          <a:prstGeom prst="roundRect">
            <a:avLst>
              <a:gd name="adj" fmla="val 17778"/>
            </a:avLst>
          </a:prstGeom>
          <a:solidFill>
            <a:srgbClr val="E5F4F3"/>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489E3F8F-8B8C-4BA9-AFFC-4F2214952A02}"/>
              </a:ext>
            </a:extLst>
          </p:cNvPr>
          <p:cNvSpPr>
            <a:spLocks noGrp="1"/>
          </p:cNvSpPr>
          <p:nvPr/>
        </p:nvSpPr>
        <p:spPr>
          <a:xfrm>
            <a:off x="895350" y="5524500"/>
            <a:ext cx="1238250"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087D80"/>
                </a:solidFill>
                <a:latin typeface="Aptos"/>
                <a:ea typeface="Aptos"/>
                <a:cs typeface="Aptos"/>
              </a:defRPr>
            </a:pPr>
            <a:r>
              <a:rPr kumimoji="0" sz="1275" b="1" i="0" u="none" strike="noStrike" kern="1200" cap="none" spc="0" normalizeH="0" baseline="0" noProof="0">
                <a:ln>
                  <a:noFill/>
                </a:ln>
                <a:solidFill>
                  <a:srgbClr val="087D80"/>
                </a:solidFill>
                <a:effectLst/>
                <a:uLnTx/>
                <a:uFillTx/>
                <a:latin typeface="Aptos"/>
                <a:ea typeface="Aptos"/>
                <a:cs typeface="Aptos"/>
              </a:rPr>
              <a:t>Takeaway</a:t>
            </a:r>
          </a:p>
        </p:txBody>
      </p:sp>
      <p:sp>
        <p:nvSpPr>
          <p:cNvPr id="32" name="Rectangle 31">
            <a:extLst>
              <a:ext uri="{FF2B5EF4-FFF2-40B4-BE49-F238E27FC236}">
                <a16:creationId xmlns:a16="http://schemas.microsoft.com/office/drawing/2014/main" id="{5E64CD50-5DB2-48B3-83D1-946CC6101519}"/>
              </a:ext>
            </a:extLst>
          </p:cNvPr>
          <p:cNvSpPr>
            <a:spLocks noGrp="1"/>
          </p:cNvSpPr>
          <p:nvPr/>
        </p:nvSpPr>
        <p:spPr>
          <a:xfrm>
            <a:off x="2190750" y="5429250"/>
            <a:ext cx="8953500" cy="4572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183B4D"/>
                </a:solidFill>
                <a:latin typeface="Aptos"/>
                <a:ea typeface="Aptos"/>
                <a:cs typeface="Aptos"/>
              </a:defRPr>
            </a:pPr>
            <a:r>
              <a:rPr kumimoji="0" sz="1425" b="1" i="0" u="none" strike="noStrike" kern="1200" cap="none" spc="0" normalizeH="0" baseline="0" noProof="0">
                <a:ln>
                  <a:noFill/>
                </a:ln>
                <a:solidFill>
                  <a:srgbClr val="183B4D"/>
                </a:solidFill>
                <a:effectLst/>
                <a:uLnTx/>
                <a:uFillTx/>
                <a:latin typeface="Aptos"/>
                <a:ea typeface="Aptos"/>
                <a:cs typeface="Aptos"/>
              </a:rPr>
              <a:t>Track both metrics: ADR measures conventional adenoma detection, while SSLDR addresses an important serrated-pathway blind spot.</a:t>
            </a:r>
          </a:p>
        </p:txBody>
      </p:sp>
      <p:sp>
        <p:nvSpPr>
          <p:cNvPr id="33" name="Rectangle 32">
            <a:extLst>
              <a:ext uri="{FF2B5EF4-FFF2-40B4-BE49-F238E27FC236}">
                <a16:creationId xmlns:a16="http://schemas.microsoft.com/office/drawing/2014/main" id="{D05107D3-0182-4A45-B93F-C4FBD9AAC594}"/>
              </a:ext>
            </a:extLst>
          </p:cNvPr>
          <p:cNvSpPr>
            <a:spLocks noGrp="1"/>
          </p:cNvSpPr>
          <p:nvPr/>
        </p:nvSpPr>
        <p:spPr>
          <a:xfrm>
            <a:off x="628650" y="6381750"/>
            <a:ext cx="10668000" cy="1905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0">
                <a:solidFill>
                  <a:srgbClr val="718894"/>
                </a:solidFill>
                <a:latin typeface="Aptos"/>
                <a:ea typeface="Aptos"/>
                <a:cs typeface="Aptos"/>
              </a:defRPr>
            </a:pPr>
            <a:r>
              <a:rPr kumimoji="0" sz="750" b="0" i="0" u="none" strike="noStrike" kern="1200" cap="none" spc="0" normalizeH="0" baseline="0" noProof="0">
                <a:ln>
                  <a:noFill/>
                </a:ln>
                <a:solidFill>
                  <a:srgbClr val="718894"/>
                </a:solidFill>
                <a:effectLst/>
                <a:uLnTx/>
                <a:uFillTx/>
                <a:latin typeface="Aptos"/>
                <a:ea typeface="Aptos"/>
                <a:cs typeface="Aptos"/>
              </a:rPr>
              <a:t>Corley et al., NEJM 2014; Rex et al., Gastrointest Endosc 2024. ADR target ≥35%; SSLDR target ≥6%.</a:t>
            </a:r>
          </a:p>
        </p:txBody>
      </p:sp>
    </p:spTree>
    <p:extLst>
      <p:ext uri="{BB962C8B-B14F-4D97-AF65-F5344CB8AC3E}">
        <p14:creationId xmlns:p14="http://schemas.microsoft.com/office/powerpoint/2010/main" val="40568657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E74AB5A-D18C-4348-B946-9BAA9170DC3D}"/>
              </a:ext>
            </a:extLst>
          </p:cNvPr>
          <p:cNvSpPr>
            <a:spLocks noGrp="1"/>
          </p:cNvSpPr>
          <p:nvPr/>
        </p:nvSpPr>
        <p:spPr>
          <a:xfrm>
            <a:off x="609600" y="381000"/>
            <a:ext cx="10953750" cy="4953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23247"/>
                </a:solidFill>
                <a:latin typeface="Aptos"/>
                <a:ea typeface="Aptos"/>
                <a:cs typeface="Aptos"/>
              </a:defRPr>
            </a:pPr>
            <a:r>
              <a:rPr kumimoji="0" sz="2550" b="1" i="0" u="none" strike="noStrike" kern="1200" cap="none" spc="0" normalizeH="0" baseline="0" noProof="0">
                <a:ln>
                  <a:noFill/>
                </a:ln>
                <a:solidFill>
                  <a:srgbClr val="123247"/>
                </a:solidFill>
                <a:effectLst/>
                <a:uLnTx/>
                <a:uFillTx/>
                <a:latin typeface="Aptos"/>
                <a:ea typeface="Aptos"/>
                <a:cs typeface="Aptos"/>
              </a:rPr>
              <a:t>CO₂ insufflation improves recovery after colonoscopy</a:t>
            </a:r>
          </a:p>
        </p:txBody>
      </p:sp>
      <p:sp>
        <p:nvSpPr>
          <p:cNvPr id="2" name="Rectangle 1">
            <a:extLst>
              <a:ext uri="{FF2B5EF4-FFF2-40B4-BE49-F238E27FC236}">
                <a16:creationId xmlns:a16="http://schemas.microsoft.com/office/drawing/2014/main" id="{BE0079B6-AB46-4D34-A2E2-F5AAF470B090}"/>
              </a:ext>
            </a:extLst>
          </p:cNvPr>
          <p:cNvSpPr>
            <a:spLocks noGrp="1"/>
          </p:cNvSpPr>
          <p:nvPr/>
        </p:nvSpPr>
        <p:spPr>
          <a:xfrm>
            <a:off x="628650" y="914400"/>
            <a:ext cx="10287000" cy="2857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517083"/>
                </a:solidFill>
                <a:latin typeface="Aptos"/>
                <a:ea typeface="Aptos"/>
                <a:cs typeface="Aptos"/>
              </a:defRPr>
            </a:pPr>
            <a:r>
              <a:rPr kumimoji="0" sz="1425" b="0" i="0" u="none" strike="noStrike" kern="1200" cap="none" spc="0" normalizeH="0" baseline="0" noProof="0">
                <a:ln>
                  <a:noFill/>
                </a:ln>
                <a:solidFill>
                  <a:srgbClr val="517083"/>
                </a:solidFill>
                <a:effectLst/>
                <a:uLnTx/>
                <a:uFillTx/>
                <a:latin typeface="Aptos"/>
                <a:ea typeface="Aptos"/>
                <a:cs typeface="Aptos"/>
              </a:rPr>
              <a:t>Rapid absorption means less retained gas, pain, and bloating after the procedure</a:t>
            </a:r>
          </a:p>
        </p:txBody>
      </p:sp>
      <p:sp>
        <p:nvSpPr>
          <p:cNvPr id="3" name="Rectangle 2">
            <a:extLst>
              <a:ext uri="{FF2B5EF4-FFF2-40B4-BE49-F238E27FC236}">
                <a16:creationId xmlns:a16="http://schemas.microsoft.com/office/drawing/2014/main" id="{7C202E95-F9D4-4328-9C88-1E9F38AC97F2}"/>
              </a:ext>
            </a:extLst>
          </p:cNvPr>
          <p:cNvSpPr>
            <a:spLocks noGrp="1"/>
          </p:cNvSpPr>
          <p:nvPr/>
        </p:nvSpPr>
        <p:spPr>
          <a:xfrm>
            <a:off x="609600" y="1295400"/>
            <a:ext cx="10972800" cy="38100"/>
          </a:xfrm>
          <a:prstGeom prst="rect">
            <a:avLst/>
          </a:prstGeom>
          <a:solidFill>
            <a:srgbClr val="20A6A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Rounded Corners 3">
            <a:extLst>
              <a:ext uri="{FF2B5EF4-FFF2-40B4-BE49-F238E27FC236}">
                <a16:creationId xmlns:a16="http://schemas.microsoft.com/office/drawing/2014/main" id="{276D9054-686B-41E8-B0FD-BD3AC12784E6}"/>
              </a:ext>
            </a:extLst>
          </p:cNvPr>
          <p:cNvSpPr>
            <a:spLocks noGrp="1"/>
          </p:cNvSpPr>
          <p:nvPr/>
        </p:nvSpPr>
        <p:spPr>
          <a:xfrm>
            <a:off x="609600" y="1638300"/>
            <a:ext cx="6896100" cy="3533775"/>
          </a:xfrm>
          <a:prstGeom prst="roundRect">
            <a:avLst>
              <a:gd name="adj" fmla="val 4852"/>
            </a:avLst>
          </a:prstGeom>
          <a:solidFill>
            <a:srgbClr val="FFFFFF"/>
          </a:solidFill>
          <a:ln w="9525">
            <a:solidFill>
              <a:srgbClr val="D9E6E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Rounded Corners 4">
            <a:extLst>
              <a:ext uri="{FF2B5EF4-FFF2-40B4-BE49-F238E27FC236}">
                <a16:creationId xmlns:a16="http://schemas.microsoft.com/office/drawing/2014/main" id="{922DC9E0-7180-45D1-A467-B3246290AAA6}"/>
              </a:ext>
            </a:extLst>
          </p:cNvPr>
          <p:cNvSpPr>
            <a:spLocks noGrp="1"/>
          </p:cNvSpPr>
          <p:nvPr/>
        </p:nvSpPr>
        <p:spPr>
          <a:xfrm>
            <a:off x="876300" y="1809750"/>
            <a:ext cx="1047750" cy="304800"/>
          </a:xfrm>
          <a:prstGeom prst="roundRect">
            <a:avLst>
              <a:gd name="adj" fmla="val 50000"/>
            </a:avLst>
          </a:prstGeom>
          <a:solidFill>
            <a:srgbClr val="E5EAF0"/>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A268F72B-3E28-48F1-9A2A-FEF99170A17B}"/>
              </a:ext>
            </a:extLst>
          </p:cNvPr>
          <p:cNvSpPr>
            <a:spLocks noGrp="1"/>
          </p:cNvSpPr>
          <p:nvPr/>
        </p:nvSpPr>
        <p:spPr>
          <a:xfrm>
            <a:off x="876300" y="1876425"/>
            <a:ext cx="1047750" cy="1714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4B5F6C"/>
                </a:solidFill>
                <a:latin typeface="Aptos"/>
                <a:ea typeface="Aptos"/>
                <a:cs typeface="Aptos"/>
              </a:defRPr>
            </a:pPr>
            <a:r>
              <a:rPr kumimoji="0" sz="900" b="1" i="0" u="none" strike="noStrike" kern="1200" cap="none" spc="0" normalizeH="0" baseline="0" noProof="0">
                <a:ln>
                  <a:noFill/>
                </a:ln>
                <a:solidFill>
                  <a:srgbClr val="4B5F6C"/>
                </a:solidFill>
                <a:effectLst/>
                <a:uLnTx/>
                <a:uFillTx/>
                <a:latin typeface="Aptos"/>
                <a:ea typeface="Aptos"/>
                <a:cs typeface="Aptos"/>
              </a:rPr>
              <a:t>ROOM AIR</a:t>
            </a:r>
          </a:p>
        </p:txBody>
      </p:sp>
      <p:sp>
        <p:nvSpPr>
          <p:cNvPr id="7" name="Rectangle: Rounded Corners 6">
            <a:extLst>
              <a:ext uri="{FF2B5EF4-FFF2-40B4-BE49-F238E27FC236}">
                <a16:creationId xmlns:a16="http://schemas.microsoft.com/office/drawing/2014/main" id="{D95DCDDE-78CD-40CD-8C5D-D991CE03F107}"/>
              </a:ext>
            </a:extLst>
          </p:cNvPr>
          <p:cNvSpPr>
            <a:spLocks noGrp="1"/>
          </p:cNvSpPr>
          <p:nvPr/>
        </p:nvSpPr>
        <p:spPr>
          <a:xfrm>
            <a:off x="4248150" y="1809750"/>
            <a:ext cx="819150" cy="304800"/>
          </a:xfrm>
          <a:prstGeom prst="roundRect">
            <a:avLst>
              <a:gd name="adj" fmla="val 50000"/>
            </a:avLst>
          </a:prstGeom>
          <a:solidFill>
            <a:srgbClr val="DDF4F1"/>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0251BDF3-3418-421D-A047-58C46197F4BC}"/>
              </a:ext>
            </a:extLst>
          </p:cNvPr>
          <p:cNvSpPr>
            <a:spLocks noGrp="1"/>
          </p:cNvSpPr>
          <p:nvPr/>
        </p:nvSpPr>
        <p:spPr>
          <a:xfrm>
            <a:off x="4248150" y="1876425"/>
            <a:ext cx="819150" cy="1714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900" b="1">
                <a:solidFill>
                  <a:srgbClr val="087D80"/>
                </a:solidFill>
                <a:latin typeface="Aptos"/>
                <a:ea typeface="Aptos"/>
                <a:cs typeface="Aptos"/>
              </a:defRPr>
            </a:pPr>
            <a:r>
              <a:rPr kumimoji="0" sz="900" b="1" i="0" u="none" strike="noStrike" kern="1200" cap="none" spc="0" normalizeH="0" baseline="0" noProof="0">
                <a:ln>
                  <a:noFill/>
                </a:ln>
                <a:solidFill>
                  <a:srgbClr val="087D80"/>
                </a:solidFill>
                <a:effectLst/>
                <a:uLnTx/>
                <a:uFillTx/>
                <a:latin typeface="Aptos"/>
                <a:ea typeface="Aptos"/>
                <a:cs typeface="Aptos"/>
              </a:rPr>
              <a:t>CO₂</a:t>
            </a:r>
          </a:p>
        </p:txBody>
      </p:sp>
      <p:pic>
        <p:nvPicPr>
          <p:cNvPr id="33" name="Picture 32"/>
          <p:cNvPicPr>
            <a:picLocks noChangeAspect="1"/>
          </p:cNvPicPr>
          <p:nvPr/>
        </p:nvPicPr>
        <p:blipFill>
          <a:blip r:embed="rId3"/>
          <a:stretch/>
        </p:blipFill>
        <p:spPr>
          <a:xfrm>
            <a:off x="1390650" y="2124075"/>
            <a:ext cx="5334000" cy="2667000"/>
          </a:xfrm>
          <a:prstGeom prst="rect">
            <a:avLst/>
          </a:prstGeom>
        </p:spPr>
      </p:pic>
      <p:sp>
        <p:nvSpPr>
          <p:cNvPr id="10" name="Rectangle 9">
            <a:extLst>
              <a:ext uri="{FF2B5EF4-FFF2-40B4-BE49-F238E27FC236}">
                <a16:creationId xmlns:a16="http://schemas.microsoft.com/office/drawing/2014/main" id="{B71286BA-52F5-4AE1-8921-74E4BB724086}"/>
              </a:ext>
            </a:extLst>
          </p:cNvPr>
          <p:cNvSpPr>
            <a:spLocks noGrp="1"/>
          </p:cNvSpPr>
          <p:nvPr/>
        </p:nvSpPr>
        <p:spPr>
          <a:xfrm>
            <a:off x="876300" y="4829175"/>
            <a:ext cx="2667000" cy="2095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4B5F6C"/>
                </a:solidFill>
                <a:latin typeface="Aptos"/>
                <a:ea typeface="Aptos"/>
                <a:cs typeface="Aptos"/>
              </a:defRPr>
            </a:pPr>
            <a:r>
              <a:rPr kumimoji="0" sz="1125" b="1" i="0" u="none" strike="noStrike" kern="1200" cap="none" spc="0" normalizeH="0" baseline="0" noProof="0">
                <a:ln>
                  <a:noFill/>
                </a:ln>
                <a:solidFill>
                  <a:srgbClr val="4B5F6C"/>
                </a:solidFill>
                <a:effectLst/>
                <a:uLnTx/>
                <a:uFillTx/>
                <a:latin typeface="Aptos"/>
                <a:ea typeface="Aptos"/>
                <a:cs typeface="Aptos"/>
              </a:rPr>
              <a:t>Gas persists and distends the bowel</a:t>
            </a:r>
          </a:p>
        </p:txBody>
      </p:sp>
      <p:sp>
        <p:nvSpPr>
          <p:cNvPr id="11" name="Rectangle 10">
            <a:extLst>
              <a:ext uri="{FF2B5EF4-FFF2-40B4-BE49-F238E27FC236}">
                <a16:creationId xmlns:a16="http://schemas.microsoft.com/office/drawing/2014/main" id="{BB5FC4AA-E612-4F87-A208-023F4AEC8C50}"/>
              </a:ext>
            </a:extLst>
          </p:cNvPr>
          <p:cNvSpPr>
            <a:spLocks noGrp="1"/>
          </p:cNvSpPr>
          <p:nvPr/>
        </p:nvSpPr>
        <p:spPr>
          <a:xfrm>
            <a:off x="4095750" y="4829175"/>
            <a:ext cx="3048000" cy="209550"/>
          </a:xfrm>
          <a:prstGeom prst="rect">
            <a:avLst/>
          </a:prstGeom>
          <a:noFill/>
          <a:ln w="0">
            <a:noFill/>
          </a:ln>
        </p:spPr>
        <p:txBody>
          <a:bodyPr wrap="square" lIns="0" tIns="0" rIns="0" bIns="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25" b="1">
                <a:solidFill>
                  <a:srgbClr val="087D80"/>
                </a:solidFill>
                <a:latin typeface="Aptos"/>
                <a:ea typeface="Aptos"/>
                <a:cs typeface="Aptos"/>
              </a:defRPr>
            </a:pPr>
            <a:r>
              <a:rPr kumimoji="0" sz="1125" b="1" i="0" u="none" strike="noStrike" kern="1200" cap="none" spc="0" normalizeH="0" baseline="0" noProof="0">
                <a:ln>
                  <a:noFill/>
                </a:ln>
                <a:solidFill>
                  <a:srgbClr val="087D80"/>
                </a:solidFill>
                <a:effectLst/>
                <a:uLnTx/>
                <a:uFillTx/>
                <a:latin typeface="Aptos"/>
                <a:ea typeface="Aptos"/>
                <a:cs typeface="Aptos"/>
              </a:rPr>
              <a:t>Absorbed through mucosa and exhaled</a:t>
            </a:r>
          </a:p>
        </p:txBody>
      </p:sp>
      <p:sp>
        <p:nvSpPr>
          <p:cNvPr id="12" name="Rectangle: Rounded Corners 11">
            <a:extLst>
              <a:ext uri="{FF2B5EF4-FFF2-40B4-BE49-F238E27FC236}">
                <a16:creationId xmlns:a16="http://schemas.microsoft.com/office/drawing/2014/main" id="{CE3BDC5D-0EA9-46C4-84B9-15AA89FD6EF9}"/>
              </a:ext>
            </a:extLst>
          </p:cNvPr>
          <p:cNvSpPr>
            <a:spLocks noGrp="1"/>
          </p:cNvSpPr>
          <p:nvPr/>
        </p:nvSpPr>
        <p:spPr>
          <a:xfrm>
            <a:off x="7772400" y="1638300"/>
            <a:ext cx="3810000" cy="3533775"/>
          </a:xfrm>
          <a:prstGeom prst="roundRect">
            <a:avLst>
              <a:gd name="adj" fmla="val 4852"/>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83BB5F47-044A-4128-9D6B-2E0E7AC3C922}"/>
              </a:ext>
            </a:extLst>
          </p:cNvPr>
          <p:cNvSpPr>
            <a:spLocks noGrp="1"/>
          </p:cNvSpPr>
          <p:nvPr/>
        </p:nvSpPr>
        <p:spPr>
          <a:xfrm>
            <a:off x="8058150" y="1895475"/>
            <a:ext cx="3162300" cy="2857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FFFFFF"/>
                </a:solidFill>
                <a:latin typeface="Aptos"/>
                <a:ea typeface="Aptos"/>
                <a:cs typeface="Aptos"/>
              </a:defRPr>
            </a:pPr>
            <a:r>
              <a:rPr kumimoji="0" sz="1650" b="1" i="0" u="none" strike="noStrike" kern="1200" cap="none" spc="0" normalizeH="0" baseline="0" noProof="0">
                <a:ln>
                  <a:noFill/>
                </a:ln>
                <a:solidFill>
                  <a:srgbClr val="FFFFFF"/>
                </a:solidFill>
                <a:effectLst/>
                <a:uLnTx/>
                <a:uFillTx/>
                <a:latin typeface="Aptos"/>
                <a:ea typeface="Aptos"/>
                <a:cs typeface="Aptos"/>
              </a:rPr>
              <a:t>What changes for the patient</a:t>
            </a:r>
          </a:p>
        </p:txBody>
      </p:sp>
      <p:sp>
        <p:nvSpPr>
          <p:cNvPr id="14" name="Rectangle 13">
            <a:extLst>
              <a:ext uri="{FF2B5EF4-FFF2-40B4-BE49-F238E27FC236}">
                <a16:creationId xmlns:a16="http://schemas.microsoft.com/office/drawing/2014/main" id="{897E3F5B-B1EA-4EBA-B5E1-E0285D8CEF24}"/>
              </a:ext>
            </a:extLst>
          </p:cNvPr>
          <p:cNvSpPr>
            <a:spLocks noGrp="1"/>
          </p:cNvSpPr>
          <p:nvPr/>
        </p:nvSpPr>
        <p:spPr>
          <a:xfrm>
            <a:off x="8058150" y="2390775"/>
            <a:ext cx="1047750" cy="171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COMFORT</a:t>
            </a:r>
          </a:p>
        </p:txBody>
      </p:sp>
      <p:sp>
        <p:nvSpPr>
          <p:cNvPr id="15" name="Rectangle 14">
            <a:extLst>
              <a:ext uri="{FF2B5EF4-FFF2-40B4-BE49-F238E27FC236}">
                <a16:creationId xmlns:a16="http://schemas.microsoft.com/office/drawing/2014/main" id="{3A16AC6D-6B62-4D72-91F0-C16B6CCC76DA}"/>
              </a:ext>
            </a:extLst>
          </p:cNvPr>
          <p:cNvSpPr>
            <a:spLocks noGrp="1"/>
          </p:cNvSpPr>
          <p:nvPr/>
        </p:nvSpPr>
        <p:spPr>
          <a:xfrm>
            <a:off x="8058150" y="2628900"/>
            <a:ext cx="3143250" cy="4762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F4F8FA"/>
                </a:solidFill>
                <a:latin typeface="Aptos"/>
                <a:ea typeface="Aptos"/>
                <a:cs typeface="Aptos"/>
              </a:defRPr>
            </a:pPr>
            <a:r>
              <a:rPr kumimoji="0" sz="1275" b="0" i="0" u="none" strike="noStrike" kern="1200" cap="none" spc="0" normalizeH="0" baseline="0" noProof="0">
                <a:ln>
                  <a:noFill/>
                </a:ln>
                <a:solidFill>
                  <a:srgbClr val="F4F8FA"/>
                </a:solidFill>
                <a:effectLst/>
                <a:uLnTx/>
                <a:uFillTx/>
                <a:latin typeface="Aptos"/>
                <a:ea typeface="Aptos"/>
                <a:cs typeface="Aptos"/>
              </a:rPr>
              <a:t>Less abdominal pain and cramping during early recovery</a:t>
            </a:r>
          </a:p>
        </p:txBody>
      </p:sp>
      <p:sp>
        <p:nvSpPr>
          <p:cNvPr id="16" name="Rectangle 15">
            <a:extLst>
              <a:ext uri="{FF2B5EF4-FFF2-40B4-BE49-F238E27FC236}">
                <a16:creationId xmlns:a16="http://schemas.microsoft.com/office/drawing/2014/main" id="{6AFEC40A-DBF0-432C-BF89-0D707D84813A}"/>
              </a:ext>
            </a:extLst>
          </p:cNvPr>
          <p:cNvSpPr>
            <a:spLocks noGrp="1"/>
          </p:cNvSpPr>
          <p:nvPr/>
        </p:nvSpPr>
        <p:spPr>
          <a:xfrm>
            <a:off x="8058150" y="3143250"/>
            <a:ext cx="3143250" cy="4762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F4F8FA"/>
                </a:solidFill>
                <a:latin typeface="Aptos"/>
                <a:ea typeface="Aptos"/>
                <a:cs typeface="Aptos"/>
              </a:defRPr>
            </a:pPr>
            <a:r>
              <a:rPr kumimoji="0" sz="1275" b="0" i="0" u="none" strike="noStrike" kern="1200" cap="none" spc="0" normalizeH="0" baseline="0" noProof="0">
                <a:ln>
                  <a:noFill/>
                </a:ln>
                <a:solidFill>
                  <a:srgbClr val="F4F8FA"/>
                </a:solidFill>
                <a:effectLst/>
                <a:uLnTx/>
                <a:uFillTx/>
                <a:latin typeface="Aptos"/>
                <a:ea typeface="Aptos"/>
                <a:cs typeface="Aptos"/>
              </a:rPr>
              <a:t>Less bloating and visible distension after discharge</a:t>
            </a:r>
          </a:p>
        </p:txBody>
      </p:sp>
      <p:sp>
        <p:nvSpPr>
          <p:cNvPr id="17" name="Rectangle 16">
            <a:extLst>
              <a:ext uri="{FF2B5EF4-FFF2-40B4-BE49-F238E27FC236}">
                <a16:creationId xmlns:a16="http://schemas.microsoft.com/office/drawing/2014/main" id="{6059ACFB-8347-4AA6-9957-7AEC97661CAA}"/>
              </a:ext>
            </a:extLst>
          </p:cNvPr>
          <p:cNvSpPr>
            <a:spLocks noGrp="1"/>
          </p:cNvSpPr>
          <p:nvPr/>
        </p:nvSpPr>
        <p:spPr>
          <a:xfrm>
            <a:off x="8058150" y="3743325"/>
            <a:ext cx="1047750" cy="1714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SAFETY</a:t>
            </a:r>
          </a:p>
        </p:txBody>
      </p:sp>
      <p:sp>
        <p:nvSpPr>
          <p:cNvPr id="18" name="Rectangle 17">
            <a:extLst>
              <a:ext uri="{FF2B5EF4-FFF2-40B4-BE49-F238E27FC236}">
                <a16:creationId xmlns:a16="http://schemas.microsoft.com/office/drawing/2014/main" id="{07415CED-D529-4846-8626-CA3CCE323874}"/>
              </a:ext>
            </a:extLst>
          </p:cNvPr>
          <p:cNvSpPr>
            <a:spLocks noGrp="1"/>
          </p:cNvSpPr>
          <p:nvPr/>
        </p:nvSpPr>
        <p:spPr>
          <a:xfrm>
            <a:off x="8058150" y="3981450"/>
            <a:ext cx="3143250" cy="4191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F4F8FA"/>
                </a:solidFill>
                <a:latin typeface="Aptos"/>
                <a:ea typeface="Aptos"/>
                <a:cs typeface="Aptos"/>
              </a:defRPr>
            </a:pPr>
            <a:r>
              <a:rPr kumimoji="0" sz="1275" b="0" i="0" u="none" strike="noStrike" kern="1200" cap="none" spc="0" normalizeH="0" baseline="0" noProof="0" dirty="0">
                <a:ln>
                  <a:noFill/>
                </a:ln>
                <a:solidFill>
                  <a:srgbClr val="F4F8FA"/>
                </a:solidFill>
                <a:effectLst/>
                <a:uLnTx/>
                <a:uFillTx/>
                <a:latin typeface="Aptos"/>
                <a:ea typeface="Aptos"/>
                <a:cs typeface="Aptos"/>
              </a:rPr>
              <a:t>Rapid clearance limits prolonged luminal distension</a:t>
            </a:r>
            <a:r>
              <a:rPr kumimoji="0" lang="en-US" sz="1275" b="0" i="0" u="none" strike="noStrike" kern="1200" cap="none" spc="0" normalizeH="0" baseline="0" noProof="0" dirty="0">
                <a:ln>
                  <a:noFill/>
                </a:ln>
                <a:solidFill>
                  <a:srgbClr val="F4F8FA"/>
                </a:solidFill>
                <a:effectLst/>
                <a:uLnTx/>
                <a:uFillTx/>
                <a:latin typeface="Aptos"/>
                <a:ea typeface="Aptos"/>
                <a:cs typeface="Aptos"/>
              </a:rPr>
              <a:t> and barotrauma </a:t>
            </a:r>
            <a:endParaRPr kumimoji="0" sz="1275" b="0" i="0" u="none" strike="noStrike" kern="1200" cap="none" spc="0" normalizeH="0" baseline="0" noProof="0" dirty="0">
              <a:ln>
                <a:noFill/>
              </a:ln>
              <a:solidFill>
                <a:srgbClr val="F4F8FA"/>
              </a:solidFill>
              <a:effectLst/>
              <a:uLnTx/>
              <a:uFillTx/>
              <a:latin typeface="Aptos"/>
              <a:ea typeface="Aptos"/>
              <a:cs typeface="Aptos"/>
            </a:endParaRPr>
          </a:p>
        </p:txBody>
      </p:sp>
      <p:sp>
        <p:nvSpPr>
          <p:cNvPr id="20" name="Rectangle: Rounded Corners 19">
            <a:extLst>
              <a:ext uri="{FF2B5EF4-FFF2-40B4-BE49-F238E27FC236}">
                <a16:creationId xmlns:a16="http://schemas.microsoft.com/office/drawing/2014/main" id="{5A1E1B4E-9F8F-4186-8DB0-34DBA48717CB}"/>
              </a:ext>
            </a:extLst>
          </p:cNvPr>
          <p:cNvSpPr>
            <a:spLocks noGrp="1"/>
          </p:cNvSpPr>
          <p:nvPr/>
        </p:nvSpPr>
        <p:spPr>
          <a:xfrm>
            <a:off x="609600" y="5457825"/>
            <a:ext cx="10972800" cy="876300"/>
          </a:xfrm>
          <a:prstGeom prst="roundRect">
            <a:avLst>
              <a:gd name="adj" fmla="val 17391"/>
            </a:avLst>
          </a:prstGeom>
          <a:solidFill>
            <a:srgbClr val="E7F4F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Rectangle 20">
            <a:extLst>
              <a:ext uri="{FF2B5EF4-FFF2-40B4-BE49-F238E27FC236}">
                <a16:creationId xmlns:a16="http://schemas.microsoft.com/office/drawing/2014/main" id="{ACF94D84-DD16-463D-87FB-3EBC5C2B4DCE}"/>
              </a:ext>
            </a:extLst>
          </p:cNvPr>
          <p:cNvSpPr>
            <a:spLocks noGrp="1"/>
          </p:cNvSpPr>
          <p:nvPr/>
        </p:nvSpPr>
        <p:spPr>
          <a:xfrm>
            <a:off x="895350" y="5676900"/>
            <a:ext cx="1666875"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087D80"/>
                </a:solidFill>
                <a:latin typeface="Aptos"/>
                <a:ea typeface="Aptos"/>
                <a:cs typeface="Aptos"/>
              </a:defRPr>
            </a:pPr>
            <a:r>
              <a:rPr kumimoji="0" sz="1275" b="1" i="0" u="none" strike="noStrike" kern="1200" cap="none" spc="0" normalizeH="0" baseline="0" noProof="0">
                <a:ln>
                  <a:noFill/>
                </a:ln>
                <a:solidFill>
                  <a:srgbClr val="087D80"/>
                </a:solidFill>
                <a:effectLst/>
                <a:uLnTx/>
                <a:uFillTx/>
                <a:latin typeface="Aptos"/>
                <a:ea typeface="Aptos"/>
                <a:cs typeface="Aptos"/>
              </a:rPr>
              <a:t>Clinical takeaway</a:t>
            </a:r>
          </a:p>
        </p:txBody>
      </p:sp>
      <p:sp>
        <p:nvSpPr>
          <p:cNvPr id="22" name="Rectangle 21">
            <a:extLst>
              <a:ext uri="{FF2B5EF4-FFF2-40B4-BE49-F238E27FC236}">
                <a16:creationId xmlns:a16="http://schemas.microsoft.com/office/drawing/2014/main" id="{27BBBA44-463D-4DB8-9F9F-C473B1050C56}"/>
              </a:ext>
            </a:extLst>
          </p:cNvPr>
          <p:cNvSpPr>
            <a:spLocks noGrp="1"/>
          </p:cNvSpPr>
          <p:nvPr/>
        </p:nvSpPr>
        <p:spPr>
          <a:xfrm>
            <a:off x="2724150" y="5610225"/>
            <a:ext cx="8458200" cy="4953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183B4D"/>
                </a:solidFill>
                <a:latin typeface="Aptos"/>
                <a:ea typeface="Aptos"/>
                <a:cs typeface="Aptos"/>
              </a:defRPr>
            </a:pPr>
            <a:r>
              <a:rPr kumimoji="0" sz="1350" b="0" i="0" u="none" strike="noStrike" kern="1200" cap="none" spc="0" normalizeH="0" baseline="0" noProof="0">
                <a:ln>
                  <a:noFill/>
                </a:ln>
                <a:solidFill>
                  <a:srgbClr val="183B4D"/>
                </a:solidFill>
                <a:effectLst/>
                <a:uLnTx/>
                <a:uFillTx/>
                <a:latin typeface="Aptos"/>
                <a:ea typeface="Aptos"/>
                <a:cs typeface="Aptos"/>
              </a:rPr>
              <a:t>CO₂ provides the greatest benefit after longer or therapeutic procedures. Trials show improved comfort without an increase in routine cardiopulmonary adverse events.</a:t>
            </a:r>
          </a:p>
        </p:txBody>
      </p:sp>
      <p:sp>
        <p:nvSpPr>
          <p:cNvPr id="23" name="Rectangle 22">
            <a:extLst>
              <a:ext uri="{FF2B5EF4-FFF2-40B4-BE49-F238E27FC236}">
                <a16:creationId xmlns:a16="http://schemas.microsoft.com/office/drawing/2014/main" id="{645A6C3B-0DAB-4853-8C0C-7E3DFCF241A4}"/>
              </a:ext>
            </a:extLst>
          </p:cNvPr>
          <p:cNvSpPr>
            <a:spLocks noGrp="1"/>
          </p:cNvSpPr>
          <p:nvPr/>
        </p:nvSpPr>
        <p:spPr>
          <a:xfrm>
            <a:off x="619125" y="6543675"/>
            <a:ext cx="5334000" cy="1619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6E8591"/>
                </a:solidFill>
                <a:latin typeface="Aptos"/>
                <a:ea typeface="Aptos"/>
                <a:cs typeface="Aptos"/>
              </a:defRPr>
            </a:pPr>
            <a:r>
              <a:rPr kumimoji="0" sz="825" b="0" i="0" u="none" strike="noStrike" kern="1200" cap="none" spc="0" normalizeH="0" baseline="0" noProof="0">
                <a:ln>
                  <a:noFill/>
                </a:ln>
                <a:solidFill>
                  <a:srgbClr val="6E8591"/>
                </a:solidFill>
                <a:effectLst/>
                <a:uLnTx/>
                <a:uFillTx/>
                <a:latin typeface="Aptos"/>
                <a:ea typeface="Aptos"/>
                <a:cs typeface="Aptos"/>
              </a:rPr>
              <a:t>Use appropriate monitoring in patients at risk for CO₂ retention.</a:t>
            </a:r>
          </a:p>
        </p:txBody>
      </p:sp>
    </p:spTree>
    <p:extLst>
      <p:ext uri="{BB962C8B-B14F-4D97-AF65-F5344CB8AC3E}">
        <p14:creationId xmlns:p14="http://schemas.microsoft.com/office/powerpoint/2010/main" val="3774141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11155680" cy="5303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i="0"/>
            </a:pPr>
            <a:r>
              <a:rPr kumimoji="0" sz="2700" b="1" i="0" u="none" strike="noStrike" kern="1200" cap="none" spc="0" normalizeH="0" baseline="0" noProof="0">
                <a:ln>
                  <a:noFill/>
                </a:ln>
                <a:solidFill>
                  <a:prstClr val="black"/>
                </a:solidFill>
                <a:effectLst/>
                <a:uLnTx/>
                <a:uFillTx/>
                <a:latin typeface="Aptos" panose="02110004020202020204"/>
                <a:ea typeface="+mn-ea"/>
                <a:cs typeface="+mn-cs"/>
              </a:rPr>
              <a:t>Sedation for Endoscopy: MAC vs Moderate Sedation</a:t>
            </a:r>
          </a:p>
        </p:txBody>
      </p:sp>
      <p:sp>
        <p:nvSpPr>
          <p:cNvPr id="3" name="TextBox 2"/>
          <p:cNvSpPr txBox="1"/>
          <p:nvPr/>
        </p:nvSpPr>
        <p:spPr>
          <a:xfrm>
            <a:off x="530352" y="804672"/>
            <a:ext cx="10972800" cy="34747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i="1"/>
            </a:pPr>
            <a:r>
              <a:rPr kumimoji="0" sz="1350" b="0" i="1" u="none" strike="noStrike" kern="1200" cap="none" spc="0" normalizeH="0" baseline="0" noProof="0">
                <a:ln>
                  <a:noFill/>
                </a:ln>
                <a:solidFill>
                  <a:prstClr val="black"/>
                </a:solidFill>
                <a:effectLst/>
                <a:uLnTx/>
                <a:uFillTx/>
                <a:latin typeface="Aptos" panose="02110004020202020204"/>
                <a:ea typeface="+mn-ea"/>
                <a:cs typeface="+mn-cs"/>
              </a:rPr>
              <a:t>Both are effective — the major differences are depth, medications, personnel, recovery and cost</a:t>
            </a:r>
          </a:p>
        </p:txBody>
      </p:sp>
      <p:sp>
        <p:nvSpPr>
          <p:cNvPr id="4" name="Rectangle 3"/>
          <p:cNvSpPr/>
          <p:nvPr/>
        </p:nvSpPr>
        <p:spPr>
          <a:xfrm>
            <a:off x="502920" y="1280160"/>
            <a:ext cx="2743200" cy="502920"/>
          </a:xfrm>
          <a:prstGeom prst="rect">
            <a:avLst/>
          </a:prstGeom>
          <a:solidFill>
            <a:srgbClr val="23282D"/>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FFFFFF"/>
                </a:solidFill>
              </a:defRPr>
            </a:pPr>
            <a:r>
              <a:rPr kumimoji="0" sz="1250" b="1" i="0" u="none" strike="noStrike" kern="1200" cap="none" spc="0" normalizeH="0" baseline="0" noProof="0" dirty="0">
                <a:ln>
                  <a:noFill/>
                </a:ln>
                <a:solidFill>
                  <a:prstClr val="white"/>
                </a:solidFill>
                <a:effectLst/>
                <a:uLnTx/>
                <a:uFillTx/>
                <a:latin typeface="Aptos" panose="02110004020202020204"/>
                <a:ea typeface="+mn-ea"/>
                <a:cs typeface="+mn-cs"/>
              </a:rPr>
              <a:t>FEATURE</a:t>
            </a:r>
          </a:p>
        </p:txBody>
      </p:sp>
      <p:sp>
        <p:nvSpPr>
          <p:cNvPr id="5" name="Rectangle 4"/>
          <p:cNvSpPr/>
          <p:nvPr/>
        </p:nvSpPr>
        <p:spPr>
          <a:xfrm>
            <a:off x="3429000" y="1280160"/>
            <a:ext cx="3977639" cy="502920"/>
          </a:xfrm>
          <a:prstGeom prst="rect">
            <a:avLst/>
          </a:prstGeom>
          <a:solidFill>
            <a:srgbClr val="23282D"/>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FFFFFF"/>
                </a:solidFill>
              </a:defRPr>
            </a:pPr>
            <a:r>
              <a:rPr kumimoji="0" sz="1250" b="1" i="0" u="none" strike="noStrike" kern="1200" cap="none" spc="0" normalizeH="0" baseline="0" noProof="0" dirty="0">
                <a:ln>
                  <a:noFill/>
                </a:ln>
                <a:solidFill>
                  <a:prstClr val="white"/>
                </a:solidFill>
                <a:effectLst/>
                <a:uLnTx/>
                <a:uFillTx/>
                <a:latin typeface="Aptos" panose="02110004020202020204"/>
                <a:ea typeface="+mn-ea"/>
                <a:cs typeface="+mn-cs"/>
              </a:rPr>
              <a:t>MODERATE SEDATION</a:t>
            </a:r>
          </a:p>
        </p:txBody>
      </p:sp>
      <p:sp>
        <p:nvSpPr>
          <p:cNvPr id="6" name="Rectangle 5"/>
          <p:cNvSpPr/>
          <p:nvPr/>
        </p:nvSpPr>
        <p:spPr>
          <a:xfrm>
            <a:off x="7589520" y="1280160"/>
            <a:ext cx="4069080" cy="502920"/>
          </a:xfrm>
          <a:prstGeom prst="rect">
            <a:avLst/>
          </a:prstGeom>
          <a:solidFill>
            <a:srgbClr val="23282D"/>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250" b="1">
                <a:solidFill>
                  <a:srgbClr val="FFFFFF"/>
                </a:solidFill>
              </a:defRPr>
            </a:pPr>
            <a:r>
              <a:rPr kumimoji="0" sz="1250" b="1" i="0" u="none" strike="noStrike" kern="1200" cap="none" spc="0" normalizeH="0" baseline="0" noProof="0" dirty="0">
                <a:ln>
                  <a:noFill/>
                </a:ln>
                <a:solidFill>
                  <a:prstClr val="white"/>
                </a:solidFill>
                <a:effectLst/>
                <a:uLnTx/>
                <a:uFillTx/>
                <a:latin typeface="Aptos" panose="02110004020202020204"/>
                <a:ea typeface="+mn-ea"/>
                <a:cs typeface="+mn-cs"/>
              </a:rPr>
              <a:t>MAC / PROPOFOL-BASED SEDATION</a:t>
            </a:r>
          </a:p>
        </p:txBody>
      </p:sp>
      <p:sp>
        <p:nvSpPr>
          <p:cNvPr id="7" name="Rectangle 6"/>
          <p:cNvSpPr/>
          <p:nvPr/>
        </p:nvSpPr>
        <p:spPr>
          <a:xfrm>
            <a:off x="502920" y="1810512"/>
            <a:ext cx="274320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Typical drugs</a:t>
            </a:r>
          </a:p>
        </p:txBody>
      </p:sp>
      <p:sp>
        <p:nvSpPr>
          <p:cNvPr id="8" name="Rectangle 7"/>
          <p:cNvSpPr/>
          <p:nvPr/>
        </p:nvSpPr>
        <p:spPr>
          <a:xfrm>
            <a:off x="3429000" y="1810512"/>
            <a:ext cx="3977639"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Midazolam + fentanyl</a:t>
            </a:r>
          </a:p>
        </p:txBody>
      </p:sp>
      <p:sp>
        <p:nvSpPr>
          <p:cNvPr id="9" name="Rectangle 8"/>
          <p:cNvSpPr/>
          <p:nvPr/>
        </p:nvSpPr>
        <p:spPr>
          <a:xfrm>
            <a:off x="7589520" y="1810512"/>
            <a:ext cx="406908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lang="en-US" sz="1080" b="0" i="0" u="none" strike="noStrike" kern="1200" cap="none" spc="0" normalizeH="0" baseline="0" noProof="0" dirty="0">
                <a:ln>
                  <a:noFill/>
                </a:ln>
                <a:solidFill>
                  <a:prstClr val="black"/>
                </a:solidFill>
                <a:effectLst/>
                <a:uLnTx/>
                <a:uFillTx/>
                <a:latin typeface="Aptos" panose="02110004020202020204"/>
                <a:ea typeface="+mn-ea"/>
                <a:cs typeface="+mn-cs"/>
              </a:rPr>
              <a:t>Propofol</a:t>
            </a:r>
            <a:endParaRPr kumimoji="0" sz="108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 name="Rectangle 9"/>
          <p:cNvSpPr/>
          <p:nvPr/>
        </p:nvSpPr>
        <p:spPr>
          <a:xfrm>
            <a:off x="502920" y="2331720"/>
            <a:ext cx="2743200"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Sedation depth</a:t>
            </a:r>
          </a:p>
        </p:txBody>
      </p:sp>
      <p:sp>
        <p:nvSpPr>
          <p:cNvPr id="11" name="Rectangle 10"/>
          <p:cNvSpPr/>
          <p:nvPr/>
        </p:nvSpPr>
        <p:spPr>
          <a:xfrm>
            <a:off x="3429000" y="2331720"/>
            <a:ext cx="3977639"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Moderate: purposeful response</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to verbal/tactile stimulation</a:t>
            </a:r>
          </a:p>
        </p:txBody>
      </p:sp>
      <p:sp>
        <p:nvSpPr>
          <p:cNvPr id="12" name="Rectangle 11"/>
          <p:cNvSpPr/>
          <p:nvPr/>
        </p:nvSpPr>
        <p:spPr>
          <a:xfrm>
            <a:off x="7589520" y="2331720"/>
            <a:ext cx="4069080"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Often deep sedation: response only</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to repeated/painful stimulation</a:t>
            </a:r>
          </a:p>
        </p:txBody>
      </p:sp>
      <p:sp>
        <p:nvSpPr>
          <p:cNvPr id="13" name="Rectangle 12"/>
          <p:cNvSpPr/>
          <p:nvPr/>
        </p:nvSpPr>
        <p:spPr>
          <a:xfrm>
            <a:off x="502920" y="2852927"/>
            <a:ext cx="274320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Who administers</a:t>
            </a:r>
          </a:p>
        </p:txBody>
      </p:sp>
      <p:sp>
        <p:nvSpPr>
          <p:cNvPr id="14" name="Rectangle 13"/>
          <p:cNvSpPr/>
          <p:nvPr/>
        </p:nvSpPr>
        <p:spPr>
          <a:xfrm>
            <a:off x="3429000" y="2852927"/>
            <a:ext cx="3977639"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Endoscopy team under</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endoscopist supervision*</a:t>
            </a:r>
          </a:p>
        </p:txBody>
      </p:sp>
      <p:sp>
        <p:nvSpPr>
          <p:cNvPr id="15" name="Rectangle 14"/>
          <p:cNvSpPr/>
          <p:nvPr/>
        </p:nvSpPr>
        <p:spPr>
          <a:xfrm>
            <a:off x="7589520" y="2852927"/>
            <a:ext cx="406908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Anesthesia professional</a:t>
            </a:r>
          </a:p>
        </p:txBody>
      </p:sp>
      <p:sp>
        <p:nvSpPr>
          <p:cNvPr id="16" name="Rectangle 15"/>
          <p:cNvSpPr/>
          <p:nvPr/>
        </p:nvSpPr>
        <p:spPr>
          <a:xfrm>
            <a:off x="502920" y="3374135"/>
            <a:ext cx="2743200"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Onset / recovery</a:t>
            </a:r>
          </a:p>
        </p:txBody>
      </p:sp>
      <p:sp>
        <p:nvSpPr>
          <p:cNvPr id="17" name="Rectangle 16"/>
          <p:cNvSpPr/>
          <p:nvPr/>
        </p:nvSpPr>
        <p:spPr>
          <a:xfrm>
            <a:off x="3429000" y="3374135"/>
            <a:ext cx="3977639"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t>Slower onset; recovery may</a:t>
            </a:r>
            <a:b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t>be somewhat longer</a:t>
            </a:r>
            <a:r>
              <a:rPr kumimoji="0" lang="en-US" sz="1080" b="0" i="0" u="none" strike="noStrike" kern="1200" cap="none" spc="0" normalizeH="0" baseline="0" noProof="0" dirty="0">
                <a:ln>
                  <a:noFill/>
                </a:ln>
                <a:solidFill>
                  <a:prstClr val="black"/>
                </a:solidFill>
                <a:effectLst/>
                <a:uLnTx/>
                <a:uFillTx/>
                <a:latin typeface="Aptos" panose="02110004020202020204"/>
                <a:ea typeface="+mn-ea"/>
                <a:cs typeface="+mn-cs"/>
              </a:rPr>
              <a:t>; N/V</a:t>
            </a:r>
            <a:endParaRPr kumimoji="0" sz="108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Rectangle 17"/>
          <p:cNvSpPr/>
          <p:nvPr/>
        </p:nvSpPr>
        <p:spPr>
          <a:xfrm>
            <a:off x="7589520" y="3374135"/>
            <a:ext cx="4069080"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t>Rapid onset and generally</a:t>
            </a:r>
            <a:b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t>faster recovery</a:t>
            </a:r>
            <a:r>
              <a:rPr kumimoji="0" lang="en-US" sz="1080" b="0" i="0" u="none" strike="noStrike" kern="1200" cap="none" spc="0" normalizeH="0" baseline="0" noProof="0" dirty="0">
                <a:ln>
                  <a:noFill/>
                </a:ln>
                <a:solidFill>
                  <a:prstClr val="black"/>
                </a:solidFill>
                <a:effectLst/>
                <a:uLnTx/>
                <a:uFillTx/>
                <a:latin typeface="Aptos" panose="02110004020202020204"/>
                <a:ea typeface="+mn-ea"/>
                <a:cs typeface="+mn-cs"/>
              </a:rPr>
              <a:t>; no N/V</a:t>
            </a:r>
            <a:endParaRPr kumimoji="0" sz="108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 name="Rectangle 18"/>
          <p:cNvSpPr/>
          <p:nvPr/>
        </p:nvSpPr>
        <p:spPr>
          <a:xfrm>
            <a:off x="502920" y="3895344"/>
            <a:ext cx="274320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Patient experience</a:t>
            </a:r>
          </a:p>
        </p:txBody>
      </p:sp>
      <p:sp>
        <p:nvSpPr>
          <p:cNvPr id="20" name="Rectangle 19"/>
          <p:cNvSpPr/>
          <p:nvPr/>
        </p:nvSpPr>
        <p:spPr>
          <a:xfrm>
            <a:off x="3429000" y="3895344"/>
            <a:ext cx="3977639"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lang="en-US" sz="1080" b="0" i="0" u="none" strike="noStrike" kern="1200" cap="none" spc="0" normalizeH="0" baseline="0" noProof="0" dirty="0">
                <a:ln>
                  <a:noFill/>
                </a:ln>
                <a:solidFill>
                  <a:prstClr val="black"/>
                </a:solidFill>
                <a:effectLst/>
                <a:uLnTx/>
                <a:uFillTx/>
                <a:latin typeface="Aptos" panose="02110004020202020204"/>
                <a:ea typeface="+mn-ea"/>
                <a:cs typeface="+mn-cs"/>
              </a:rPr>
              <a:t>Potential for discomfort</a:t>
            </a:r>
            <a:endParaRPr kumimoji="0" sz="108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Rectangle 20"/>
          <p:cNvSpPr/>
          <p:nvPr/>
        </p:nvSpPr>
        <p:spPr>
          <a:xfrm>
            <a:off x="7589520" y="3895344"/>
            <a:ext cx="406908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Less awareness/recall;</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very high patient satisfaction</a:t>
            </a:r>
          </a:p>
        </p:txBody>
      </p:sp>
      <p:sp>
        <p:nvSpPr>
          <p:cNvPr id="22" name="Rectangle 21"/>
          <p:cNvSpPr/>
          <p:nvPr/>
        </p:nvSpPr>
        <p:spPr>
          <a:xfrm>
            <a:off x="502920" y="4416552"/>
            <a:ext cx="2743200"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Airway / breathing</a:t>
            </a:r>
          </a:p>
        </p:txBody>
      </p:sp>
      <p:sp>
        <p:nvSpPr>
          <p:cNvPr id="23" name="Rectangle 22"/>
          <p:cNvSpPr/>
          <p:nvPr/>
        </p:nvSpPr>
        <p:spPr>
          <a:xfrm>
            <a:off x="3429000" y="4416552"/>
            <a:ext cx="3977639"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Spontaneous ventilation</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usually maintained</a:t>
            </a:r>
          </a:p>
        </p:txBody>
      </p:sp>
      <p:sp>
        <p:nvSpPr>
          <p:cNvPr id="24" name="Rectangle 23"/>
          <p:cNvSpPr/>
          <p:nvPr/>
        </p:nvSpPr>
        <p:spPr>
          <a:xfrm>
            <a:off x="7589520" y="4416552"/>
            <a:ext cx="4069080" cy="521207"/>
          </a:xfrm>
          <a:prstGeom prst="rect">
            <a:avLst/>
          </a:prstGeom>
          <a:solidFill>
            <a:srgbClr val="FFFFFF"/>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Greater potential for apnea /</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airway intervention with deep sedation</a:t>
            </a:r>
          </a:p>
        </p:txBody>
      </p:sp>
      <p:sp>
        <p:nvSpPr>
          <p:cNvPr id="25" name="Rectangle 24"/>
          <p:cNvSpPr/>
          <p:nvPr/>
        </p:nvSpPr>
        <p:spPr>
          <a:xfrm>
            <a:off x="502920" y="4937760"/>
            <a:ext cx="274320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1"/>
            </a:pPr>
            <a:r>
              <a:rPr kumimoji="0" sz="1080" b="1" i="0" u="none" strike="noStrike" kern="1200" cap="none" spc="0" normalizeH="0" baseline="0" noProof="0">
                <a:ln>
                  <a:noFill/>
                </a:ln>
                <a:solidFill>
                  <a:prstClr val="black"/>
                </a:solidFill>
                <a:effectLst/>
                <a:uLnTx/>
                <a:uFillTx/>
                <a:latin typeface="Aptos" panose="02110004020202020204"/>
                <a:ea typeface="+mn-ea"/>
                <a:cs typeface="+mn-cs"/>
              </a:rPr>
              <a:t>Cost / resources</a:t>
            </a:r>
          </a:p>
        </p:txBody>
      </p:sp>
      <p:sp>
        <p:nvSpPr>
          <p:cNvPr id="26" name="Rectangle 25"/>
          <p:cNvSpPr/>
          <p:nvPr/>
        </p:nvSpPr>
        <p:spPr>
          <a:xfrm>
            <a:off x="3429000" y="4937760"/>
            <a:ext cx="3977639"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Lower cost; no separate</a:t>
            </a:r>
            <a:br>
              <a:rPr kumimoji="0" sz="1080" b="0" i="0" u="none" strike="noStrike" kern="1200" cap="none" spc="0" normalizeH="0" baseline="0" noProof="0">
                <a:ln>
                  <a:noFill/>
                </a:ln>
                <a:solidFill>
                  <a:prstClr val="black"/>
                </a:solidFill>
                <a:effectLst/>
                <a:uLnTx/>
                <a:uFillTx/>
                <a:latin typeface="Aptos" panose="02110004020202020204"/>
                <a:ea typeface="+mn-ea"/>
                <a:cs typeface="+mn-cs"/>
              </a:rPr>
            </a:br>
            <a:r>
              <a:rPr kumimoji="0" sz="1080" b="0" i="0" u="none" strike="noStrike" kern="1200" cap="none" spc="0" normalizeH="0" baseline="0" noProof="0">
                <a:ln>
                  <a:noFill/>
                </a:ln>
                <a:solidFill>
                  <a:prstClr val="black"/>
                </a:solidFill>
                <a:effectLst/>
                <a:uLnTx/>
                <a:uFillTx/>
                <a:latin typeface="Aptos" panose="02110004020202020204"/>
                <a:ea typeface="+mn-ea"/>
                <a:cs typeface="+mn-cs"/>
              </a:rPr>
              <a:t>anesthesia professional</a:t>
            </a:r>
          </a:p>
        </p:txBody>
      </p:sp>
      <p:sp>
        <p:nvSpPr>
          <p:cNvPr id="27" name="Rectangle 26"/>
          <p:cNvSpPr/>
          <p:nvPr/>
        </p:nvSpPr>
        <p:spPr>
          <a:xfrm>
            <a:off x="7589520" y="4937760"/>
            <a:ext cx="4069080" cy="521207"/>
          </a:xfrm>
          <a:prstGeom prst="rect">
            <a:avLst/>
          </a:prstGeom>
          <a:solidFill>
            <a:srgbClr val="F5F7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080" b="0"/>
            </a:pPr>
            <a:r>
              <a:rPr kumimoji="0" sz="1080" b="0" i="0" u="none" strike="noStrike" kern="1200" cap="none" spc="0" normalizeH="0" baseline="0" noProof="0">
                <a:ln>
                  <a:noFill/>
                </a:ln>
                <a:solidFill>
                  <a:prstClr val="black"/>
                </a:solidFill>
                <a:effectLst/>
                <a:uLnTx/>
                <a:uFillTx/>
                <a:latin typeface="Aptos" panose="02110004020202020204"/>
                <a:ea typeface="+mn-ea"/>
                <a:cs typeface="+mn-cs"/>
              </a:rPr>
              <a:t>Higher cost / resource use</a:t>
            </a:r>
          </a:p>
        </p:txBody>
      </p:sp>
    </p:spTree>
    <p:extLst>
      <p:ext uri="{BB962C8B-B14F-4D97-AF65-F5344CB8AC3E}">
        <p14:creationId xmlns:p14="http://schemas.microsoft.com/office/powerpoint/2010/main" val="41044938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28600"/>
            <a:ext cx="11155680" cy="49244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2600" b="1" i="0"/>
            </a:pPr>
            <a:r>
              <a:rPr kumimoji="0" sz="2600" b="1" i="0" u="none" strike="noStrike" kern="1200" cap="none" spc="0" normalizeH="0" baseline="0" noProof="0" dirty="0">
                <a:ln>
                  <a:noFill/>
                </a:ln>
                <a:solidFill>
                  <a:prstClr val="black"/>
                </a:solidFill>
                <a:effectLst/>
                <a:uLnTx/>
                <a:uFillTx/>
                <a:latin typeface="Aptos" panose="02110004020202020204"/>
                <a:ea typeface="+mn-ea"/>
                <a:cs typeface="+mn-cs"/>
              </a:rPr>
              <a:t>Colonoscopy </a:t>
            </a:r>
            <a:r>
              <a:rPr kumimoji="0" lang="en-US" sz="2600" b="1" i="0" u="none" strike="noStrike" kern="1200" cap="none" spc="0" normalizeH="0" baseline="0" noProof="0" dirty="0">
                <a:ln>
                  <a:noFill/>
                </a:ln>
                <a:solidFill>
                  <a:prstClr val="black"/>
                </a:solidFill>
                <a:effectLst/>
                <a:uLnTx/>
                <a:uFillTx/>
                <a:latin typeface="Aptos" panose="02110004020202020204"/>
                <a:ea typeface="+mn-ea"/>
                <a:cs typeface="+mn-cs"/>
              </a:rPr>
              <a:t>safety</a:t>
            </a:r>
            <a:endParaRPr kumimoji="0" sz="2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 name="TextBox 2"/>
          <p:cNvSpPr txBox="1"/>
          <p:nvPr/>
        </p:nvSpPr>
        <p:spPr>
          <a:xfrm>
            <a:off x="530352" y="758952"/>
            <a:ext cx="10972800" cy="36576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320" b="0" i="1"/>
            </a:pPr>
            <a:r>
              <a:rPr kumimoji="0" sz="1320" b="0" i="1" u="none" strike="noStrike" kern="1200" cap="none" spc="0" normalizeH="0" baseline="0" noProof="0">
                <a:ln>
                  <a:noFill/>
                </a:ln>
                <a:solidFill>
                  <a:prstClr val="black"/>
                </a:solidFill>
                <a:effectLst/>
                <a:uLnTx/>
                <a:uFillTx/>
                <a:latin typeface="Aptos" panose="02110004020202020204"/>
                <a:ea typeface="+mn-ea"/>
                <a:cs typeface="+mn-cs"/>
              </a:rPr>
              <a:t>Population data show declining post-colonoscopy bleeding; perforation was already rare and has generally remained low/stable.</a:t>
            </a:r>
          </a:p>
        </p:txBody>
      </p:sp>
      <p:sp>
        <p:nvSpPr>
          <p:cNvPr id="4" name="Rounded Rectangle 3"/>
          <p:cNvSpPr/>
          <p:nvPr/>
        </p:nvSpPr>
        <p:spPr>
          <a:xfrm>
            <a:off x="622781" y="1170432"/>
            <a:ext cx="5074920" cy="3246120"/>
          </a:xfrm>
          <a:prstGeom prst="roundRect">
            <a:avLst/>
          </a:prstGeom>
          <a:solidFill>
            <a:srgbClr val="F2F5F7"/>
          </a:solidFill>
          <a:ln>
            <a:solidFill>
              <a:srgbClr val="DCE1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p:cNvSpPr txBox="1"/>
          <p:nvPr/>
        </p:nvSpPr>
        <p:spPr>
          <a:xfrm>
            <a:off x="851381" y="1335023"/>
            <a:ext cx="461772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POST-COLONOSCOPY BLEEDING</a:t>
            </a:r>
          </a:p>
        </p:txBody>
      </p:sp>
      <p:sp>
        <p:nvSpPr>
          <p:cNvPr id="6" name="TextBox 5"/>
          <p:cNvSpPr txBox="1"/>
          <p:nvPr/>
        </p:nvSpPr>
        <p:spPr>
          <a:xfrm>
            <a:off x="851381" y="1673352"/>
            <a:ext cx="4617720" cy="2560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50" b="0" i="0">
                <a:solidFill>
                  <a:srgbClr val="6E7880"/>
                </a:solidFill>
              </a:defRPr>
            </a:pPr>
            <a:r>
              <a:rPr kumimoji="0" sz="950" b="0" i="0" u="none" strike="noStrike" kern="1200" cap="none" spc="0" normalizeH="0" baseline="0" noProof="0">
                <a:ln>
                  <a:noFill/>
                </a:ln>
                <a:solidFill>
                  <a:srgbClr val="6E7880"/>
                </a:solidFill>
                <a:effectLst/>
                <a:uLnTx/>
                <a:uFillTx/>
                <a:latin typeface="Aptos" panose="02110004020202020204"/>
                <a:ea typeface="+mn-ea"/>
                <a:cs typeface="+mn-cs"/>
              </a:rPr>
              <a:t>Population-based meta-analysis, 2001–2015</a:t>
            </a:r>
          </a:p>
        </p:txBody>
      </p:sp>
      <p:sp>
        <p:nvSpPr>
          <p:cNvPr id="7" name="Rectangle 6"/>
          <p:cNvSpPr/>
          <p:nvPr/>
        </p:nvSpPr>
        <p:spPr>
          <a:xfrm>
            <a:off x="1308581" y="3886200"/>
            <a:ext cx="3794760" cy="13716"/>
          </a:xfrm>
          <a:prstGeom prst="rect">
            <a:avLst/>
          </a:prstGeom>
          <a:solidFill>
            <a:srgbClr val="6E7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Rectangle 7"/>
          <p:cNvSpPr/>
          <p:nvPr/>
        </p:nvSpPr>
        <p:spPr>
          <a:xfrm>
            <a:off x="1811501" y="2339557"/>
            <a:ext cx="822960" cy="1546642"/>
          </a:xfrm>
          <a:prstGeom prst="rect">
            <a:avLst/>
          </a:prstGeom>
          <a:solidFill>
            <a:srgbClr val="4174A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p:cNvSpPr txBox="1"/>
          <p:nvPr/>
        </p:nvSpPr>
        <p:spPr>
          <a:xfrm>
            <a:off x="1674341" y="1992085"/>
            <a:ext cx="1097280" cy="2743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i="0"/>
            </a:pPr>
            <a:r>
              <a:rPr kumimoji="0" sz="1200" b="1" i="0" u="none" strike="noStrike" kern="1200" cap="none" spc="0" normalizeH="0" baseline="0" noProof="0">
                <a:ln>
                  <a:noFill/>
                </a:ln>
                <a:solidFill>
                  <a:prstClr val="black"/>
                </a:solidFill>
                <a:effectLst/>
                <a:uLnTx/>
                <a:uFillTx/>
                <a:latin typeface="Aptos" panose="02110004020202020204"/>
                <a:ea typeface="+mn-ea"/>
                <a:cs typeface="+mn-cs"/>
              </a:rPr>
              <a:t>6.4/1,000</a:t>
            </a:r>
          </a:p>
        </p:txBody>
      </p:sp>
      <p:sp>
        <p:nvSpPr>
          <p:cNvPr id="10" name="TextBox 9"/>
          <p:cNvSpPr txBox="1"/>
          <p:nvPr/>
        </p:nvSpPr>
        <p:spPr>
          <a:xfrm>
            <a:off x="1537181" y="3977640"/>
            <a:ext cx="137160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50" b="0" i="0"/>
            </a:pPr>
            <a:r>
              <a:rPr kumimoji="0" sz="950" b="0" i="0" u="none" strike="noStrike" kern="1200" cap="none" spc="0" normalizeH="0" baseline="0" noProof="0">
                <a:ln>
                  <a:noFill/>
                </a:ln>
                <a:solidFill>
                  <a:prstClr val="black"/>
                </a:solidFill>
                <a:effectLst/>
                <a:uLnTx/>
                <a:uFillTx/>
                <a:latin typeface="Aptos" panose="02110004020202020204"/>
                <a:ea typeface="+mn-ea"/>
                <a:cs typeface="+mn-cs"/>
              </a:rPr>
              <a:t>Earlier studies</a:t>
            </a:r>
          </a:p>
        </p:txBody>
      </p:sp>
      <p:sp>
        <p:nvSpPr>
          <p:cNvPr id="11" name="Rectangle 10"/>
          <p:cNvSpPr/>
          <p:nvPr/>
        </p:nvSpPr>
        <p:spPr>
          <a:xfrm>
            <a:off x="3731740" y="3644537"/>
            <a:ext cx="822960" cy="241662"/>
          </a:xfrm>
          <a:prstGeom prst="rect">
            <a:avLst/>
          </a:prstGeom>
          <a:solidFill>
            <a:srgbClr val="2E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3594580" y="3297065"/>
            <a:ext cx="1097280" cy="2743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i="0"/>
            </a:pPr>
            <a:r>
              <a:rPr kumimoji="0" sz="1200" b="1" i="0" u="none" strike="noStrike" kern="1200" cap="none" spc="0" normalizeH="0" baseline="0" noProof="0">
                <a:ln>
                  <a:noFill/>
                </a:ln>
                <a:solidFill>
                  <a:prstClr val="black"/>
                </a:solidFill>
                <a:effectLst/>
                <a:uLnTx/>
                <a:uFillTx/>
                <a:latin typeface="Aptos" panose="02110004020202020204"/>
                <a:ea typeface="+mn-ea"/>
                <a:cs typeface="+mn-cs"/>
              </a:rPr>
              <a:t>1.0/1,000</a:t>
            </a:r>
          </a:p>
        </p:txBody>
      </p:sp>
      <p:sp>
        <p:nvSpPr>
          <p:cNvPr id="13" name="TextBox 12"/>
          <p:cNvSpPr txBox="1"/>
          <p:nvPr/>
        </p:nvSpPr>
        <p:spPr>
          <a:xfrm>
            <a:off x="3457421" y="3977640"/>
            <a:ext cx="137160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50" b="0" i="0"/>
            </a:pPr>
            <a:r>
              <a:rPr kumimoji="0" sz="950" b="0" i="0" u="none" strike="noStrike" kern="1200" cap="none" spc="0" normalizeH="0" baseline="0" noProof="0">
                <a:ln>
                  <a:noFill/>
                </a:ln>
                <a:solidFill>
                  <a:prstClr val="black"/>
                </a:solidFill>
                <a:effectLst/>
                <a:uLnTx/>
                <a:uFillTx/>
                <a:latin typeface="Aptos" panose="02110004020202020204"/>
                <a:ea typeface="+mn-ea"/>
                <a:cs typeface="+mn-cs"/>
              </a:rPr>
              <a:t>Later studies</a:t>
            </a:r>
          </a:p>
        </p:txBody>
      </p:sp>
      <p:sp>
        <p:nvSpPr>
          <p:cNvPr id="14" name="TextBox 13"/>
          <p:cNvSpPr txBox="1"/>
          <p:nvPr/>
        </p:nvSpPr>
        <p:spPr>
          <a:xfrm>
            <a:off x="897101" y="4087368"/>
            <a:ext cx="4526280" cy="3200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50" b="1" i="0">
                <a:solidFill>
                  <a:srgbClr val="2E915B"/>
                </a:solidFill>
              </a:defRPr>
            </a:pPr>
            <a:r>
              <a:rPr kumimoji="0" sz="1250" b="1" i="0" u="none" strike="noStrike" kern="1200" cap="none" spc="0" normalizeH="0" baseline="0" noProof="0" dirty="0">
                <a:ln>
                  <a:noFill/>
                </a:ln>
                <a:solidFill>
                  <a:srgbClr val="2E915B"/>
                </a:solidFill>
                <a:effectLst/>
                <a:uLnTx/>
                <a:uFillTx/>
                <a:latin typeface="Aptos" panose="02110004020202020204"/>
                <a:ea typeface="+mn-ea"/>
                <a:cs typeface="+mn-cs"/>
              </a:rPr>
              <a:t>≈84% lower reported bleeding rate across the study era</a:t>
            </a:r>
          </a:p>
        </p:txBody>
      </p:sp>
      <p:sp>
        <p:nvSpPr>
          <p:cNvPr id="15" name="Rounded Rectangle 14"/>
          <p:cNvSpPr/>
          <p:nvPr/>
        </p:nvSpPr>
        <p:spPr>
          <a:xfrm>
            <a:off x="5972021" y="1170432"/>
            <a:ext cx="5532120" cy="3246120"/>
          </a:xfrm>
          <a:prstGeom prst="roundRect">
            <a:avLst/>
          </a:prstGeom>
          <a:solidFill>
            <a:srgbClr val="F2F5F7"/>
          </a:solidFill>
          <a:ln>
            <a:solidFill>
              <a:srgbClr val="DCE1E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p:cNvSpPr txBox="1"/>
          <p:nvPr/>
        </p:nvSpPr>
        <p:spPr>
          <a:xfrm>
            <a:off x="6200621" y="1335023"/>
            <a:ext cx="507492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a:pPr>
            <a:r>
              <a:rPr kumimoji="0" sz="1400" b="1" i="0" u="none" strike="noStrike" kern="1200" cap="none" spc="0" normalizeH="0" baseline="0" noProof="0">
                <a:ln>
                  <a:noFill/>
                </a:ln>
                <a:solidFill>
                  <a:prstClr val="black"/>
                </a:solidFill>
                <a:effectLst/>
                <a:uLnTx/>
                <a:uFillTx/>
                <a:latin typeface="Aptos" panose="02110004020202020204"/>
                <a:ea typeface="+mn-ea"/>
                <a:cs typeface="+mn-cs"/>
              </a:rPr>
              <a:t>PERFORATION</a:t>
            </a:r>
          </a:p>
        </p:txBody>
      </p:sp>
      <p:sp>
        <p:nvSpPr>
          <p:cNvPr id="17" name="TextBox 16"/>
          <p:cNvSpPr txBox="1"/>
          <p:nvPr/>
        </p:nvSpPr>
        <p:spPr>
          <a:xfrm>
            <a:off x="6200621" y="1673352"/>
            <a:ext cx="5074920" cy="2560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50" b="0" i="0">
                <a:solidFill>
                  <a:srgbClr val="6E7880"/>
                </a:solidFill>
              </a:defRPr>
            </a:pPr>
            <a:r>
              <a:rPr kumimoji="0" sz="950" b="0" i="0" u="none" strike="noStrike" kern="1200" cap="none" spc="0" normalizeH="0" baseline="0" noProof="0">
                <a:ln>
                  <a:noFill/>
                </a:ln>
                <a:solidFill>
                  <a:srgbClr val="6E7880"/>
                </a:solidFill>
                <a:effectLst/>
                <a:uLnTx/>
                <a:uFillTx/>
                <a:latin typeface="Aptos" panose="02110004020202020204"/>
                <a:ea typeface="+mn-ea"/>
                <a:cs typeface="+mn-cs"/>
              </a:rPr>
              <a:t>Rare throughout modern practice</a:t>
            </a:r>
          </a:p>
        </p:txBody>
      </p:sp>
      <p:sp>
        <p:nvSpPr>
          <p:cNvPr id="18" name="TextBox 17"/>
          <p:cNvSpPr txBox="1"/>
          <p:nvPr/>
        </p:nvSpPr>
        <p:spPr>
          <a:xfrm>
            <a:off x="6292060" y="2130552"/>
            <a:ext cx="2011680" cy="6400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3100" b="1" i="0">
                <a:solidFill>
                  <a:srgbClr val="2E915B"/>
                </a:solidFill>
              </a:defRPr>
            </a:pPr>
            <a:r>
              <a:rPr kumimoji="0" sz="3100" b="1" i="0" u="none" strike="noStrike" kern="1200" cap="none" spc="0" normalizeH="0" baseline="0" noProof="0">
                <a:ln>
                  <a:noFill/>
                </a:ln>
                <a:solidFill>
                  <a:srgbClr val="2E915B"/>
                </a:solidFill>
                <a:effectLst/>
                <a:uLnTx/>
                <a:uFillTx/>
                <a:latin typeface="Aptos" panose="02110004020202020204"/>
                <a:ea typeface="+mn-ea"/>
                <a:cs typeface="+mn-cs"/>
              </a:rPr>
              <a:t>~0.5</a:t>
            </a:r>
          </a:p>
        </p:txBody>
      </p:sp>
      <p:sp>
        <p:nvSpPr>
          <p:cNvPr id="19" name="TextBox 18"/>
          <p:cNvSpPr txBox="1"/>
          <p:nvPr/>
        </p:nvSpPr>
        <p:spPr>
          <a:xfrm>
            <a:off x="6292060" y="2743200"/>
            <a:ext cx="2011680" cy="41148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500" b="1" i="0"/>
            </a:pPr>
            <a:r>
              <a:rPr kumimoji="0" sz="1500" b="1" i="0" u="none" strike="noStrike" kern="1200" cap="none" spc="0" normalizeH="0" baseline="0" noProof="0">
                <a:ln>
                  <a:noFill/>
                </a:ln>
                <a:solidFill>
                  <a:prstClr val="black"/>
                </a:solidFill>
                <a:effectLst/>
                <a:uLnTx/>
                <a:uFillTx/>
                <a:latin typeface="Aptos" panose="02110004020202020204"/>
                <a:ea typeface="+mn-ea"/>
                <a:cs typeface="+mn-cs"/>
              </a:rPr>
              <a:t>per 1,000</a:t>
            </a:r>
          </a:p>
        </p:txBody>
      </p:sp>
      <p:sp>
        <p:nvSpPr>
          <p:cNvPr id="20" name="TextBox 19"/>
          <p:cNvSpPr txBox="1"/>
          <p:nvPr/>
        </p:nvSpPr>
        <p:spPr>
          <a:xfrm>
            <a:off x="6200621" y="3163824"/>
            <a:ext cx="2194560" cy="5029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00" b="0" i="0"/>
            </a:pPr>
            <a:r>
              <a:rPr kumimoji="0" sz="1000" b="0" i="0" u="none" strike="noStrike" kern="1200" cap="none" spc="0" normalizeH="0" baseline="0" noProof="0">
                <a:ln>
                  <a:noFill/>
                </a:ln>
                <a:solidFill>
                  <a:prstClr val="black"/>
                </a:solidFill>
                <a:effectLst/>
                <a:uLnTx/>
                <a:uFillTx/>
                <a:latin typeface="Aptos" panose="02110004020202020204"/>
                <a:ea typeface="+mn-ea"/>
                <a:cs typeface="+mn-cs"/>
              </a:rPr>
              <a:t>pooled overall rate</a:t>
            </a:r>
            <a:br>
              <a:rPr kumimoji="0" sz="1000" b="0" i="0" u="none" strike="noStrike" kern="1200" cap="none" spc="0" normalizeH="0" baseline="0" noProof="0">
                <a:ln>
                  <a:noFill/>
                </a:ln>
                <a:solidFill>
                  <a:prstClr val="black"/>
                </a:solidFill>
                <a:effectLst/>
                <a:uLnTx/>
                <a:uFillTx/>
                <a:latin typeface="Aptos" panose="02110004020202020204"/>
                <a:ea typeface="+mn-ea"/>
                <a:cs typeface="+mn-cs"/>
              </a:rPr>
            </a:br>
            <a:r>
              <a:rPr kumimoji="0" sz="1000" b="0" i="0" u="none" strike="noStrike" kern="1200" cap="none" spc="0" normalizeH="0" baseline="0" noProof="0">
                <a:ln>
                  <a:noFill/>
                </a:ln>
                <a:solidFill>
                  <a:prstClr val="black"/>
                </a:solidFill>
                <a:effectLst/>
                <a:uLnTx/>
                <a:uFillTx/>
                <a:latin typeface="Aptos" panose="02110004020202020204"/>
                <a:ea typeface="+mn-ea"/>
                <a:cs typeface="+mn-cs"/>
              </a:rPr>
              <a:t>(2001–2015)</a:t>
            </a:r>
          </a:p>
        </p:txBody>
      </p:sp>
      <p:sp>
        <p:nvSpPr>
          <p:cNvPr id="22" name="TextBox 21"/>
          <p:cNvSpPr txBox="1"/>
          <p:nvPr/>
        </p:nvSpPr>
        <p:spPr>
          <a:xfrm>
            <a:off x="8550629" y="2560320"/>
            <a:ext cx="1051560" cy="5029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2200" b="1" i="0">
                <a:solidFill>
                  <a:srgbClr val="4174A0"/>
                </a:solidFill>
              </a:defRPr>
            </a:pPr>
            <a:r>
              <a:rPr kumimoji="0" sz="2200" b="1" i="0" u="none" strike="noStrike" kern="1200" cap="none" spc="0" normalizeH="0" baseline="0" noProof="0">
                <a:ln>
                  <a:noFill/>
                </a:ln>
                <a:solidFill>
                  <a:srgbClr val="4174A0"/>
                </a:solidFill>
                <a:effectLst/>
                <a:uLnTx/>
                <a:uFillTx/>
                <a:latin typeface="Aptos" panose="02110004020202020204"/>
                <a:ea typeface="+mn-ea"/>
                <a:cs typeface="+mn-cs"/>
              </a:rPr>
              <a:t>0.6</a:t>
            </a:r>
          </a:p>
        </p:txBody>
      </p:sp>
      <p:sp>
        <p:nvSpPr>
          <p:cNvPr id="23" name="TextBox 22"/>
          <p:cNvSpPr txBox="1"/>
          <p:nvPr/>
        </p:nvSpPr>
        <p:spPr>
          <a:xfrm>
            <a:off x="9885653" y="2560320"/>
            <a:ext cx="1051560" cy="5029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2200" b="1" i="0">
                <a:solidFill>
                  <a:srgbClr val="2E915B"/>
                </a:solidFill>
              </a:defRPr>
            </a:pPr>
            <a:r>
              <a:rPr kumimoji="0" sz="2200" b="1" i="0" u="none" strike="noStrike" kern="1200" cap="none" spc="0" normalizeH="0" baseline="0" noProof="0">
                <a:ln>
                  <a:noFill/>
                </a:ln>
                <a:solidFill>
                  <a:srgbClr val="2E915B"/>
                </a:solidFill>
                <a:effectLst/>
                <a:uLnTx/>
                <a:uFillTx/>
                <a:latin typeface="Aptos" panose="02110004020202020204"/>
                <a:ea typeface="+mn-ea"/>
                <a:cs typeface="+mn-cs"/>
              </a:rPr>
              <a:t>0.4</a:t>
            </a:r>
          </a:p>
        </p:txBody>
      </p:sp>
      <p:sp>
        <p:nvSpPr>
          <p:cNvPr id="24" name="TextBox 23"/>
          <p:cNvSpPr txBox="1"/>
          <p:nvPr/>
        </p:nvSpPr>
        <p:spPr>
          <a:xfrm>
            <a:off x="8550629" y="3026663"/>
            <a:ext cx="1051560" cy="3840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50" b="0" i="0"/>
            </a:pPr>
            <a:r>
              <a:rPr kumimoji="0" sz="950" b="0" i="0" u="none" strike="noStrike" kern="1200" cap="none" spc="0" normalizeH="0" baseline="0" noProof="0">
                <a:ln>
                  <a:noFill/>
                </a:ln>
                <a:solidFill>
                  <a:prstClr val="black"/>
                </a:solidFill>
                <a:effectLst/>
                <a:uLnTx/>
                <a:uFillTx/>
                <a:latin typeface="Aptos" panose="02110004020202020204"/>
                <a:ea typeface="+mn-ea"/>
                <a:cs typeface="+mn-cs"/>
              </a:rPr>
              <a:t>/1,000</a:t>
            </a:r>
            <a:br>
              <a:rPr kumimoji="0" sz="950" b="0" i="0" u="none" strike="noStrike" kern="1200" cap="none" spc="0" normalizeH="0" baseline="0" noProof="0">
                <a:ln>
                  <a:noFill/>
                </a:ln>
                <a:solidFill>
                  <a:prstClr val="black"/>
                </a:solidFill>
                <a:effectLst/>
                <a:uLnTx/>
                <a:uFillTx/>
                <a:latin typeface="Aptos" panose="02110004020202020204"/>
                <a:ea typeface="+mn-ea"/>
                <a:cs typeface="+mn-cs"/>
              </a:rPr>
            </a:br>
            <a:r>
              <a:rPr kumimoji="0" sz="950" b="0" i="0" u="none" strike="noStrike" kern="1200" cap="none" spc="0" normalizeH="0" baseline="0" noProof="0">
                <a:ln>
                  <a:noFill/>
                </a:ln>
                <a:solidFill>
                  <a:prstClr val="black"/>
                </a:solidFill>
                <a:effectLst/>
                <a:uLnTx/>
                <a:uFillTx/>
                <a:latin typeface="Aptos" panose="02110004020202020204"/>
                <a:ea typeface="+mn-ea"/>
                <a:cs typeface="+mn-cs"/>
              </a:rPr>
              <a:t>2008–12</a:t>
            </a:r>
          </a:p>
        </p:txBody>
      </p:sp>
      <p:sp>
        <p:nvSpPr>
          <p:cNvPr id="25" name="TextBox 24"/>
          <p:cNvSpPr txBox="1"/>
          <p:nvPr/>
        </p:nvSpPr>
        <p:spPr>
          <a:xfrm>
            <a:off x="9885653" y="3026663"/>
            <a:ext cx="1051560" cy="38404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950" b="0" i="0"/>
            </a:pPr>
            <a:r>
              <a:rPr kumimoji="0" sz="950" b="0" i="0" u="none" strike="noStrike" kern="1200" cap="none" spc="0" normalizeH="0" baseline="0" noProof="0">
                <a:ln>
                  <a:noFill/>
                </a:ln>
                <a:solidFill>
                  <a:prstClr val="black"/>
                </a:solidFill>
                <a:effectLst/>
                <a:uLnTx/>
                <a:uFillTx/>
                <a:latin typeface="Aptos" panose="02110004020202020204"/>
                <a:ea typeface="+mn-ea"/>
                <a:cs typeface="+mn-cs"/>
              </a:rPr>
              <a:t>/1,000</a:t>
            </a:r>
            <a:br>
              <a:rPr kumimoji="0" sz="950" b="0" i="0" u="none" strike="noStrike" kern="1200" cap="none" spc="0" normalizeH="0" baseline="0" noProof="0">
                <a:ln>
                  <a:noFill/>
                </a:ln>
                <a:solidFill>
                  <a:prstClr val="black"/>
                </a:solidFill>
                <a:effectLst/>
                <a:uLnTx/>
                <a:uFillTx/>
                <a:latin typeface="Aptos" panose="02110004020202020204"/>
                <a:ea typeface="+mn-ea"/>
                <a:cs typeface="+mn-cs"/>
              </a:rPr>
            </a:br>
            <a:r>
              <a:rPr kumimoji="0" sz="950" b="0" i="0" u="none" strike="noStrike" kern="1200" cap="none" spc="0" normalizeH="0" baseline="0" noProof="0">
                <a:ln>
                  <a:noFill/>
                </a:ln>
                <a:solidFill>
                  <a:prstClr val="black"/>
                </a:solidFill>
                <a:effectLst/>
                <a:uLnTx/>
                <a:uFillTx/>
                <a:latin typeface="Aptos" panose="02110004020202020204"/>
                <a:ea typeface="+mn-ea"/>
                <a:cs typeface="+mn-cs"/>
              </a:rPr>
              <a:t>2013–17</a:t>
            </a:r>
          </a:p>
        </p:txBody>
      </p:sp>
      <p:sp>
        <p:nvSpPr>
          <p:cNvPr id="26" name="Right Arrow 25"/>
          <p:cNvSpPr/>
          <p:nvPr/>
        </p:nvSpPr>
        <p:spPr>
          <a:xfrm>
            <a:off x="9583901" y="2651760"/>
            <a:ext cx="329184" cy="256032"/>
          </a:xfrm>
          <a:prstGeom prst="rightArrow">
            <a:avLst/>
          </a:prstGeom>
          <a:solidFill>
            <a:srgbClr val="2E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TextBox 27"/>
          <p:cNvSpPr txBox="1"/>
          <p:nvPr/>
        </p:nvSpPr>
        <p:spPr>
          <a:xfrm>
            <a:off x="640080" y="4965192"/>
            <a:ext cx="10972800" cy="32004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350" b="1" i="0"/>
            </a:pPr>
            <a:r>
              <a:rPr kumimoji="0" sz="1350" b="1" i="0" u="none" strike="noStrike" kern="1200" cap="none" spc="0" normalizeH="0" baseline="0" noProof="0">
                <a:ln>
                  <a:noFill/>
                </a:ln>
                <a:solidFill>
                  <a:prstClr val="black"/>
                </a:solidFill>
                <a:effectLst/>
                <a:uLnTx/>
                <a:uFillTx/>
                <a:latin typeface="Aptos" panose="02110004020202020204"/>
                <a:ea typeface="+mn-ea"/>
                <a:cs typeface="+mn-cs"/>
              </a:rPr>
              <a:t>WHAT HAS CHANGED?</a:t>
            </a:r>
          </a:p>
        </p:txBody>
      </p:sp>
      <p:sp>
        <p:nvSpPr>
          <p:cNvPr id="29" name="Rounded Rectangle 28"/>
          <p:cNvSpPr/>
          <p:nvPr/>
        </p:nvSpPr>
        <p:spPr>
          <a:xfrm>
            <a:off x="658368" y="5330952"/>
            <a:ext cx="2542032" cy="667512"/>
          </a:xfrm>
          <a:prstGeom prst="roundRect">
            <a:avLst/>
          </a:prstGeom>
          <a:solidFill>
            <a:srgbClr val="FFFFFF"/>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pPr>
            <a:r>
              <a:rPr kumimoji="0" sz="1100" b="1" i="0" u="none" strike="noStrike" kern="1200" cap="none" spc="0" normalizeH="0" baseline="0" noProof="0" dirty="0">
                <a:ln>
                  <a:noFill/>
                </a:ln>
                <a:solidFill>
                  <a:prstClr val="black"/>
                </a:solidFill>
                <a:effectLst/>
                <a:uLnTx/>
                <a:uFillTx/>
                <a:latin typeface="Aptos" panose="02110004020202020204"/>
                <a:ea typeface="+mn-ea"/>
                <a:cs typeface="+mn-cs"/>
              </a:rPr>
              <a:t>Cold snare</a:t>
            </a:r>
          </a:p>
          <a:p>
            <a:pPr marL="0" marR="0" lvl="0" indent="0" algn="ctr" defTabSz="914400" rtl="0" eaLnBrk="1" fontAlgn="auto" latinLnBrk="0" hangingPunct="1">
              <a:lnSpc>
                <a:spcPct val="100000"/>
              </a:lnSpc>
              <a:spcBef>
                <a:spcPts val="0"/>
              </a:spcBef>
              <a:spcAft>
                <a:spcPts val="0"/>
              </a:spcAft>
              <a:buClrTx/>
              <a:buSzTx/>
              <a:buFontTx/>
              <a:buNone/>
              <a:tabLst/>
              <a:defRPr sz="850"/>
            </a:pPr>
            <a:r>
              <a:rPr kumimoji="0" sz="850" b="0" i="0" u="none" strike="noStrike" kern="1200" cap="none" spc="0" normalizeH="0" baseline="0" noProof="0" dirty="0">
                <a:ln>
                  <a:noFill/>
                </a:ln>
                <a:solidFill>
                  <a:prstClr val="black"/>
                </a:solidFill>
                <a:effectLst/>
                <a:uLnTx/>
                <a:uFillTx/>
                <a:latin typeface="Aptos" panose="02110004020202020204"/>
                <a:ea typeface="+mn-ea"/>
                <a:cs typeface="+mn-cs"/>
              </a:rPr>
              <a:t>less electrocautery for small polyps</a:t>
            </a:r>
          </a:p>
        </p:txBody>
      </p:sp>
      <p:sp>
        <p:nvSpPr>
          <p:cNvPr id="30" name="Rounded Rectangle 29"/>
          <p:cNvSpPr/>
          <p:nvPr/>
        </p:nvSpPr>
        <p:spPr>
          <a:xfrm>
            <a:off x="3474720" y="5330952"/>
            <a:ext cx="2542032" cy="667512"/>
          </a:xfrm>
          <a:prstGeom prst="roundRect">
            <a:avLst/>
          </a:prstGeom>
          <a:solidFill>
            <a:srgbClr val="FFFFFF"/>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pPr>
            <a:r>
              <a:rPr kumimoji="0" sz="1100" b="1" i="0" u="none" strike="noStrike" kern="1200" cap="none" spc="0" normalizeH="0" baseline="0" noProof="0" dirty="0">
                <a:ln>
                  <a:noFill/>
                </a:ln>
                <a:solidFill>
                  <a:prstClr val="black"/>
                </a:solidFill>
                <a:effectLst/>
                <a:uLnTx/>
                <a:uFillTx/>
                <a:latin typeface="Aptos" panose="02110004020202020204"/>
                <a:ea typeface="+mn-ea"/>
                <a:cs typeface="+mn-cs"/>
              </a:rPr>
              <a:t>Technique</a:t>
            </a:r>
          </a:p>
          <a:p>
            <a:pPr marL="0" marR="0" lvl="0" indent="0" algn="ctr" defTabSz="914400" rtl="0" eaLnBrk="1" fontAlgn="auto" latinLnBrk="0" hangingPunct="1">
              <a:lnSpc>
                <a:spcPct val="100000"/>
              </a:lnSpc>
              <a:spcBef>
                <a:spcPts val="0"/>
              </a:spcBef>
              <a:spcAft>
                <a:spcPts val="0"/>
              </a:spcAft>
              <a:buClrTx/>
              <a:buSzTx/>
              <a:buFontTx/>
              <a:buNone/>
              <a:tabLst/>
              <a:defRPr sz="850"/>
            </a:pPr>
            <a:r>
              <a:rPr kumimoji="0" sz="850" b="0" i="0" u="none" strike="noStrike" kern="1200" cap="none" spc="0" normalizeH="0" baseline="0" noProof="0" dirty="0">
                <a:ln>
                  <a:noFill/>
                </a:ln>
                <a:solidFill>
                  <a:prstClr val="black"/>
                </a:solidFill>
                <a:effectLst/>
                <a:uLnTx/>
                <a:uFillTx/>
                <a:latin typeface="Aptos" panose="02110004020202020204"/>
                <a:ea typeface="+mn-ea"/>
                <a:cs typeface="+mn-cs"/>
              </a:rPr>
              <a:t>better resection + hemostasis strategies</a:t>
            </a:r>
            <a:endParaRPr kumimoji="0" lang="en-US" sz="85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sz="850"/>
            </a:pPr>
            <a:r>
              <a:rPr kumimoji="0" lang="en-US" sz="850" b="0" i="0" u="none" strike="noStrike" kern="1200" cap="none" spc="0" normalizeH="0" baseline="0" noProof="0" dirty="0">
                <a:ln>
                  <a:noFill/>
                </a:ln>
                <a:solidFill>
                  <a:prstClr val="black"/>
                </a:solidFill>
                <a:effectLst/>
                <a:uLnTx/>
                <a:uFillTx/>
                <a:latin typeface="Aptos" panose="02110004020202020204"/>
                <a:ea typeface="+mn-ea"/>
                <a:cs typeface="+mn-cs"/>
              </a:rPr>
              <a:t>CO2 insufflation</a:t>
            </a:r>
            <a:endParaRPr kumimoji="0" sz="8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Rounded Rectangle 30"/>
          <p:cNvSpPr/>
          <p:nvPr/>
        </p:nvSpPr>
        <p:spPr>
          <a:xfrm>
            <a:off x="6291072" y="5330952"/>
            <a:ext cx="2542032" cy="667512"/>
          </a:xfrm>
          <a:prstGeom prst="roundRect">
            <a:avLst/>
          </a:prstGeom>
          <a:solidFill>
            <a:srgbClr val="FFFFFF"/>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pPr>
            <a:r>
              <a:rPr kumimoji="0" sz="1100" b="1" i="0" u="none" strike="noStrike" kern="1200" cap="none" spc="0" normalizeH="0" baseline="0" noProof="0">
                <a:ln>
                  <a:noFill/>
                </a:ln>
                <a:solidFill>
                  <a:prstClr val="black"/>
                </a:solidFill>
                <a:effectLst/>
                <a:uLnTx/>
                <a:uFillTx/>
                <a:latin typeface="Aptos" panose="02110004020202020204"/>
                <a:ea typeface="+mn-ea"/>
                <a:cs typeface="+mn-cs"/>
              </a:rPr>
              <a:t>Quality</a:t>
            </a:r>
          </a:p>
          <a:p>
            <a:pPr marL="0" marR="0" lvl="0" indent="0" algn="ctr" defTabSz="914400" rtl="0" eaLnBrk="1" fontAlgn="auto" latinLnBrk="0" hangingPunct="1">
              <a:lnSpc>
                <a:spcPct val="100000"/>
              </a:lnSpc>
              <a:spcBef>
                <a:spcPts val="0"/>
              </a:spcBef>
              <a:spcAft>
                <a:spcPts val="0"/>
              </a:spcAft>
              <a:buClrTx/>
              <a:buSzTx/>
              <a:buFontTx/>
              <a:buNone/>
              <a:tabLst/>
              <a:defRPr sz="850"/>
            </a:pPr>
            <a:r>
              <a:rPr kumimoji="0" sz="850" b="0" i="0" u="none" strike="noStrike" kern="1200" cap="none" spc="0" normalizeH="0" baseline="0" noProof="0">
                <a:ln>
                  <a:noFill/>
                </a:ln>
                <a:solidFill>
                  <a:prstClr val="black"/>
                </a:solidFill>
                <a:effectLst/>
                <a:uLnTx/>
                <a:uFillTx/>
                <a:latin typeface="Aptos" panose="02110004020202020204"/>
                <a:ea typeface="+mn-ea"/>
                <a:cs typeface="+mn-cs"/>
              </a:rPr>
              <a:t>training, volume &amp; standardized metrics</a:t>
            </a:r>
          </a:p>
        </p:txBody>
      </p:sp>
      <p:sp>
        <p:nvSpPr>
          <p:cNvPr id="32" name="Rounded Rectangle 31"/>
          <p:cNvSpPr/>
          <p:nvPr/>
        </p:nvSpPr>
        <p:spPr>
          <a:xfrm>
            <a:off x="9107424" y="5330952"/>
            <a:ext cx="2542032" cy="667512"/>
          </a:xfrm>
          <a:prstGeom prst="roundRect">
            <a:avLst/>
          </a:prstGeom>
          <a:solidFill>
            <a:srgbClr val="FFFFFF"/>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sz="1100" b="1"/>
            </a:pPr>
            <a:r>
              <a:rPr kumimoji="0" sz="1100" b="1" i="0" u="none" strike="noStrike" kern="1200" cap="none" spc="0" normalizeH="0" baseline="0" noProof="0">
                <a:ln>
                  <a:noFill/>
                </a:ln>
                <a:solidFill>
                  <a:prstClr val="black"/>
                </a:solidFill>
                <a:effectLst/>
                <a:uLnTx/>
                <a:uFillTx/>
                <a:latin typeface="Aptos" panose="02110004020202020204"/>
                <a:ea typeface="+mn-ea"/>
                <a:cs typeface="+mn-cs"/>
              </a:rPr>
              <a:t>Technology</a:t>
            </a:r>
          </a:p>
          <a:p>
            <a:pPr marL="0" marR="0" lvl="0" indent="0" algn="ctr" defTabSz="914400" rtl="0" eaLnBrk="1" fontAlgn="auto" latinLnBrk="0" hangingPunct="1">
              <a:lnSpc>
                <a:spcPct val="100000"/>
              </a:lnSpc>
              <a:spcBef>
                <a:spcPts val="0"/>
              </a:spcBef>
              <a:spcAft>
                <a:spcPts val="0"/>
              </a:spcAft>
              <a:buClrTx/>
              <a:buSzTx/>
              <a:buFontTx/>
              <a:buNone/>
              <a:tabLst/>
              <a:defRPr sz="850"/>
            </a:pPr>
            <a:r>
              <a:rPr kumimoji="0" sz="850" b="0" i="0" u="none" strike="noStrike" kern="1200" cap="none" spc="0" normalizeH="0" baseline="0" noProof="0">
                <a:ln>
                  <a:noFill/>
                </a:ln>
                <a:solidFill>
                  <a:prstClr val="black"/>
                </a:solidFill>
                <a:effectLst/>
                <a:uLnTx/>
                <a:uFillTx/>
                <a:latin typeface="Aptos" panose="02110004020202020204"/>
                <a:ea typeface="+mn-ea"/>
                <a:cs typeface="+mn-cs"/>
              </a:rPr>
              <a:t>high-definition imaging + modern devices</a:t>
            </a:r>
          </a:p>
        </p:txBody>
      </p:sp>
      <p:sp>
        <p:nvSpPr>
          <p:cNvPr id="33" name="TextBox 32"/>
          <p:cNvSpPr txBox="1"/>
          <p:nvPr/>
        </p:nvSpPr>
        <p:spPr>
          <a:xfrm>
            <a:off x="594360" y="6126480"/>
            <a:ext cx="11064240" cy="5029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770" b="0" i="0"/>
            </a:pPr>
            <a:r>
              <a:rPr kumimoji="0" sz="770" b="0" i="0" u="none" strike="noStrike" kern="1200" cap="none" spc="0" normalizeH="0" baseline="0" noProof="0">
                <a:ln>
                  <a:noFill/>
                </a:ln>
                <a:solidFill>
                  <a:prstClr val="black"/>
                </a:solidFill>
                <a:effectLst/>
                <a:uLnTx/>
                <a:uFillTx/>
                <a:latin typeface="Aptos" panose="02110004020202020204"/>
                <a:ea typeface="+mn-ea"/>
                <a:cs typeface="+mn-cs"/>
              </a:rPr>
              <a:t>Refs: Reumkens A, et al. Am J Gastroenterol. 2016;111:1092–1101.  •  Wang L, et al. World J Gastroenterol. 2019;25:190–204.  •  Rabeneck L, et al. Endosc Int Open. 2021;9:E1221–E1229.  •  US Multi-Society Task Force. Gastroenterology. 2020;158:1095–1129.</a:t>
            </a:r>
          </a:p>
        </p:txBody>
      </p:sp>
      <p:sp>
        <p:nvSpPr>
          <p:cNvPr id="34" name="Rounded Rectangle 34">
            <a:extLst>
              <a:ext uri="{FF2B5EF4-FFF2-40B4-BE49-F238E27FC236}">
                <a16:creationId xmlns:a16="http://schemas.microsoft.com/office/drawing/2014/main" id="{902523A0-58CD-D3AB-07B8-94C7380A9CD6}"/>
              </a:ext>
            </a:extLst>
          </p:cNvPr>
          <p:cNvSpPr/>
          <p:nvPr/>
        </p:nvSpPr>
        <p:spPr>
          <a:xfrm>
            <a:off x="888698" y="4572000"/>
            <a:ext cx="10614454" cy="356616"/>
          </a:xfrm>
          <a:prstGeom prst="roundRect">
            <a:avLst/>
          </a:prstGeom>
          <a:solidFill>
            <a:srgbClr val="F2F5F7"/>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sz="1250" b="1">
                <a:solidFill>
                  <a:srgbClr val="AA4646"/>
                </a:solidFill>
              </a:defRPr>
            </a:pPr>
            <a:r>
              <a:rPr kumimoji="0" sz="1250" b="1" i="0" u="none" strike="noStrike" kern="1200" cap="none" spc="0" normalizeH="0" baseline="0" noProof="0" dirty="0">
                <a:ln>
                  <a:noFill/>
                </a:ln>
                <a:solidFill>
                  <a:srgbClr val="AA4646"/>
                </a:solidFill>
                <a:effectLst/>
                <a:uLnTx/>
                <a:uFillTx/>
                <a:latin typeface="Aptos" panose="02110004020202020204"/>
                <a:ea typeface="+mn-ea"/>
                <a:cs typeface="+mn-cs"/>
              </a:rPr>
              <a:t>SPLENIC INJURY — very rare, but potentially serious</a:t>
            </a:r>
          </a:p>
          <a:p>
            <a:pPr marL="0" marR="0" lvl="0" indent="0" algn="l" defTabSz="457200" rtl="0" eaLnBrk="1" fontAlgn="auto" latinLnBrk="0" hangingPunct="1">
              <a:lnSpc>
                <a:spcPct val="100000"/>
              </a:lnSpc>
              <a:spcBef>
                <a:spcPts val="0"/>
              </a:spcBef>
              <a:spcAft>
                <a:spcPts val="0"/>
              </a:spcAft>
              <a:buClrTx/>
              <a:buSzTx/>
              <a:buFontTx/>
              <a:buNone/>
              <a:tabLst/>
              <a:defRPr sz="1080"/>
            </a:pPr>
            <a:r>
              <a:rPr kumimoji="0" sz="1080" b="0" i="0" u="none" strike="noStrike" kern="1200" cap="none" spc="0" normalizeH="0" baseline="0" noProof="0" dirty="0">
                <a:ln>
                  <a:noFill/>
                </a:ln>
                <a:solidFill>
                  <a:prstClr val="black"/>
                </a:solidFill>
                <a:effectLst/>
                <a:uLnTx/>
                <a:uFillTx/>
                <a:latin typeface="Aptos" panose="02110004020202020204"/>
                <a:ea typeface="+mn-ea"/>
                <a:cs typeface="+mn-cs"/>
              </a:rPr>
              <a:t>Outpatient data (1.44M colonoscopies): 3.19 per 100,000 ≈ 1 in 31,400  •  63% diagnosed within 48 h  •  41% required surgery</a:t>
            </a:r>
          </a:p>
        </p:txBody>
      </p:sp>
    </p:spTree>
    <p:extLst>
      <p:ext uri="{BB962C8B-B14F-4D97-AF65-F5344CB8AC3E}">
        <p14:creationId xmlns:p14="http://schemas.microsoft.com/office/powerpoint/2010/main" val="41100716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684CF9-47C5-F321-02FA-4229C4A37B62}"/>
              </a:ext>
            </a:extLst>
          </p:cNvPr>
          <p:cNvPicPr>
            <a:picLocks noChangeAspect="1"/>
          </p:cNvPicPr>
          <p:nvPr/>
        </p:nvPicPr>
        <p:blipFill>
          <a:blip r:embed="rId2"/>
          <a:stretch>
            <a:fillRect/>
          </a:stretch>
        </p:blipFill>
        <p:spPr>
          <a:xfrm>
            <a:off x="667062" y="577223"/>
            <a:ext cx="5905717" cy="3540901"/>
          </a:xfrm>
          <a:prstGeom prst="rect">
            <a:avLst/>
          </a:prstGeom>
        </p:spPr>
      </p:pic>
      <p:pic>
        <p:nvPicPr>
          <p:cNvPr id="5" name="Picture 4">
            <a:extLst>
              <a:ext uri="{FF2B5EF4-FFF2-40B4-BE49-F238E27FC236}">
                <a16:creationId xmlns:a16="http://schemas.microsoft.com/office/drawing/2014/main" id="{5713882B-17ED-32AB-DA8B-72B7C2CC3E4F}"/>
              </a:ext>
            </a:extLst>
          </p:cNvPr>
          <p:cNvPicPr>
            <a:picLocks noChangeAspect="1"/>
          </p:cNvPicPr>
          <p:nvPr/>
        </p:nvPicPr>
        <p:blipFill>
          <a:blip r:embed="rId3"/>
          <a:stretch>
            <a:fillRect/>
          </a:stretch>
        </p:blipFill>
        <p:spPr>
          <a:xfrm>
            <a:off x="1622662" y="4441156"/>
            <a:ext cx="2965602" cy="1708238"/>
          </a:xfrm>
          <a:prstGeom prst="rect">
            <a:avLst/>
          </a:prstGeom>
        </p:spPr>
      </p:pic>
      <p:pic>
        <p:nvPicPr>
          <p:cNvPr id="7" name="Picture 6">
            <a:extLst>
              <a:ext uri="{FF2B5EF4-FFF2-40B4-BE49-F238E27FC236}">
                <a16:creationId xmlns:a16="http://schemas.microsoft.com/office/drawing/2014/main" id="{A84C507D-60B8-F46A-FBD1-05668FABE169}"/>
              </a:ext>
            </a:extLst>
          </p:cNvPr>
          <p:cNvPicPr>
            <a:picLocks noChangeAspect="1"/>
          </p:cNvPicPr>
          <p:nvPr/>
        </p:nvPicPr>
        <p:blipFill>
          <a:blip r:embed="rId4"/>
          <a:stretch>
            <a:fillRect/>
          </a:stretch>
        </p:blipFill>
        <p:spPr>
          <a:xfrm>
            <a:off x="7472173" y="772566"/>
            <a:ext cx="3230685" cy="2411637"/>
          </a:xfrm>
          <a:prstGeom prst="rect">
            <a:avLst/>
          </a:prstGeom>
        </p:spPr>
      </p:pic>
      <p:pic>
        <p:nvPicPr>
          <p:cNvPr id="8" name="Picture 7" descr="Resolution™ Clip - Boston Scientific - Boston Scientific">
            <a:extLst>
              <a:ext uri="{FF2B5EF4-FFF2-40B4-BE49-F238E27FC236}">
                <a16:creationId xmlns:a16="http://schemas.microsoft.com/office/drawing/2014/main" id="{01DE8D80-E185-C42D-08D1-8FDBBC4CC5F1}"/>
              </a:ext>
            </a:extLst>
          </p:cNvPr>
          <p:cNvPicPr>
            <a:picLocks noChangeAspect="1"/>
          </p:cNvPicPr>
          <p:nvPr/>
        </p:nvPicPr>
        <p:blipFill>
          <a:blip r:embed="rId5"/>
          <a:stretch>
            <a:fillRect/>
          </a:stretch>
        </p:blipFill>
        <p:spPr>
          <a:xfrm>
            <a:off x="5189055" y="4462656"/>
            <a:ext cx="1419998" cy="1419998"/>
          </a:xfrm>
          <a:prstGeom prst="rect">
            <a:avLst/>
          </a:prstGeom>
        </p:spPr>
      </p:pic>
      <p:pic>
        <p:nvPicPr>
          <p:cNvPr id="10" name="Picture 9">
            <a:extLst>
              <a:ext uri="{FF2B5EF4-FFF2-40B4-BE49-F238E27FC236}">
                <a16:creationId xmlns:a16="http://schemas.microsoft.com/office/drawing/2014/main" id="{5C508DC3-0C96-4141-F2C8-D5BFA5063089}"/>
              </a:ext>
            </a:extLst>
          </p:cNvPr>
          <p:cNvPicPr>
            <a:picLocks noChangeAspect="1"/>
          </p:cNvPicPr>
          <p:nvPr/>
        </p:nvPicPr>
        <p:blipFill>
          <a:blip r:embed="rId6"/>
          <a:stretch>
            <a:fillRect/>
          </a:stretch>
        </p:blipFill>
        <p:spPr>
          <a:xfrm>
            <a:off x="7209845" y="3673797"/>
            <a:ext cx="3957409" cy="2334082"/>
          </a:xfrm>
          <a:prstGeom prst="rect">
            <a:avLst/>
          </a:prstGeom>
        </p:spPr>
      </p:pic>
    </p:spTree>
    <p:extLst>
      <p:ext uri="{BB962C8B-B14F-4D97-AF65-F5344CB8AC3E}">
        <p14:creationId xmlns:p14="http://schemas.microsoft.com/office/powerpoint/2010/main" val="33127401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59E7B67-006B-4174-825F-B893B1808A18}"/>
              </a:ext>
            </a:extLst>
          </p:cNvPr>
          <p:cNvSpPr>
            <a:spLocks noGrp="1"/>
          </p:cNvSpPr>
          <p:nvPr/>
        </p:nvSpPr>
        <p:spPr>
          <a:xfrm>
            <a:off x="609600" y="400050"/>
            <a:ext cx="10953750" cy="4953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a:solidFill>
                  <a:srgbClr val="123247"/>
                </a:solidFill>
                <a:latin typeface="Aptos"/>
                <a:ea typeface="Aptos"/>
                <a:cs typeface="Aptos"/>
              </a:defRPr>
            </a:pPr>
            <a:r>
              <a:rPr kumimoji="0" sz="2700" b="1" i="0" u="none" strike="noStrike" kern="1200" cap="none" spc="0" normalizeH="0" baseline="0" noProof="0">
                <a:ln>
                  <a:noFill/>
                </a:ln>
                <a:solidFill>
                  <a:srgbClr val="123247"/>
                </a:solidFill>
                <a:effectLst/>
                <a:uLnTx/>
                <a:uFillTx/>
                <a:latin typeface="Aptos"/>
                <a:ea typeface="Aptos"/>
                <a:cs typeface="Aptos"/>
              </a:rPr>
              <a:t>Endoscopic mucosal resection (EMR)</a:t>
            </a:r>
          </a:p>
        </p:txBody>
      </p:sp>
      <p:sp>
        <p:nvSpPr>
          <p:cNvPr id="2" name="Rectangle 1">
            <a:extLst>
              <a:ext uri="{FF2B5EF4-FFF2-40B4-BE49-F238E27FC236}">
                <a16:creationId xmlns:a16="http://schemas.microsoft.com/office/drawing/2014/main" id="{47444DA4-DADE-46FC-9634-25E0BDFBCB31}"/>
              </a:ext>
            </a:extLst>
          </p:cNvPr>
          <p:cNvSpPr>
            <a:spLocks noGrp="1"/>
          </p:cNvSpPr>
          <p:nvPr/>
        </p:nvSpPr>
        <p:spPr>
          <a:xfrm>
            <a:off x="628650" y="933450"/>
            <a:ext cx="76200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517083"/>
                </a:solidFill>
                <a:latin typeface="Aptos"/>
                <a:ea typeface="Aptos"/>
                <a:cs typeface="Aptos"/>
              </a:defRPr>
            </a:pPr>
            <a:r>
              <a:rPr kumimoji="0" sz="1425" b="0" i="0" u="none" strike="noStrike" kern="1200" cap="none" spc="0" normalizeH="0" baseline="0" noProof="0">
                <a:ln>
                  <a:noFill/>
                </a:ln>
                <a:solidFill>
                  <a:srgbClr val="517083"/>
                </a:solidFill>
                <a:effectLst/>
                <a:uLnTx/>
                <a:uFillTx/>
                <a:latin typeface="Aptos"/>
                <a:ea typeface="Aptos"/>
                <a:cs typeface="Aptos"/>
              </a:rPr>
              <a:t>Organ-preserving removal of superficial GI neoplasia</a:t>
            </a:r>
          </a:p>
        </p:txBody>
      </p:sp>
      <p:sp>
        <p:nvSpPr>
          <p:cNvPr id="3" name="Rectangle 2">
            <a:extLst>
              <a:ext uri="{FF2B5EF4-FFF2-40B4-BE49-F238E27FC236}">
                <a16:creationId xmlns:a16="http://schemas.microsoft.com/office/drawing/2014/main" id="{3378275E-CDC0-4214-AC56-77871E093276}"/>
              </a:ext>
            </a:extLst>
          </p:cNvPr>
          <p:cNvSpPr>
            <a:spLocks noGrp="1"/>
          </p:cNvSpPr>
          <p:nvPr/>
        </p:nvSpPr>
        <p:spPr>
          <a:xfrm>
            <a:off x="609600" y="1285875"/>
            <a:ext cx="10972800" cy="38100"/>
          </a:xfrm>
          <a:prstGeom prst="rect">
            <a:avLst/>
          </a:prstGeom>
          <a:solidFill>
            <a:srgbClr val="20A6A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Rectangle: Rounded Corners 3">
            <a:extLst>
              <a:ext uri="{FF2B5EF4-FFF2-40B4-BE49-F238E27FC236}">
                <a16:creationId xmlns:a16="http://schemas.microsoft.com/office/drawing/2014/main" id="{F2271ABE-FDE9-4A34-9EFB-1882F1AA579A}"/>
              </a:ext>
            </a:extLst>
          </p:cNvPr>
          <p:cNvSpPr>
            <a:spLocks noGrp="1"/>
          </p:cNvSpPr>
          <p:nvPr/>
        </p:nvSpPr>
        <p:spPr>
          <a:xfrm>
            <a:off x="609600" y="1619250"/>
            <a:ext cx="6667500" cy="3286125"/>
          </a:xfrm>
          <a:prstGeom prst="roundRect">
            <a:avLst>
              <a:gd name="adj" fmla="val 5217"/>
            </a:avLst>
          </a:prstGeom>
          <a:solidFill>
            <a:srgbClr val="FFFFFF"/>
          </a:solidFill>
          <a:ln w="9525">
            <a:solidFill>
              <a:srgbClr val="D9E6E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7" name="Picture 36"/>
          <p:cNvPicPr>
            <a:picLocks noChangeAspect="1"/>
          </p:cNvPicPr>
          <p:nvPr/>
        </p:nvPicPr>
        <p:blipFill>
          <a:blip r:embed="rId3"/>
          <a:stretch/>
        </p:blipFill>
        <p:spPr>
          <a:xfrm>
            <a:off x="793750" y="1943100"/>
            <a:ext cx="6299200" cy="2362200"/>
          </a:xfrm>
          <a:prstGeom prst="rect">
            <a:avLst/>
          </a:prstGeom>
        </p:spPr>
      </p:pic>
      <p:sp>
        <p:nvSpPr>
          <p:cNvPr id="6" name="Rectangle: Rounded Corners 5">
            <a:extLst>
              <a:ext uri="{FF2B5EF4-FFF2-40B4-BE49-F238E27FC236}">
                <a16:creationId xmlns:a16="http://schemas.microsoft.com/office/drawing/2014/main" id="{AB28906B-7397-4337-B9C8-F7B632091DD7}"/>
              </a:ext>
            </a:extLst>
          </p:cNvPr>
          <p:cNvSpPr>
            <a:spLocks noGrp="1"/>
          </p:cNvSpPr>
          <p:nvPr/>
        </p:nvSpPr>
        <p:spPr>
          <a:xfrm>
            <a:off x="876300" y="4410075"/>
            <a:ext cx="323850" cy="323850"/>
          </a:xfrm>
          <a:prstGeom prst="roundRect">
            <a:avLst>
              <a:gd name="adj" fmla="val 50000"/>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3E19E253-4D8C-4325-A55A-E72E53A1127F}"/>
              </a:ext>
            </a:extLst>
          </p:cNvPr>
          <p:cNvSpPr>
            <a:spLocks noGrp="1"/>
          </p:cNvSpPr>
          <p:nvPr/>
        </p:nvSpPr>
        <p:spPr>
          <a:xfrm>
            <a:off x="876300" y="4448175"/>
            <a:ext cx="323850" cy="20955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1</a:t>
            </a:r>
          </a:p>
        </p:txBody>
      </p:sp>
      <p:sp>
        <p:nvSpPr>
          <p:cNvPr id="8" name="Rectangle 7">
            <a:extLst>
              <a:ext uri="{FF2B5EF4-FFF2-40B4-BE49-F238E27FC236}">
                <a16:creationId xmlns:a16="http://schemas.microsoft.com/office/drawing/2014/main" id="{29F67DFA-D77A-4A48-BCE7-A66D2F1D4CE9}"/>
              </a:ext>
            </a:extLst>
          </p:cNvPr>
          <p:cNvSpPr>
            <a:spLocks noGrp="1"/>
          </p:cNvSpPr>
          <p:nvPr/>
        </p:nvSpPr>
        <p:spPr>
          <a:xfrm>
            <a:off x="1266825" y="4448175"/>
            <a:ext cx="114300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84E62"/>
                </a:solidFill>
                <a:latin typeface="Aptos"/>
                <a:ea typeface="Aptos"/>
                <a:cs typeface="Aptos"/>
              </a:defRPr>
            </a:pPr>
            <a:r>
              <a:rPr kumimoji="0" sz="1050" b="1" i="0" u="none" strike="noStrike" kern="1200" cap="none" spc="0" normalizeH="0" baseline="0" noProof="0">
                <a:ln>
                  <a:noFill/>
                </a:ln>
                <a:solidFill>
                  <a:srgbClr val="284E62"/>
                </a:solidFill>
                <a:effectLst/>
                <a:uLnTx/>
                <a:uFillTx/>
                <a:latin typeface="Aptos"/>
                <a:ea typeface="Aptos"/>
                <a:cs typeface="Aptos"/>
              </a:rPr>
              <a:t>Identify</a:t>
            </a:r>
          </a:p>
        </p:txBody>
      </p:sp>
      <p:sp>
        <p:nvSpPr>
          <p:cNvPr id="9" name="Rectangle: Rounded Corners 8">
            <a:extLst>
              <a:ext uri="{FF2B5EF4-FFF2-40B4-BE49-F238E27FC236}">
                <a16:creationId xmlns:a16="http://schemas.microsoft.com/office/drawing/2014/main" id="{50049004-C592-4BAC-BF54-F5A7B7047533}"/>
              </a:ext>
            </a:extLst>
          </p:cNvPr>
          <p:cNvSpPr>
            <a:spLocks noGrp="1"/>
          </p:cNvSpPr>
          <p:nvPr/>
        </p:nvSpPr>
        <p:spPr>
          <a:xfrm>
            <a:off x="2447925" y="4410075"/>
            <a:ext cx="323850" cy="323850"/>
          </a:xfrm>
          <a:prstGeom prst="roundRect">
            <a:avLst>
              <a:gd name="adj" fmla="val 50000"/>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5EB9D8EC-C216-4B06-8F92-B6B5F4057473}"/>
              </a:ext>
            </a:extLst>
          </p:cNvPr>
          <p:cNvSpPr>
            <a:spLocks noGrp="1"/>
          </p:cNvSpPr>
          <p:nvPr/>
        </p:nvSpPr>
        <p:spPr>
          <a:xfrm>
            <a:off x="2447925" y="4448175"/>
            <a:ext cx="323850" cy="20955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2</a:t>
            </a:r>
          </a:p>
        </p:txBody>
      </p:sp>
      <p:sp>
        <p:nvSpPr>
          <p:cNvPr id="11" name="Rectangle 10">
            <a:extLst>
              <a:ext uri="{FF2B5EF4-FFF2-40B4-BE49-F238E27FC236}">
                <a16:creationId xmlns:a16="http://schemas.microsoft.com/office/drawing/2014/main" id="{7225016C-46FD-491D-B941-F6A77ABAA5E7}"/>
              </a:ext>
            </a:extLst>
          </p:cNvPr>
          <p:cNvSpPr>
            <a:spLocks noGrp="1"/>
          </p:cNvSpPr>
          <p:nvPr/>
        </p:nvSpPr>
        <p:spPr>
          <a:xfrm>
            <a:off x="2838450" y="4448175"/>
            <a:ext cx="114300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84E62"/>
                </a:solidFill>
                <a:latin typeface="Aptos"/>
                <a:ea typeface="Aptos"/>
                <a:cs typeface="Aptos"/>
              </a:defRPr>
            </a:pPr>
            <a:r>
              <a:rPr kumimoji="0" sz="1050" b="1" i="0" u="none" strike="noStrike" kern="1200" cap="none" spc="0" normalizeH="0" baseline="0" noProof="0">
                <a:ln>
                  <a:noFill/>
                </a:ln>
                <a:solidFill>
                  <a:srgbClr val="284E62"/>
                </a:solidFill>
                <a:effectLst/>
                <a:uLnTx/>
                <a:uFillTx/>
                <a:latin typeface="Aptos"/>
                <a:ea typeface="Aptos"/>
                <a:cs typeface="Aptos"/>
              </a:rPr>
              <a:t>Inject + lift</a:t>
            </a:r>
          </a:p>
        </p:txBody>
      </p:sp>
      <p:sp>
        <p:nvSpPr>
          <p:cNvPr id="12" name="Rectangle: Rounded Corners 11">
            <a:extLst>
              <a:ext uri="{FF2B5EF4-FFF2-40B4-BE49-F238E27FC236}">
                <a16:creationId xmlns:a16="http://schemas.microsoft.com/office/drawing/2014/main" id="{915F2D52-443C-4707-AA70-875C553C0609}"/>
              </a:ext>
            </a:extLst>
          </p:cNvPr>
          <p:cNvSpPr>
            <a:spLocks noGrp="1"/>
          </p:cNvSpPr>
          <p:nvPr/>
        </p:nvSpPr>
        <p:spPr>
          <a:xfrm>
            <a:off x="4019550" y="4410075"/>
            <a:ext cx="323850" cy="323850"/>
          </a:xfrm>
          <a:prstGeom prst="roundRect">
            <a:avLst>
              <a:gd name="adj" fmla="val 50000"/>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27AAAD27-9F16-4F12-8E33-63E56387EEBA}"/>
              </a:ext>
            </a:extLst>
          </p:cNvPr>
          <p:cNvSpPr>
            <a:spLocks noGrp="1"/>
          </p:cNvSpPr>
          <p:nvPr/>
        </p:nvSpPr>
        <p:spPr>
          <a:xfrm>
            <a:off x="4019550" y="4448175"/>
            <a:ext cx="323850" cy="20955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3</a:t>
            </a:r>
          </a:p>
        </p:txBody>
      </p:sp>
      <p:sp>
        <p:nvSpPr>
          <p:cNvPr id="14" name="Rectangle 13">
            <a:extLst>
              <a:ext uri="{FF2B5EF4-FFF2-40B4-BE49-F238E27FC236}">
                <a16:creationId xmlns:a16="http://schemas.microsoft.com/office/drawing/2014/main" id="{75C2337D-AB40-4EB2-831D-267A9F6378D7}"/>
              </a:ext>
            </a:extLst>
          </p:cNvPr>
          <p:cNvSpPr>
            <a:spLocks noGrp="1"/>
          </p:cNvSpPr>
          <p:nvPr/>
        </p:nvSpPr>
        <p:spPr>
          <a:xfrm>
            <a:off x="4410075" y="4448175"/>
            <a:ext cx="114300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84E62"/>
                </a:solidFill>
                <a:latin typeface="Aptos"/>
                <a:ea typeface="Aptos"/>
                <a:cs typeface="Aptos"/>
              </a:defRPr>
            </a:pPr>
            <a:r>
              <a:rPr kumimoji="0" sz="1050" b="1" i="0" u="none" strike="noStrike" kern="1200" cap="none" spc="0" normalizeH="0" baseline="0" noProof="0">
                <a:ln>
                  <a:noFill/>
                </a:ln>
                <a:solidFill>
                  <a:srgbClr val="284E62"/>
                </a:solidFill>
                <a:effectLst/>
                <a:uLnTx/>
                <a:uFillTx/>
                <a:latin typeface="Aptos"/>
                <a:ea typeface="Aptos"/>
                <a:cs typeface="Aptos"/>
              </a:rPr>
              <a:t>Snare resection</a:t>
            </a:r>
          </a:p>
        </p:txBody>
      </p:sp>
      <p:sp>
        <p:nvSpPr>
          <p:cNvPr id="15" name="Rectangle: Rounded Corners 14">
            <a:extLst>
              <a:ext uri="{FF2B5EF4-FFF2-40B4-BE49-F238E27FC236}">
                <a16:creationId xmlns:a16="http://schemas.microsoft.com/office/drawing/2014/main" id="{B851AA7A-330F-4461-ADEB-746C4333EFFE}"/>
              </a:ext>
            </a:extLst>
          </p:cNvPr>
          <p:cNvSpPr>
            <a:spLocks noGrp="1"/>
          </p:cNvSpPr>
          <p:nvPr/>
        </p:nvSpPr>
        <p:spPr>
          <a:xfrm>
            <a:off x="5591175" y="4410075"/>
            <a:ext cx="323850" cy="323850"/>
          </a:xfrm>
          <a:prstGeom prst="roundRect">
            <a:avLst>
              <a:gd name="adj" fmla="val 50000"/>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8947C40E-CDF5-494F-879C-E16E9F2065DB}"/>
              </a:ext>
            </a:extLst>
          </p:cNvPr>
          <p:cNvSpPr>
            <a:spLocks noGrp="1"/>
          </p:cNvSpPr>
          <p:nvPr/>
        </p:nvSpPr>
        <p:spPr>
          <a:xfrm>
            <a:off x="5591175" y="4448175"/>
            <a:ext cx="323850" cy="20955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4</a:t>
            </a:r>
          </a:p>
        </p:txBody>
      </p:sp>
      <p:sp>
        <p:nvSpPr>
          <p:cNvPr id="17" name="Rectangle 16">
            <a:extLst>
              <a:ext uri="{FF2B5EF4-FFF2-40B4-BE49-F238E27FC236}">
                <a16:creationId xmlns:a16="http://schemas.microsoft.com/office/drawing/2014/main" id="{EFB724F2-4169-4EDF-A25D-1499D0BC27C5}"/>
              </a:ext>
            </a:extLst>
          </p:cNvPr>
          <p:cNvSpPr>
            <a:spLocks noGrp="1"/>
          </p:cNvSpPr>
          <p:nvPr/>
        </p:nvSpPr>
        <p:spPr>
          <a:xfrm>
            <a:off x="5981700" y="4448175"/>
            <a:ext cx="1143000" cy="22860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1">
                <a:solidFill>
                  <a:srgbClr val="284E62"/>
                </a:solidFill>
                <a:latin typeface="Aptos"/>
                <a:ea typeface="Aptos"/>
                <a:cs typeface="Aptos"/>
              </a:defRPr>
            </a:pPr>
            <a:r>
              <a:rPr kumimoji="0" sz="1050" b="1" i="0" u="none" strike="noStrike" kern="1200" cap="none" spc="0" normalizeH="0" baseline="0" noProof="0">
                <a:ln>
                  <a:noFill/>
                </a:ln>
                <a:solidFill>
                  <a:srgbClr val="284E62"/>
                </a:solidFill>
                <a:effectLst/>
                <a:uLnTx/>
                <a:uFillTx/>
                <a:latin typeface="Aptos"/>
                <a:ea typeface="Aptos"/>
                <a:cs typeface="Aptos"/>
              </a:rPr>
              <a:t>Retrieve + inspect</a:t>
            </a:r>
          </a:p>
        </p:txBody>
      </p:sp>
      <p:sp>
        <p:nvSpPr>
          <p:cNvPr id="18" name="Rectangle: Rounded Corners 17">
            <a:extLst>
              <a:ext uri="{FF2B5EF4-FFF2-40B4-BE49-F238E27FC236}">
                <a16:creationId xmlns:a16="http://schemas.microsoft.com/office/drawing/2014/main" id="{BD8ABF6F-697D-4D26-A6B0-4DD3CA450D4B}"/>
              </a:ext>
            </a:extLst>
          </p:cNvPr>
          <p:cNvSpPr>
            <a:spLocks noGrp="1"/>
          </p:cNvSpPr>
          <p:nvPr/>
        </p:nvSpPr>
        <p:spPr>
          <a:xfrm>
            <a:off x="7543800" y="1619250"/>
            <a:ext cx="4038600" cy="3286125"/>
          </a:xfrm>
          <a:prstGeom prst="roundRect">
            <a:avLst>
              <a:gd name="adj" fmla="val 5217"/>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Rectangle 18">
            <a:extLst>
              <a:ext uri="{FF2B5EF4-FFF2-40B4-BE49-F238E27FC236}">
                <a16:creationId xmlns:a16="http://schemas.microsoft.com/office/drawing/2014/main" id="{FE8A390F-A444-45E0-9573-AD38ED50BCF2}"/>
              </a:ext>
            </a:extLst>
          </p:cNvPr>
          <p:cNvSpPr>
            <a:spLocks noGrp="1"/>
          </p:cNvSpPr>
          <p:nvPr/>
        </p:nvSpPr>
        <p:spPr>
          <a:xfrm>
            <a:off x="7848600" y="1876425"/>
            <a:ext cx="3238500" cy="3048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FFFFFF"/>
                </a:solidFill>
                <a:latin typeface="Aptos"/>
                <a:ea typeface="Aptos"/>
                <a:cs typeface="Aptos"/>
              </a:defRPr>
            </a:pPr>
            <a:r>
              <a:rPr kumimoji="0" sz="1725" b="1" i="0" u="none" strike="noStrike" kern="1200" cap="none" spc="0" normalizeH="0" baseline="0" noProof="0">
                <a:ln>
                  <a:noFill/>
                </a:ln>
                <a:solidFill>
                  <a:srgbClr val="FFFFFF"/>
                </a:solidFill>
                <a:effectLst/>
                <a:uLnTx/>
                <a:uFillTx/>
                <a:latin typeface="Aptos"/>
                <a:ea typeface="Aptos"/>
                <a:cs typeface="Aptos"/>
              </a:rPr>
              <a:t>Clinical role</a:t>
            </a:r>
          </a:p>
        </p:txBody>
      </p:sp>
      <p:sp>
        <p:nvSpPr>
          <p:cNvPr id="20" name="Rectangle 19">
            <a:extLst>
              <a:ext uri="{FF2B5EF4-FFF2-40B4-BE49-F238E27FC236}">
                <a16:creationId xmlns:a16="http://schemas.microsoft.com/office/drawing/2014/main" id="{F4DE812A-648D-47BA-ADC0-29365E6FF6D0}"/>
              </a:ext>
            </a:extLst>
          </p:cNvPr>
          <p:cNvSpPr>
            <a:spLocks noGrp="1"/>
          </p:cNvSpPr>
          <p:nvPr/>
        </p:nvSpPr>
        <p:spPr>
          <a:xfrm>
            <a:off x="7848600" y="2266950"/>
            <a:ext cx="1047750" cy="1905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BEST FOR</a:t>
            </a:r>
          </a:p>
        </p:txBody>
      </p:sp>
      <p:sp>
        <p:nvSpPr>
          <p:cNvPr id="21" name="Rectangle 20">
            <a:extLst>
              <a:ext uri="{FF2B5EF4-FFF2-40B4-BE49-F238E27FC236}">
                <a16:creationId xmlns:a16="http://schemas.microsoft.com/office/drawing/2014/main" id="{A0E870DF-4612-4EE4-BCC5-28B373ED593E}"/>
              </a:ext>
            </a:extLst>
          </p:cNvPr>
          <p:cNvSpPr>
            <a:spLocks noGrp="1"/>
          </p:cNvSpPr>
          <p:nvPr/>
        </p:nvSpPr>
        <p:spPr>
          <a:xfrm>
            <a:off x="7848600" y="2476500"/>
            <a:ext cx="3333750" cy="4476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F4F8FA"/>
                </a:solidFill>
                <a:latin typeface="Aptos"/>
                <a:ea typeface="Aptos"/>
                <a:cs typeface="Aptos"/>
              </a:defRPr>
            </a:pPr>
            <a:r>
              <a:rPr kumimoji="0" sz="1200" b="0" i="0" u="none" strike="noStrike" kern="1200" cap="none" spc="0" normalizeH="0" baseline="0" noProof="0">
                <a:ln>
                  <a:noFill/>
                </a:ln>
                <a:solidFill>
                  <a:srgbClr val="F4F8FA"/>
                </a:solidFill>
                <a:effectLst/>
                <a:uLnTx/>
                <a:uFillTx/>
                <a:latin typeface="Aptos"/>
                <a:ea typeface="Aptos"/>
                <a:cs typeface="Aptos"/>
              </a:rPr>
              <a:t>Large sessile or laterally spreading lesions without features of deep invasion</a:t>
            </a:r>
          </a:p>
        </p:txBody>
      </p:sp>
      <p:sp>
        <p:nvSpPr>
          <p:cNvPr id="22" name="Rectangle 21">
            <a:extLst>
              <a:ext uri="{FF2B5EF4-FFF2-40B4-BE49-F238E27FC236}">
                <a16:creationId xmlns:a16="http://schemas.microsoft.com/office/drawing/2014/main" id="{C237E58A-E94A-4992-9A6F-42F51D2B60A8}"/>
              </a:ext>
            </a:extLst>
          </p:cNvPr>
          <p:cNvSpPr>
            <a:spLocks noGrp="1"/>
          </p:cNvSpPr>
          <p:nvPr/>
        </p:nvSpPr>
        <p:spPr>
          <a:xfrm>
            <a:off x="7848600" y="2895600"/>
            <a:ext cx="1047750" cy="1905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WHY EMR</a:t>
            </a:r>
          </a:p>
        </p:txBody>
      </p:sp>
      <p:sp>
        <p:nvSpPr>
          <p:cNvPr id="23" name="Rectangle 22">
            <a:extLst>
              <a:ext uri="{FF2B5EF4-FFF2-40B4-BE49-F238E27FC236}">
                <a16:creationId xmlns:a16="http://schemas.microsoft.com/office/drawing/2014/main" id="{7CADE242-AFC4-4F68-9B35-5E8E2D782EA0}"/>
              </a:ext>
            </a:extLst>
          </p:cNvPr>
          <p:cNvSpPr>
            <a:spLocks noGrp="1"/>
          </p:cNvSpPr>
          <p:nvPr/>
        </p:nvSpPr>
        <p:spPr>
          <a:xfrm>
            <a:off x="7848600" y="3105150"/>
            <a:ext cx="3333750" cy="4476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F4F8FA"/>
                </a:solidFill>
                <a:latin typeface="Aptos"/>
                <a:ea typeface="Aptos"/>
                <a:cs typeface="Aptos"/>
              </a:defRPr>
            </a:pPr>
            <a:r>
              <a:rPr kumimoji="0" sz="1200" b="0" i="0" u="none" strike="noStrike" kern="1200" cap="none" spc="0" normalizeH="0" baseline="0" noProof="0">
                <a:ln>
                  <a:noFill/>
                </a:ln>
                <a:solidFill>
                  <a:srgbClr val="F4F8FA"/>
                </a:solidFill>
                <a:effectLst/>
                <a:uLnTx/>
                <a:uFillTx/>
                <a:latin typeface="Aptos"/>
                <a:ea typeface="Aptos"/>
                <a:cs typeface="Aptos"/>
              </a:rPr>
              <a:t>Potentially curative, provides histology, and can avoid surgical resection</a:t>
            </a:r>
          </a:p>
        </p:txBody>
      </p:sp>
      <p:sp>
        <p:nvSpPr>
          <p:cNvPr id="24" name="Rectangle 23">
            <a:extLst>
              <a:ext uri="{FF2B5EF4-FFF2-40B4-BE49-F238E27FC236}">
                <a16:creationId xmlns:a16="http://schemas.microsoft.com/office/drawing/2014/main" id="{29CF8DEF-29FF-46EA-AA4B-B853BE6B2790}"/>
              </a:ext>
            </a:extLst>
          </p:cNvPr>
          <p:cNvSpPr>
            <a:spLocks noGrp="1"/>
          </p:cNvSpPr>
          <p:nvPr/>
        </p:nvSpPr>
        <p:spPr>
          <a:xfrm>
            <a:off x="7848600" y="3524250"/>
            <a:ext cx="1047750" cy="1905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LIMITS</a:t>
            </a:r>
          </a:p>
        </p:txBody>
      </p:sp>
      <p:sp>
        <p:nvSpPr>
          <p:cNvPr id="25" name="Rectangle 24">
            <a:extLst>
              <a:ext uri="{FF2B5EF4-FFF2-40B4-BE49-F238E27FC236}">
                <a16:creationId xmlns:a16="http://schemas.microsoft.com/office/drawing/2014/main" id="{E95E729C-4BDF-44BE-BD53-1AEC78EC85D0}"/>
              </a:ext>
            </a:extLst>
          </p:cNvPr>
          <p:cNvSpPr>
            <a:spLocks noGrp="1"/>
          </p:cNvSpPr>
          <p:nvPr/>
        </p:nvSpPr>
        <p:spPr>
          <a:xfrm>
            <a:off x="7848600" y="3733800"/>
            <a:ext cx="3333750" cy="4476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F4F8FA"/>
                </a:solidFill>
                <a:latin typeface="Aptos"/>
                <a:ea typeface="Aptos"/>
                <a:cs typeface="Aptos"/>
              </a:defRPr>
            </a:pPr>
            <a:r>
              <a:rPr kumimoji="0" sz="1200" b="0" i="0" u="none" strike="noStrike" kern="1200" cap="none" spc="0" normalizeH="0" baseline="0" noProof="0">
                <a:ln>
                  <a:noFill/>
                </a:ln>
                <a:solidFill>
                  <a:srgbClr val="F4F8FA"/>
                </a:solidFill>
                <a:effectLst/>
                <a:uLnTx/>
                <a:uFillTx/>
                <a:latin typeface="Aptos"/>
                <a:ea typeface="Aptos"/>
                <a:cs typeface="Aptos"/>
              </a:rPr>
              <a:t>Larger lesions often require piecemeal resection, which increases local recurrence risk</a:t>
            </a:r>
          </a:p>
        </p:txBody>
      </p:sp>
      <p:sp>
        <p:nvSpPr>
          <p:cNvPr id="26" name="Rectangle 25">
            <a:extLst>
              <a:ext uri="{FF2B5EF4-FFF2-40B4-BE49-F238E27FC236}">
                <a16:creationId xmlns:a16="http://schemas.microsoft.com/office/drawing/2014/main" id="{D9B49ECE-E8CC-4D61-AA2B-75D5C40FBD34}"/>
              </a:ext>
            </a:extLst>
          </p:cNvPr>
          <p:cNvSpPr>
            <a:spLocks noGrp="1"/>
          </p:cNvSpPr>
          <p:nvPr/>
        </p:nvSpPr>
        <p:spPr>
          <a:xfrm>
            <a:off x="7848600" y="4152900"/>
            <a:ext cx="1047750" cy="1905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900" b="1">
                <a:solidFill>
                  <a:srgbClr val="58D4D1"/>
                </a:solidFill>
                <a:latin typeface="Aptos"/>
                <a:ea typeface="Aptos"/>
                <a:cs typeface="Aptos"/>
              </a:defRPr>
            </a:pPr>
            <a:r>
              <a:rPr kumimoji="0" sz="900" b="1" i="0" u="none" strike="noStrike" kern="1200" cap="none" spc="0" normalizeH="0" baseline="0" noProof="0">
                <a:ln>
                  <a:noFill/>
                </a:ln>
                <a:solidFill>
                  <a:srgbClr val="58D4D1"/>
                </a:solidFill>
                <a:effectLst/>
                <a:uLnTx/>
                <a:uFillTx/>
                <a:latin typeface="Aptos"/>
                <a:ea typeface="Aptos"/>
                <a:cs typeface="Aptos"/>
              </a:rPr>
              <a:t>MAIN RISKS</a:t>
            </a:r>
          </a:p>
        </p:txBody>
      </p:sp>
      <p:sp>
        <p:nvSpPr>
          <p:cNvPr id="27" name="Rectangle 26">
            <a:extLst>
              <a:ext uri="{FF2B5EF4-FFF2-40B4-BE49-F238E27FC236}">
                <a16:creationId xmlns:a16="http://schemas.microsoft.com/office/drawing/2014/main" id="{548B2D53-A5CB-4992-A2EC-3F8F36E6D6A7}"/>
              </a:ext>
            </a:extLst>
          </p:cNvPr>
          <p:cNvSpPr>
            <a:spLocks noGrp="1"/>
          </p:cNvSpPr>
          <p:nvPr/>
        </p:nvSpPr>
        <p:spPr>
          <a:xfrm>
            <a:off x="7848600" y="4362450"/>
            <a:ext cx="3333750" cy="4476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F4F8FA"/>
                </a:solidFill>
                <a:latin typeface="Aptos"/>
                <a:ea typeface="Aptos"/>
                <a:cs typeface="Aptos"/>
              </a:defRPr>
            </a:pPr>
            <a:r>
              <a:rPr kumimoji="0" sz="1200" b="0" i="0" u="none" strike="noStrike" kern="1200" cap="none" spc="0" normalizeH="0" baseline="0" noProof="0">
                <a:ln>
                  <a:noFill/>
                </a:ln>
                <a:solidFill>
                  <a:srgbClr val="F4F8FA"/>
                </a:solidFill>
                <a:effectLst/>
                <a:uLnTx/>
                <a:uFillTx/>
                <a:latin typeface="Aptos"/>
                <a:ea typeface="Aptos"/>
                <a:cs typeface="Aptos"/>
              </a:rPr>
              <a:t>Bleeding, perforation, post-polypectomy syndrome, and residual or recurrent adenoma</a:t>
            </a:r>
          </a:p>
        </p:txBody>
      </p:sp>
      <p:sp>
        <p:nvSpPr>
          <p:cNvPr id="28" name="Rectangle: Rounded Corners 27">
            <a:extLst>
              <a:ext uri="{FF2B5EF4-FFF2-40B4-BE49-F238E27FC236}">
                <a16:creationId xmlns:a16="http://schemas.microsoft.com/office/drawing/2014/main" id="{166942B1-74EF-41CC-BA5A-91AE2C2873F1}"/>
              </a:ext>
            </a:extLst>
          </p:cNvPr>
          <p:cNvSpPr>
            <a:spLocks noGrp="1"/>
          </p:cNvSpPr>
          <p:nvPr/>
        </p:nvSpPr>
        <p:spPr>
          <a:xfrm>
            <a:off x="609600" y="5200650"/>
            <a:ext cx="10972800" cy="1066800"/>
          </a:xfrm>
          <a:prstGeom prst="roundRect">
            <a:avLst>
              <a:gd name="adj" fmla="val 14286"/>
            </a:avLst>
          </a:prstGeom>
          <a:solidFill>
            <a:srgbClr val="E7F4F4"/>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6578A92F-6ED9-4D2A-ABE0-9AE2236AE59A}"/>
              </a:ext>
            </a:extLst>
          </p:cNvPr>
          <p:cNvSpPr>
            <a:spLocks noGrp="1"/>
          </p:cNvSpPr>
          <p:nvPr/>
        </p:nvSpPr>
        <p:spPr>
          <a:xfrm>
            <a:off x="876300" y="5419725"/>
            <a:ext cx="1809750" cy="2381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087D80"/>
                </a:solidFill>
                <a:latin typeface="Aptos"/>
                <a:ea typeface="Aptos"/>
                <a:cs typeface="Aptos"/>
              </a:defRPr>
            </a:pPr>
            <a:r>
              <a:rPr kumimoji="0" sz="1275" b="1" i="0" u="none" strike="noStrike" kern="1200" cap="none" spc="0" normalizeH="0" baseline="0" noProof="0">
                <a:ln>
                  <a:noFill/>
                </a:ln>
                <a:solidFill>
                  <a:srgbClr val="087D80"/>
                </a:solidFill>
                <a:effectLst/>
                <a:uLnTx/>
                <a:uFillTx/>
                <a:latin typeface="Aptos"/>
                <a:ea typeface="Aptos"/>
                <a:cs typeface="Aptos"/>
              </a:rPr>
              <a:t>Key practice point</a:t>
            </a:r>
          </a:p>
        </p:txBody>
      </p:sp>
      <p:sp>
        <p:nvSpPr>
          <p:cNvPr id="30" name="Rectangle 29">
            <a:extLst>
              <a:ext uri="{FF2B5EF4-FFF2-40B4-BE49-F238E27FC236}">
                <a16:creationId xmlns:a16="http://schemas.microsoft.com/office/drawing/2014/main" id="{1BE215B2-8B78-4451-8D9F-CD11117D7D26}"/>
              </a:ext>
            </a:extLst>
          </p:cNvPr>
          <p:cNvSpPr>
            <a:spLocks noGrp="1"/>
          </p:cNvSpPr>
          <p:nvPr/>
        </p:nvSpPr>
        <p:spPr>
          <a:xfrm>
            <a:off x="2743200" y="5362575"/>
            <a:ext cx="8439150" cy="628650"/>
          </a:xfrm>
          <a:prstGeom prst="rect">
            <a:avLst/>
          </a:prstGeom>
          <a:noFill/>
          <a:ln w="0">
            <a:noFill/>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183B4D"/>
                </a:solidFill>
                <a:latin typeface="Aptos"/>
                <a:ea typeface="Aptos"/>
                <a:cs typeface="Aptos"/>
              </a:defRPr>
            </a:pPr>
            <a:r>
              <a:rPr kumimoji="0" sz="1500" b="0" i="0" u="none" strike="noStrike" kern="1200" cap="none" spc="0" normalizeH="0" baseline="0" noProof="0">
                <a:ln>
                  <a:noFill/>
                </a:ln>
                <a:solidFill>
                  <a:srgbClr val="183B4D"/>
                </a:solidFill>
                <a:effectLst/>
                <a:uLnTx/>
                <a:uFillTx/>
                <a:latin typeface="Aptos"/>
                <a:ea typeface="Aptos"/>
                <a:cs typeface="Aptos"/>
              </a:rPr>
              <a:t>Refer ≥20 mm nonpedunculated colorectal lesions to an endoscopist experienced in advanced resection. After piecemeal EMR of a lesion ≥20 mm, first surveillance is generally at 6 months.</a:t>
            </a:r>
          </a:p>
        </p:txBody>
      </p:sp>
    </p:spTree>
    <p:extLst>
      <p:ext uri="{BB962C8B-B14F-4D97-AF65-F5344CB8AC3E}">
        <p14:creationId xmlns:p14="http://schemas.microsoft.com/office/powerpoint/2010/main" val="24868931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5CD749F1-0461-30A7-3785-08B79F305B77}"/>
              </a:ext>
            </a:extLst>
          </p:cNvPr>
          <p:cNvPicPr>
            <a:picLocks noChangeAspect="1"/>
          </p:cNvPicPr>
          <p:nvPr/>
        </p:nvPicPr>
        <p:blipFill>
          <a:blip r:embed="rId3"/>
          <a:srcRect b="14439"/>
          <a:stretch>
            <a:fillRect/>
          </a:stretch>
        </p:blipFill>
        <p:spPr>
          <a:xfrm>
            <a:off x="641180" y="1660413"/>
            <a:ext cx="6410084" cy="3551233"/>
          </a:xfrm>
          <a:prstGeom prst="rect">
            <a:avLst/>
          </a:prstGeom>
        </p:spPr>
      </p:pic>
      <p:sp>
        <p:nvSpPr>
          <p:cNvPr id="16" name="Rectangle 15">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a:extLst>
              <a:ext uri="{FF2B5EF4-FFF2-40B4-BE49-F238E27FC236}">
                <a16:creationId xmlns:a16="http://schemas.microsoft.com/office/drawing/2014/main" id="{AE3C86F4-9C46-8C0E-8E47-F9F2612C8CF5}"/>
              </a:ext>
            </a:extLst>
          </p:cNvPr>
          <p:cNvPicPr>
            <a:picLocks noChangeAspect="1"/>
          </p:cNvPicPr>
          <p:nvPr/>
        </p:nvPicPr>
        <p:blipFill>
          <a:blip r:embed="rId4"/>
          <a:stretch>
            <a:fillRect/>
          </a:stretch>
        </p:blipFill>
        <p:spPr>
          <a:xfrm>
            <a:off x="7695873" y="800493"/>
            <a:ext cx="3854945" cy="2161600"/>
          </a:xfrm>
          <a:prstGeom prst="rect">
            <a:avLst/>
          </a:prstGeom>
        </p:spPr>
      </p:pic>
      <p:sp>
        <p:nvSpPr>
          <p:cNvPr id="18" name="Rectangle 17">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FB24FB40-CF94-48A7-F42B-90C31D77916E}"/>
              </a:ext>
            </a:extLst>
          </p:cNvPr>
          <p:cNvPicPr>
            <a:picLocks noChangeAspect="1"/>
          </p:cNvPicPr>
          <p:nvPr/>
        </p:nvPicPr>
        <p:blipFill>
          <a:blip r:embed="rId5"/>
          <a:stretch>
            <a:fillRect/>
          </a:stretch>
        </p:blipFill>
        <p:spPr>
          <a:xfrm>
            <a:off x="7695873" y="3919081"/>
            <a:ext cx="3854945" cy="2129856"/>
          </a:xfrm>
          <a:prstGeom prst="rect">
            <a:avLst/>
          </a:prstGeom>
        </p:spPr>
      </p:pic>
    </p:spTree>
    <p:extLst>
      <p:ext uri="{BB962C8B-B14F-4D97-AF65-F5344CB8AC3E}">
        <p14:creationId xmlns:p14="http://schemas.microsoft.com/office/powerpoint/2010/main" val="34059375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63F4476-E53B-4E26-89DF-E879F69398BD}"/>
              </a:ext>
            </a:extLst>
          </p:cNvPr>
          <p:cNvSpPr>
            <a:spLocks noGrp="1"/>
          </p:cNvSpPr>
          <p:nvPr/>
        </p:nvSpPr>
        <p:spPr>
          <a:xfrm>
            <a:off x="666750" y="609600"/>
            <a:ext cx="10668000" cy="5334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F3B"/>
                </a:solidFill>
                <a:latin typeface="Bitstream Charter"/>
                <a:ea typeface="Bitstream Charter"/>
                <a:cs typeface="Bitstream Charter"/>
              </a:defRPr>
            </a:pPr>
            <a:r>
              <a:rPr kumimoji="0" sz="2550" b="1" i="0" u="none" strike="noStrike" kern="1200" cap="none" spc="0" normalizeH="0" baseline="0" noProof="0" dirty="0">
                <a:ln>
                  <a:noFill/>
                </a:ln>
                <a:solidFill>
                  <a:srgbClr val="173F3B"/>
                </a:solidFill>
                <a:effectLst/>
                <a:uLnTx/>
                <a:uFillTx/>
                <a:latin typeface="Bitstream Charter"/>
                <a:ea typeface="Bitstream Charter"/>
                <a:cs typeface="Bitstream Charter"/>
              </a:rPr>
              <a:t>Polygenic risk scores for colorectal cancer</a:t>
            </a:r>
            <a:r>
              <a:rPr kumimoji="0" lang="en-US" sz="2550" b="1" i="0" u="none" strike="noStrike" kern="1200" cap="none" spc="0" normalizeH="0" baseline="0" noProof="0" dirty="0">
                <a:ln>
                  <a:noFill/>
                </a:ln>
                <a:solidFill>
                  <a:srgbClr val="173F3B"/>
                </a:solidFill>
                <a:effectLst/>
                <a:uLnTx/>
                <a:uFillTx/>
                <a:latin typeface="Bitstream Charter"/>
                <a:ea typeface="Bitstream Charter"/>
                <a:cs typeface="Bitstream Charter"/>
              </a:rPr>
              <a:t>  - the future of screening?</a:t>
            </a:r>
            <a:endParaRPr kumimoji="0" sz="2550" b="1" i="0" u="none" strike="noStrike" kern="1200" cap="none" spc="0" normalizeH="0" baseline="0" noProof="0" dirty="0">
              <a:ln>
                <a:noFill/>
              </a:ln>
              <a:solidFill>
                <a:srgbClr val="173F3B"/>
              </a:solidFill>
              <a:effectLst/>
              <a:uLnTx/>
              <a:uFillTx/>
              <a:latin typeface="Bitstream Charter"/>
              <a:ea typeface="Bitstream Charter"/>
              <a:cs typeface="Bitstream Charter"/>
            </a:endParaRPr>
          </a:p>
        </p:txBody>
      </p:sp>
      <p:sp>
        <p:nvSpPr>
          <p:cNvPr id="3" name="Rectangle 2">
            <a:extLst>
              <a:ext uri="{FF2B5EF4-FFF2-40B4-BE49-F238E27FC236}">
                <a16:creationId xmlns:a16="http://schemas.microsoft.com/office/drawing/2014/main" id="{952B40B9-FB89-46A9-B843-E29327A0BD35}"/>
              </a:ext>
            </a:extLst>
          </p:cNvPr>
          <p:cNvSpPr>
            <a:spLocks noGrp="1"/>
          </p:cNvSpPr>
          <p:nvPr/>
        </p:nvSpPr>
        <p:spPr>
          <a:xfrm>
            <a:off x="11239500" y="6486525"/>
            <a:ext cx="285750" cy="171450"/>
          </a:xfrm>
          <a:prstGeom prst="rect">
            <a:avLst/>
          </a:prstGeom>
          <a:noFill/>
          <a:ln w="0">
            <a:noFill/>
          </a:ln>
        </p:spPr>
        <p:txBody>
          <a:bodyPr anchor="ctr">
            <a:normAutofit fontScale="78636"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7A898D"/>
                </a:solidFill>
                <a:latin typeface="Bitstream Charter"/>
                <a:ea typeface="Bitstream Charter"/>
                <a:cs typeface="Bitstream Charter"/>
              </a:defRPr>
            </a:pPr>
            <a:r>
              <a:rPr kumimoji="0" sz="825" b="0" i="0" u="none" strike="noStrike" kern="1200" cap="none" spc="0" normalizeH="0" baseline="0" noProof="0">
                <a:ln>
                  <a:noFill/>
                </a:ln>
                <a:solidFill>
                  <a:srgbClr val="7A898D"/>
                </a:solidFill>
                <a:effectLst/>
                <a:uLnTx/>
                <a:uFillTx/>
                <a:latin typeface="Bitstream Charter"/>
                <a:ea typeface="Bitstream Charter"/>
                <a:cs typeface="Bitstream Charter"/>
              </a:rPr>
              <a:t>1</a:t>
            </a:r>
          </a:p>
        </p:txBody>
      </p:sp>
      <p:sp>
        <p:nvSpPr>
          <p:cNvPr id="4" name="Rectangle 3">
            <a:extLst>
              <a:ext uri="{FF2B5EF4-FFF2-40B4-BE49-F238E27FC236}">
                <a16:creationId xmlns:a16="http://schemas.microsoft.com/office/drawing/2014/main" id="{E1CD02A8-C871-4F64-BBB6-95DE39BFBFD3}"/>
              </a:ext>
            </a:extLst>
          </p:cNvPr>
          <p:cNvSpPr>
            <a:spLocks noGrp="1"/>
          </p:cNvSpPr>
          <p:nvPr/>
        </p:nvSpPr>
        <p:spPr>
          <a:xfrm>
            <a:off x="781050" y="1571625"/>
            <a:ext cx="3143250" cy="74295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76B"/>
                </a:solidFill>
                <a:latin typeface="Bitstream Charter"/>
                <a:ea typeface="Bitstream Charter"/>
                <a:cs typeface="Bitstream Charter"/>
              </a:defRPr>
            </a:pPr>
            <a:r>
              <a:rPr kumimoji="0" sz="1725" b="1" i="0" u="none" strike="noStrike" kern="1200" cap="none" spc="0" normalizeH="0" baseline="0" noProof="0">
                <a:ln>
                  <a:noFill/>
                </a:ln>
                <a:solidFill>
                  <a:srgbClr val="14776B"/>
                </a:solidFill>
                <a:effectLst/>
                <a:uLnTx/>
                <a:uFillTx/>
                <a:latin typeface="Bitstream Charter"/>
                <a:ea typeface="Bitstream Charter"/>
                <a:cs typeface="Bitstream Charter"/>
              </a:rPr>
              <a:t>Hundreds to millions of common variants</a:t>
            </a:r>
          </a:p>
        </p:txBody>
      </p:sp>
      <p:sp>
        <p:nvSpPr>
          <p:cNvPr id="5" name="Rectangle 4">
            <a:extLst>
              <a:ext uri="{FF2B5EF4-FFF2-40B4-BE49-F238E27FC236}">
                <a16:creationId xmlns:a16="http://schemas.microsoft.com/office/drawing/2014/main" id="{6631F0CE-0500-4D05-A1C5-FBF405FA8BB3}"/>
              </a:ext>
            </a:extLst>
          </p:cNvPr>
          <p:cNvSpPr>
            <a:spLocks noGrp="1"/>
          </p:cNvSpPr>
          <p:nvPr/>
        </p:nvSpPr>
        <p:spPr>
          <a:xfrm>
            <a:off x="781050" y="2381250"/>
            <a:ext cx="3143250" cy="1352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3343B"/>
                </a:solidFill>
                <a:latin typeface="Bitstream Charter"/>
                <a:ea typeface="Bitstream Charter"/>
                <a:cs typeface="Bitstream Charter"/>
              </a:defRPr>
            </a:pPr>
            <a:r>
              <a:rPr kumimoji="0" sz="1425" b="0" i="0" u="none" strike="noStrike" kern="1200" cap="none" spc="0" normalizeH="0" baseline="0" noProof="0">
                <a:ln>
                  <a:noFill/>
                </a:ln>
                <a:solidFill>
                  <a:srgbClr val="23343B"/>
                </a:solidFill>
                <a:effectLst/>
                <a:uLnTx/>
                <a:uFillTx/>
                <a:latin typeface="Bitstream Charter"/>
                <a:ea typeface="Bitstream Charter"/>
                <a:cs typeface="Bitstream Charter"/>
              </a:rPr>
              <a:t>Each variant has a small effect. The score weights and combines those effects into a relative risk estimate.</a:t>
            </a:r>
          </a:p>
        </p:txBody>
      </p:sp>
      <p:sp>
        <p:nvSpPr>
          <p:cNvPr id="6" name="Rectangle 5">
            <a:extLst>
              <a:ext uri="{FF2B5EF4-FFF2-40B4-BE49-F238E27FC236}">
                <a16:creationId xmlns:a16="http://schemas.microsoft.com/office/drawing/2014/main" id="{3BC065E7-BCD4-4269-B65F-172DA03C5C5F}"/>
              </a:ext>
            </a:extLst>
          </p:cNvPr>
          <p:cNvSpPr>
            <a:spLocks noGrp="1"/>
          </p:cNvSpPr>
          <p:nvPr/>
        </p:nvSpPr>
        <p:spPr>
          <a:xfrm>
            <a:off x="4524375" y="1571625"/>
            <a:ext cx="3143250" cy="74295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76B"/>
                </a:solidFill>
                <a:latin typeface="Bitstream Charter"/>
                <a:ea typeface="Bitstream Charter"/>
                <a:cs typeface="Bitstream Charter"/>
              </a:defRPr>
            </a:pPr>
            <a:r>
              <a:rPr kumimoji="0" sz="1725" b="1" i="0" u="none" strike="noStrike" kern="1200" cap="none" spc="0" normalizeH="0" baseline="0" noProof="0">
                <a:ln>
                  <a:noFill/>
                </a:ln>
                <a:solidFill>
                  <a:srgbClr val="14776B"/>
                </a:solidFill>
                <a:effectLst/>
                <a:uLnTx/>
                <a:uFillTx/>
                <a:latin typeface="Bitstream Charter"/>
                <a:ea typeface="Bitstream Charter"/>
                <a:cs typeface="Bitstream Charter"/>
              </a:rPr>
              <a:t>One stable score</a:t>
            </a:r>
          </a:p>
        </p:txBody>
      </p:sp>
      <p:sp>
        <p:nvSpPr>
          <p:cNvPr id="7" name="Rectangle 6">
            <a:extLst>
              <a:ext uri="{FF2B5EF4-FFF2-40B4-BE49-F238E27FC236}">
                <a16:creationId xmlns:a16="http://schemas.microsoft.com/office/drawing/2014/main" id="{7241D30D-B22C-4757-AAAA-5D19D4A2B602}"/>
              </a:ext>
            </a:extLst>
          </p:cNvPr>
          <p:cNvSpPr>
            <a:spLocks noGrp="1"/>
          </p:cNvSpPr>
          <p:nvPr/>
        </p:nvSpPr>
        <p:spPr>
          <a:xfrm>
            <a:off x="4524375" y="2381250"/>
            <a:ext cx="3143250" cy="1352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3343B"/>
                </a:solidFill>
                <a:latin typeface="Bitstream Charter"/>
                <a:ea typeface="Bitstream Charter"/>
                <a:cs typeface="Bitstream Charter"/>
              </a:defRPr>
            </a:pPr>
            <a:r>
              <a:rPr kumimoji="0" sz="1425" b="0" i="0" u="none" strike="noStrike" kern="1200" cap="none" spc="0" normalizeH="0" baseline="0" noProof="0">
                <a:ln>
                  <a:noFill/>
                </a:ln>
                <a:solidFill>
                  <a:srgbClr val="23343B"/>
                </a:solidFill>
                <a:effectLst/>
                <a:uLnTx/>
                <a:uFillTx/>
                <a:latin typeface="Bitstream Charter"/>
                <a:ea typeface="Bitstream Charter"/>
                <a:cs typeface="Bitstream Charter"/>
              </a:rPr>
              <a:t>DNA does not change with age, so a PRS can inform lifetime risk before screening begins.</a:t>
            </a:r>
          </a:p>
        </p:txBody>
      </p:sp>
      <p:sp>
        <p:nvSpPr>
          <p:cNvPr id="8" name="Rectangle 7">
            <a:extLst>
              <a:ext uri="{FF2B5EF4-FFF2-40B4-BE49-F238E27FC236}">
                <a16:creationId xmlns:a16="http://schemas.microsoft.com/office/drawing/2014/main" id="{E2EDB5F3-C8E6-4E84-B102-ECA24761A752}"/>
              </a:ext>
            </a:extLst>
          </p:cNvPr>
          <p:cNvSpPr>
            <a:spLocks noGrp="1"/>
          </p:cNvSpPr>
          <p:nvPr/>
        </p:nvSpPr>
        <p:spPr>
          <a:xfrm>
            <a:off x="8267700" y="1571625"/>
            <a:ext cx="3143250" cy="74295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14776B"/>
                </a:solidFill>
                <a:latin typeface="Bitstream Charter"/>
                <a:ea typeface="Bitstream Charter"/>
                <a:cs typeface="Bitstream Charter"/>
              </a:defRPr>
            </a:pPr>
            <a:r>
              <a:rPr kumimoji="0" sz="1725" b="1" i="0" u="none" strike="noStrike" kern="1200" cap="none" spc="0" normalizeH="0" baseline="0" noProof="0">
                <a:ln>
                  <a:noFill/>
                </a:ln>
                <a:solidFill>
                  <a:srgbClr val="14776B"/>
                </a:solidFill>
                <a:effectLst/>
                <a:uLnTx/>
                <a:uFillTx/>
                <a:latin typeface="Bitstream Charter"/>
                <a:ea typeface="Bitstream Charter"/>
                <a:cs typeface="Bitstream Charter"/>
              </a:rPr>
              <a:t>Part of a broader risk model</a:t>
            </a:r>
          </a:p>
        </p:txBody>
      </p:sp>
      <p:sp>
        <p:nvSpPr>
          <p:cNvPr id="9" name="Rectangle 8">
            <a:extLst>
              <a:ext uri="{FF2B5EF4-FFF2-40B4-BE49-F238E27FC236}">
                <a16:creationId xmlns:a16="http://schemas.microsoft.com/office/drawing/2014/main" id="{86F2798F-3FBC-4356-A48F-649EDAD97FEC}"/>
              </a:ext>
            </a:extLst>
          </p:cNvPr>
          <p:cNvSpPr>
            <a:spLocks noGrp="1"/>
          </p:cNvSpPr>
          <p:nvPr/>
        </p:nvSpPr>
        <p:spPr>
          <a:xfrm>
            <a:off x="8267700" y="2381250"/>
            <a:ext cx="3143250" cy="13525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3343B"/>
                </a:solidFill>
                <a:latin typeface="Bitstream Charter"/>
                <a:ea typeface="Bitstream Charter"/>
                <a:cs typeface="Bitstream Charter"/>
              </a:defRPr>
            </a:pPr>
            <a:r>
              <a:rPr kumimoji="0" sz="1425" b="0" i="0" u="none" strike="noStrike" kern="1200" cap="none" spc="0" normalizeH="0" baseline="0" noProof="0">
                <a:ln>
                  <a:noFill/>
                </a:ln>
                <a:solidFill>
                  <a:srgbClr val="23343B"/>
                </a:solidFill>
                <a:effectLst/>
                <a:uLnTx/>
                <a:uFillTx/>
                <a:latin typeface="Bitstream Charter"/>
                <a:ea typeface="Bitstream Charter"/>
                <a:cs typeface="Bitstream Charter"/>
              </a:rPr>
              <a:t>Age, sex, family history, lifestyle and prior findings still matter. PRS does not replace testing for Lynch syndrome or polyposis.</a:t>
            </a:r>
          </a:p>
        </p:txBody>
      </p:sp>
      <p:sp>
        <p:nvSpPr>
          <p:cNvPr id="10" name="Rectangle 9">
            <a:extLst>
              <a:ext uri="{FF2B5EF4-FFF2-40B4-BE49-F238E27FC236}">
                <a16:creationId xmlns:a16="http://schemas.microsoft.com/office/drawing/2014/main" id="{245DD2A7-F290-4147-A030-79F108D57367}"/>
              </a:ext>
            </a:extLst>
          </p:cNvPr>
          <p:cNvSpPr>
            <a:spLocks noGrp="1"/>
          </p:cNvSpPr>
          <p:nvPr/>
        </p:nvSpPr>
        <p:spPr>
          <a:xfrm>
            <a:off x="1362075" y="4124325"/>
            <a:ext cx="9277350" cy="876300"/>
          </a:xfrm>
          <a:prstGeom prst="rect">
            <a:avLst/>
          </a:prstGeom>
          <a:solidFill>
            <a:srgbClr val="DCE9E5"/>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025" b="1">
                <a:solidFill>
                  <a:srgbClr val="173F3B"/>
                </a:solidFill>
                <a:latin typeface="Bitstream Charter"/>
                <a:ea typeface="Bitstream Charter"/>
                <a:cs typeface="Bitstream Charter"/>
              </a:defRPr>
            </a:pPr>
            <a:r>
              <a:rPr kumimoji="0" sz="2025" b="1" i="0" u="none" strike="noStrike" kern="1200" cap="none" spc="0" normalizeH="0" baseline="0" noProof="0">
                <a:ln>
                  <a:noFill/>
                </a:ln>
                <a:solidFill>
                  <a:srgbClr val="173F3B"/>
                </a:solidFill>
                <a:effectLst/>
                <a:uLnTx/>
                <a:uFillTx/>
                <a:latin typeface="Bitstream Charter"/>
                <a:ea typeface="Bitstream Charter"/>
                <a:cs typeface="Bitstream Charter"/>
              </a:rPr>
              <a:t>The intended output is a risk percentile or absolute risk estimate, not a diagnosis.</a:t>
            </a:r>
          </a:p>
        </p:txBody>
      </p:sp>
      <p:sp>
        <p:nvSpPr>
          <p:cNvPr id="12" name="Rectangle 11">
            <a:extLst>
              <a:ext uri="{FF2B5EF4-FFF2-40B4-BE49-F238E27FC236}">
                <a16:creationId xmlns:a16="http://schemas.microsoft.com/office/drawing/2014/main" id="{8F9C1079-D63A-4F5A-BA30-9B21E419F031}"/>
              </a:ext>
            </a:extLst>
          </p:cNvPr>
          <p:cNvSpPr>
            <a:spLocks noGrp="1"/>
          </p:cNvSpPr>
          <p:nvPr/>
        </p:nvSpPr>
        <p:spPr>
          <a:xfrm>
            <a:off x="545306" y="6138862"/>
            <a:ext cx="9810750" cy="2190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0">
                <a:solidFill>
                  <a:srgbClr val="76868B"/>
                </a:solidFill>
                <a:latin typeface="Bitstream Charter"/>
                <a:ea typeface="Bitstream Charter"/>
                <a:cs typeface="Bitstream Charter"/>
              </a:defRPr>
            </a:pPr>
            <a:r>
              <a:rPr kumimoji="0" sz="750" b="0" i="0" u="none" strike="noStrike" kern="1200" cap="none" spc="0" normalizeH="0" baseline="0" noProof="0">
                <a:ln>
                  <a:noFill/>
                </a:ln>
                <a:solidFill>
                  <a:srgbClr val="76868B"/>
                </a:solidFill>
                <a:effectLst/>
                <a:uLnTx/>
                <a:uFillTx/>
                <a:latin typeface="Bitstream Charter"/>
                <a:ea typeface="Bitstream Charter"/>
                <a:cs typeface="Bitstream Charter"/>
              </a:rPr>
              <a:t>Sources: CDC Genomics and Precision Health; Thomas et al., Am J Hum Genet 2020</a:t>
            </a:r>
          </a:p>
        </p:txBody>
      </p:sp>
      <p:pic>
        <p:nvPicPr>
          <p:cNvPr id="15" name="Picture 14">
            <a:extLst>
              <a:ext uri="{FF2B5EF4-FFF2-40B4-BE49-F238E27FC236}">
                <a16:creationId xmlns:a16="http://schemas.microsoft.com/office/drawing/2014/main" id="{4110048F-F9A2-DADE-4218-AFBC1EE4596A}"/>
              </a:ext>
            </a:extLst>
          </p:cNvPr>
          <p:cNvPicPr>
            <a:picLocks noChangeAspect="1"/>
          </p:cNvPicPr>
          <p:nvPr/>
        </p:nvPicPr>
        <p:blipFill>
          <a:blip r:embed="rId3"/>
          <a:stretch>
            <a:fillRect/>
          </a:stretch>
        </p:blipFill>
        <p:spPr>
          <a:xfrm>
            <a:off x="10155634" y="294084"/>
            <a:ext cx="705644" cy="1058466"/>
          </a:xfrm>
          <a:prstGeom prst="rect">
            <a:avLst/>
          </a:prstGeom>
        </p:spPr>
      </p:pic>
      <p:sp>
        <p:nvSpPr>
          <p:cNvPr id="22" name="Rectangle 21">
            <a:extLst>
              <a:ext uri="{FF2B5EF4-FFF2-40B4-BE49-F238E27FC236}">
                <a16:creationId xmlns:a16="http://schemas.microsoft.com/office/drawing/2014/main" id="{82961E22-A1EC-409E-814F-4AE2AA51FA03}"/>
              </a:ext>
            </a:extLst>
          </p:cNvPr>
          <p:cNvSpPr>
            <a:spLocks noGrp="1"/>
          </p:cNvSpPr>
          <p:nvPr/>
        </p:nvSpPr>
        <p:spPr>
          <a:xfrm>
            <a:off x="4381266" y="5491162"/>
            <a:ext cx="6572718" cy="757237"/>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425" b="0">
                <a:solidFill>
                  <a:srgbClr val="23343B"/>
                </a:solidFill>
                <a:latin typeface="Bitstream Charter"/>
                <a:ea typeface="Bitstream Charter"/>
                <a:cs typeface="Bitstream Charter"/>
              </a:defRPr>
            </a:pPr>
            <a:r>
              <a:rPr kumimoji="0" sz="1425" b="0" i="0" u="none" strike="noStrike" kern="1200" cap="none" spc="0" normalizeH="0" baseline="0" noProof="0">
                <a:ln>
                  <a:noFill/>
                </a:ln>
                <a:solidFill>
                  <a:srgbClr val="23343B"/>
                </a:solidFill>
                <a:effectLst/>
                <a:uLnTx/>
                <a:uFillTx/>
                <a:latin typeface="Bitstream Charter"/>
                <a:ea typeface="Bitstream Charter"/>
                <a:cs typeface="Bitstream Charter"/>
              </a:rPr>
              <a:t>In a 2026 Danish cohort, people with high PRS reached the CRC incidence of low-PRS groups up to 10 years earlier between ages 45 and 60.</a:t>
            </a:r>
          </a:p>
        </p:txBody>
      </p:sp>
    </p:spTree>
    <p:extLst>
      <p:ext uri="{BB962C8B-B14F-4D97-AF65-F5344CB8AC3E}">
        <p14:creationId xmlns:p14="http://schemas.microsoft.com/office/powerpoint/2010/main" val="410071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ppt_x"/>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2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FE9A5EC-26CA-40B2-9EBB-27E0D528723E}"/>
              </a:ext>
            </a:extLst>
          </p:cNvPr>
          <p:cNvSpPr>
            <a:spLocks noGrp="1"/>
          </p:cNvSpPr>
          <p:nvPr/>
        </p:nvSpPr>
        <p:spPr>
          <a:xfrm>
            <a:off x="647700" y="333375"/>
            <a:ext cx="10668000" cy="5334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F3B"/>
                </a:solidFill>
                <a:latin typeface="Bitstream Charter"/>
                <a:ea typeface="Bitstream Charter"/>
                <a:cs typeface="Bitstream Charter"/>
              </a:defRPr>
            </a:pPr>
            <a:r>
              <a:rPr kumimoji="0" sz="2550" b="1" i="0" u="none" strike="noStrike" kern="1200" cap="none" spc="0" normalizeH="0" baseline="0" noProof="0">
                <a:ln>
                  <a:noFill/>
                </a:ln>
                <a:solidFill>
                  <a:srgbClr val="173F3B"/>
                </a:solidFill>
                <a:effectLst/>
                <a:uLnTx/>
                <a:uFillTx/>
                <a:latin typeface="Bitstream Charter"/>
                <a:ea typeface="Bitstream Charter"/>
                <a:cs typeface="Bitstream Charter"/>
              </a:rPr>
              <a:t>Promising signal, limited clinical utility so far</a:t>
            </a:r>
          </a:p>
        </p:txBody>
      </p:sp>
      <p:sp>
        <p:nvSpPr>
          <p:cNvPr id="2" name="Rectangle 1">
            <a:extLst>
              <a:ext uri="{FF2B5EF4-FFF2-40B4-BE49-F238E27FC236}">
                <a16:creationId xmlns:a16="http://schemas.microsoft.com/office/drawing/2014/main" id="{C3A288E2-7102-423A-8A37-EF34A67526AC}"/>
              </a:ext>
            </a:extLst>
          </p:cNvPr>
          <p:cNvSpPr>
            <a:spLocks noGrp="1"/>
          </p:cNvSpPr>
          <p:nvPr/>
        </p:nvSpPr>
        <p:spPr>
          <a:xfrm>
            <a:off x="666750" y="895350"/>
            <a:ext cx="10572750" cy="3238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6686F"/>
                </a:solidFill>
                <a:latin typeface="Bitstream Charter"/>
                <a:ea typeface="Bitstream Charter"/>
                <a:cs typeface="Bitstream Charter"/>
              </a:defRPr>
            </a:pPr>
            <a:r>
              <a:rPr kumimoji="0" sz="1350" b="0" i="0" u="none" strike="noStrike" kern="1200" cap="none" spc="0" normalizeH="0" baseline="0" noProof="0">
                <a:ln>
                  <a:noFill/>
                </a:ln>
                <a:solidFill>
                  <a:srgbClr val="56686F"/>
                </a:solidFill>
                <a:effectLst/>
                <a:uLnTx/>
                <a:uFillTx/>
                <a:latin typeface="Bitstream Charter"/>
                <a:ea typeface="Bitstream Charter"/>
                <a:cs typeface="Bitstream Charter"/>
              </a:rPr>
              <a:t>Risk discrimination alone does not prove that PRS-guided screening improves outcomes</a:t>
            </a:r>
          </a:p>
        </p:txBody>
      </p:sp>
      <p:sp>
        <p:nvSpPr>
          <p:cNvPr id="3" name="Rectangle 2">
            <a:extLst>
              <a:ext uri="{FF2B5EF4-FFF2-40B4-BE49-F238E27FC236}">
                <a16:creationId xmlns:a16="http://schemas.microsoft.com/office/drawing/2014/main" id="{B915CEBA-5E1F-4B08-B23D-398DBAB40D56}"/>
              </a:ext>
            </a:extLst>
          </p:cNvPr>
          <p:cNvSpPr>
            <a:spLocks noGrp="1"/>
          </p:cNvSpPr>
          <p:nvPr/>
        </p:nvSpPr>
        <p:spPr>
          <a:xfrm>
            <a:off x="11239500" y="6486525"/>
            <a:ext cx="285750" cy="171450"/>
          </a:xfrm>
          <a:prstGeom prst="rect">
            <a:avLst/>
          </a:prstGeom>
          <a:noFill/>
          <a:ln w="0">
            <a:noFill/>
          </a:ln>
        </p:spPr>
        <p:txBody>
          <a:bodyPr anchor="ctr">
            <a:normAutofit fontScale="78636"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7A898D"/>
                </a:solidFill>
                <a:latin typeface="Bitstream Charter"/>
                <a:ea typeface="Bitstream Charter"/>
                <a:cs typeface="Bitstream Charter"/>
              </a:defRPr>
            </a:pPr>
            <a:r>
              <a:rPr kumimoji="0" sz="825" b="0" i="0" u="none" strike="noStrike" kern="1200" cap="none" spc="0" normalizeH="0" baseline="0" noProof="0">
                <a:ln>
                  <a:noFill/>
                </a:ln>
                <a:solidFill>
                  <a:srgbClr val="7A898D"/>
                </a:solidFill>
                <a:effectLst/>
                <a:uLnTx/>
                <a:uFillTx/>
                <a:latin typeface="Bitstream Charter"/>
                <a:ea typeface="Bitstream Charter"/>
                <a:cs typeface="Bitstream Charter"/>
              </a:rPr>
              <a:t>3</a:t>
            </a:r>
          </a:p>
        </p:txBody>
      </p:sp>
      <p:sp>
        <p:nvSpPr>
          <p:cNvPr id="4" name="Rectangle 3">
            <a:extLst>
              <a:ext uri="{FF2B5EF4-FFF2-40B4-BE49-F238E27FC236}">
                <a16:creationId xmlns:a16="http://schemas.microsoft.com/office/drawing/2014/main" id="{E19820CF-0BBF-44ED-A856-010669F1BB89}"/>
              </a:ext>
            </a:extLst>
          </p:cNvPr>
          <p:cNvSpPr>
            <a:spLocks noGrp="1"/>
          </p:cNvSpPr>
          <p:nvPr/>
        </p:nvSpPr>
        <p:spPr>
          <a:xfrm>
            <a:off x="781050" y="1514475"/>
            <a:ext cx="44767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14776B"/>
                </a:solidFill>
                <a:latin typeface="Bitstream Charter"/>
                <a:ea typeface="Bitstream Charter"/>
                <a:cs typeface="Bitstream Charter"/>
              </a:defRPr>
            </a:pPr>
            <a:r>
              <a:rPr kumimoji="0" sz="1350" b="1" i="0" u="none" strike="noStrike" kern="1200" cap="none" spc="0" normalizeH="0" baseline="0" noProof="0" dirty="0">
                <a:ln>
                  <a:noFill/>
                </a:ln>
                <a:solidFill>
                  <a:srgbClr val="14776B"/>
                </a:solidFill>
                <a:effectLst/>
                <a:uLnTx/>
                <a:uFillTx/>
                <a:latin typeface="Bitstream Charter"/>
                <a:ea typeface="Bitstream Charter"/>
                <a:cs typeface="Bitstream Charter"/>
              </a:rPr>
              <a:t>WHAT THE EVIDENCE SUPPORTS</a:t>
            </a:r>
          </a:p>
        </p:txBody>
      </p:sp>
      <p:sp>
        <p:nvSpPr>
          <p:cNvPr id="5" name="Rectangle 4">
            <a:extLst>
              <a:ext uri="{FF2B5EF4-FFF2-40B4-BE49-F238E27FC236}">
                <a16:creationId xmlns:a16="http://schemas.microsoft.com/office/drawing/2014/main" id="{AF39FB2E-1946-451C-82C3-A7B3BCD343B5}"/>
              </a:ext>
            </a:extLst>
          </p:cNvPr>
          <p:cNvSpPr>
            <a:spLocks noGrp="1"/>
          </p:cNvSpPr>
          <p:nvPr/>
        </p:nvSpPr>
        <p:spPr>
          <a:xfrm>
            <a:off x="781050" y="2076450"/>
            <a:ext cx="4457700" cy="9525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a:ln>
                  <a:noFill/>
                </a:ln>
                <a:solidFill>
                  <a:srgbClr val="23343B"/>
                </a:solidFill>
                <a:effectLst/>
                <a:uLnTx/>
                <a:uFillTx/>
                <a:latin typeface="Bitstream Charter"/>
                <a:ea typeface="Bitstream Charter"/>
                <a:cs typeface="Bitstream Charter"/>
              </a:rPr>
              <a:t>PRS consistently separates groups with different lifetime risks of adenoma and colorectal cancer.</a:t>
            </a:r>
          </a:p>
        </p:txBody>
      </p:sp>
      <p:sp>
        <p:nvSpPr>
          <p:cNvPr id="6" name="Rectangle 5">
            <a:extLst>
              <a:ext uri="{FF2B5EF4-FFF2-40B4-BE49-F238E27FC236}">
                <a16:creationId xmlns:a16="http://schemas.microsoft.com/office/drawing/2014/main" id="{A881F76B-4294-44FA-9949-4D5682CAD7FE}"/>
              </a:ext>
            </a:extLst>
          </p:cNvPr>
          <p:cNvSpPr>
            <a:spLocks noGrp="1"/>
          </p:cNvSpPr>
          <p:nvPr/>
        </p:nvSpPr>
        <p:spPr>
          <a:xfrm>
            <a:off x="781050" y="3171825"/>
            <a:ext cx="4457700" cy="9525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a:ln>
                  <a:noFill/>
                </a:ln>
                <a:solidFill>
                  <a:srgbClr val="23343B"/>
                </a:solidFill>
                <a:effectLst/>
                <a:uLnTx/>
                <a:uFillTx/>
                <a:latin typeface="Bitstream Charter"/>
                <a:ea typeface="Bitstream Charter"/>
                <a:cs typeface="Bitstream Charter"/>
              </a:rPr>
              <a:t>The score may identify people who reach a clinically important risk threshold years earlier than others.</a:t>
            </a:r>
          </a:p>
        </p:txBody>
      </p:sp>
      <p:sp>
        <p:nvSpPr>
          <p:cNvPr id="7" name="Rectangle 6">
            <a:extLst>
              <a:ext uri="{FF2B5EF4-FFF2-40B4-BE49-F238E27FC236}">
                <a16:creationId xmlns:a16="http://schemas.microsoft.com/office/drawing/2014/main" id="{6DE9E9F9-2F21-4F60-873D-229B11870ED9}"/>
              </a:ext>
            </a:extLst>
          </p:cNvPr>
          <p:cNvSpPr>
            <a:spLocks noGrp="1"/>
          </p:cNvSpPr>
          <p:nvPr/>
        </p:nvSpPr>
        <p:spPr>
          <a:xfrm>
            <a:off x="781050" y="4267200"/>
            <a:ext cx="4457700" cy="9525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a:ln>
                  <a:noFill/>
                </a:ln>
                <a:solidFill>
                  <a:srgbClr val="23343B"/>
                </a:solidFill>
                <a:effectLst/>
                <a:uLnTx/>
                <a:uFillTx/>
                <a:latin typeface="Bitstream Charter"/>
                <a:ea typeface="Bitstream Charter"/>
                <a:cs typeface="Bitstream Charter"/>
              </a:rPr>
              <a:t>Combining PRS with age and clinical factors performs better than genetics alone.</a:t>
            </a:r>
          </a:p>
        </p:txBody>
      </p:sp>
      <p:sp>
        <p:nvSpPr>
          <p:cNvPr id="8" name="Rectangle 7">
            <a:extLst>
              <a:ext uri="{FF2B5EF4-FFF2-40B4-BE49-F238E27FC236}">
                <a16:creationId xmlns:a16="http://schemas.microsoft.com/office/drawing/2014/main" id="{E6EF110E-10EB-44E8-BB5F-EE1A92F4158E}"/>
              </a:ext>
            </a:extLst>
          </p:cNvPr>
          <p:cNvSpPr>
            <a:spLocks noGrp="1"/>
          </p:cNvSpPr>
          <p:nvPr/>
        </p:nvSpPr>
        <p:spPr>
          <a:xfrm>
            <a:off x="6305550" y="1514475"/>
            <a:ext cx="4476750" cy="4572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A65A54"/>
                </a:solidFill>
                <a:latin typeface="Bitstream Charter"/>
                <a:ea typeface="Bitstream Charter"/>
                <a:cs typeface="Bitstream Charter"/>
              </a:defRPr>
            </a:pPr>
            <a:r>
              <a:rPr kumimoji="0" sz="1350" b="1" i="0" u="none" strike="noStrike" kern="1200" cap="none" spc="0" normalizeH="0" baseline="0" noProof="0" dirty="0">
                <a:ln>
                  <a:noFill/>
                </a:ln>
                <a:solidFill>
                  <a:srgbClr val="A65A54"/>
                </a:solidFill>
                <a:effectLst/>
                <a:uLnTx/>
                <a:uFillTx/>
                <a:latin typeface="Bitstream Charter"/>
                <a:ea typeface="Bitstream Charter"/>
                <a:cs typeface="Bitstream Charter"/>
              </a:rPr>
              <a:t>WHAT REMAINS UNPROVEN</a:t>
            </a:r>
          </a:p>
        </p:txBody>
      </p:sp>
      <p:sp>
        <p:nvSpPr>
          <p:cNvPr id="9" name="Rectangle 8">
            <a:extLst>
              <a:ext uri="{FF2B5EF4-FFF2-40B4-BE49-F238E27FC236}">
                <a16:creationId xmlns:a16="http://schemas.microsoft.com/office/drawing/2014/main" id="{428A2546-2727-4E5C-B71E-D4DE7428C8D5}"/>
              </a:ext>
            </a:extLst>
          </p:cNvPr>
          <p:cNvSpPr>
            <a:spLocks noGrp="1"/>
          </p:cNvSpPr>
          <p:nvPr/>
        </p:nvSpPr>
        <p:spPr>
          <a:xfrm>
            <a:off x="6305550" y="2076450"/>
            <a:ext cx="4457700" cy="952500"/>
          </a:xfrm>
          <a:prstGeom prst="rect">
            <a:avLst/>
          </a:prstGeom>
          <a:solidFill>
            <a:srgbClr val="F3EAE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dirty="0">
                <a:ln>
                  <a:noFill/>
                </a:ln>
                <a:solidFill>
                  <a:srgbClr val="23343B"/>
                </a:solidFill>
                <a:effectLst/>
                <a:uLnTx/>
                <a:uFillTx/>
                <a:latin typeface="Bitstream Charter"/>
                <a:ea typeface="Bitstream Charter"/>
                <a:cs typeface="Bitstream Charter"/>
              </a:rPr>
              <a:t>Recent data found little added value when PRS was combined with FIT to predict advanced neoplasia or CRC.</a:t>
            </a:r>
          </a:p>
        </p:txBody>
      </p:sp>
      <p:sp>
        <p:nvSpPr>
          <p:cNvPr id="10" name="Rectangle 9">
            <a:extLst>
              <a:ext uri="{FF2B5EF4-FFF2-40B4-BE49-F238E27FC236}">
                <a16:creationId xmlns:a16="http://schemas.microsoft.com/office/drawing/2014/main" id="{A8833A4A-7D72-4071-8D7A-BD2F2074B866}"/>
              </a:ext>
            </a:extLst>
          </p:cNvPr>
          <p:cNvSpPr>
            <a:spLocks noGrp="1"/>
          </p:cNvSpPr>
          <p:nvPr/>
        </p:nvSpPr>
        <p:spPr>
          <a:xfrm>
            <a:off x="6305550" y="3171825"/>
            <a:ext cx="4457700" cy="952500"/>
          </a:xfrm>
          <a:prstGeom prst="rect">
            <a:avLst/>
          </a:prstGeom>
          <a:solidFill>
            <a:srgbClr val="F3EAE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dirty="0">
                <a:ln>
                  <a:noFill/>
                </a:ln>
                <a:solidFill>
                  <a:srgbClr val="23343B"/>
                </a:solidFill>
                <a:effectLst/>
                <a:uLnTx/>
                <a:uFillTx/>
                <a:latin typeface="Bitstream Charter"/>
                <a:ea typeface="Bitstream Charter"/>
                <a:cs typeface="Bitstream Charter"/>
              </a:rPr>
              <a:t>Thresholds, screening intervals and benefits must be validated prospectively across diverse ancestry groups.</a:t>
            </a:r>
          </a:p>
        </p:txBody>
      </p:sp>
      <p:sp>
        <p:nvSpPr>
          <p:cNvPr id="11" name="Rectangle 10">
            <a:extLst>
              <a:ext uri="{FF2B5EF4-FFF2-40B4-BE49-F238E27FC236}">
                <a16:creationId xmlns:a16="http://schemas.microsoft.com/office/drawing/2014/main" id="{6A7F401A-F538-4F58-B55D-DE68C0556E0A}"/>
              </a:ext>
            </a:extLst>
          </p:cNvPr>
          <p:cNvSpPr>
            <a:spLocks noGrp="1"/>
          </p:cNvSpPr>
          <p:nvPr/>
        </p:nvSpPr>
        <p:spPr>
          <a:xfrm>
            <a:off x="6305550" y="4267200"/>
            <a:ext cx="4457700" cy="952500"/>
          </a:xfrm>
          <a:prstGeom prst="rect">
            <a:avLst/>
          </a:prstGeom>
          <a:solidFill>
            <a:srgbClr val="F3EAE8"/>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dirty="0">
                <a:ln>
                  <a:noFill/>
                </a:ln>
                <a:solidFill>
                  <a:srgbClr val="23343B"/>
                </a:solidFill>
                <a:effectLst/>
                <a:uLnTx/>
                <a:uFillTx/>
                <a:latin typeface="Bitstream Charter"/>
                <a:ea typeface="Bitstream Charter"/>
                <a:cs typeface="Bitstream Charter"/>
              </a:rPr>
              <a:t>Cost, access, privacy and the risk of widening disparities remain important implementation questions.</a:t>
            </a:r>
          </a:p>
        </p:txBody>
      </p:sp>
      <p:sp>
        <p:nvSpPr>
          <p:cNvPr id="12" name="Rectangle 11">
            <a:extLst>
              <a:ext uri="{FF2B5EF4-FFF2-40B4-BE49-F238E27FC236}">
                <a16:creationId xmlns:a16="http://schemas.microsoft.com/office/drawing/2014/main" id="{EE0F74E5-B449-4860-9364-22D8112DBC7D}"/>
              </a:ext>
            </a:extLst>
          </p:cNvPr>
          <p:cNvSpPr>
            <a:spLocks noGrp="1"/>
          </p:cNvSpPr>
          <p:nvPr/>
        </p:nvSpPr>
        <p:spPr>
          <a:xfrm>
            <a:off x="1428750" y="5562600"/>
            <a:ext cx="9334500" cy="552450"/>
          </a:xfrm>
          <a:prstGeom prst="rect">
            <a:avLst/>
          </a:prstGeom>
          <a:noFill/>
          <a:ln w="0">
            <a:noFill/>
          </a:ln>
        </p:spPr>
        <p:txBody>
          <a:bodyPr anchor="ctr">
            <a:normAutofit fontScale="97584"/>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73F3B"/>
                </a:solidFill>
                <a:latin typeface="Bitstream Charter"/>
                <a:ea typeface="Bitstream Charter"/>
                <a:cs typeface="Bitstream Charter"/>
              </a:defRPr>
            </a:pPr>
            <a:r>
              <a:rPr kumimoji="0" sz="1650" b="1" i="0" u="none" strike="noStrike" kern="1200" cap="none" spc="0" normalizeH="0" baseline="0" noProof="0" dirty="0">
                <a:ln>
                  <a:noFill/>
                </a:ln>
                <a:solidFill>
                  <a:srgbClr val="173F3B"/>
                </a:solidFill>
                <a:effectLst/>
                <a:uLnTx/>
                <a:uFillTx/>
                <a:latin typeface="Bitstream Charter"/>
                <a:ea typeface="Bitstream Charter"/>
                <a:cs typeface="Bitstream Charter"/>
              </a:rPr>
              <a:t>Current role: research and risk-model development, not routine U.S. colorectal cancer screening</a:t>
            </a:r>
          </a:p>
        </p:txBody>
      </p:sp>
      <p:sp>
        <p:nvSpPr>
          <p:cNvPr id="13" name="Rectangle 12">
            <a:extLst>
              <a:ext uri="{FF2B5EF4-FFF2-40B4-BE49-F238E27FC236}">
                <a16:creationId xmlns:a16="http://schemas.microsoft.com/office/drawing/2014/main" id="{F409D1DB-2909-4930-BB4A-8AA329AD29D8}"/>
              </a:ext>
            </a:extLst>
          </p:cNvPr>
          <p:cNvSpPr>
            <a:spLocks noGrp="1"/>
          </p:cNvSpPr>
          <p:nvPr/>
        </p:nvSpPr>
        <p:spPr>
          <a:xfrm>
            <a:off x="666750" y="6419850"/>
            <a:ext cx="9810750" cy="2190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0">
                <a:solidFill>
                  <a:srgbClr val="76868B"/>
                </a:solidFill>
                <a:latin typeface="Bitstream Charter"/>
                <a:ea typeface="Bitstream Charter"/>
                <a:cs typeface="Bitstream Charter"/>
              </a:defRPr>
            </a:pPr>
            <a:r>
              <a:rPr kumimoji="0" sz="750" b="0" i="0" u="none" strike="noStrike" kern="1200" cap="none" spc="0" normalizeH="0" baseline="0" noProof="0" dirty="0">
                <a:ln>
                  <a:noFill/>
                </a:ln>
                <a:solidFill>
                  <a:srgbClr val="76868B"/>
                </a:solidFill>
                <a:effectLst/>
                <a:uLnTx/>
                <a:uFillTx/>
                <a:latin typeface="Bitstream Charter"/>
                <a:ea typeface="Bitstream Charter"/>
                <a:cs typeface="Bitstream Charter"/>
              </a:rPr>
              <a:t>Sources: Briggs et al., BMJ 2022; </a:t>
            </a:r>
            <a:r>
              <a:rPr kumimoji="0" sz="750" b="0" i="0" u="none" strike="noStrike" kern="1200" cap="none" spc="0" normalizeH="0" baseline="0" noProof="0" dirty="0" err="1">
                <a:ln>
                  <a:noFill/>
                </a:ln>
                <a:solidFill>
                  <a:srgbClr val="76868B"/>
                </a:solidFill>
                <a:effectLst/>
                <a:uLnTx/>
                <a:uFillTx/>
                <a:latin typeface="Bitstream Charter"/>
                <a:ea typeface="Bitstream Charter"/>
                <a:cs typeface="Bitstream Charter"/>
              </a:rPr>
              <a:t>Tamlander</a:t>
            </a:r>
            <a:r>
              <a:rPr kumimoji="0" sz="750" b="0" i="0" u="none" strike="noStrike" kern="1200" cap="none" spc="0" normalizeH="0" baseline="0" noProof="0" dirty="0">
                <a:ln>
                  <a:noFill/>
                </a:ln>
                <a:solidFill>
                  <a:srgbClr val="76868B"/>
                </a:solidFill>
                <a:effectLst/>
                <a:uLnTx/>
                <a:uFillTx/>
                <a:latin typeface="Bitstream Charter"/>
                <a:ea typeface="Bitstream Charter"/>
                <a:cs typeface="Bitstream Charter"/>
              </a:rPr>
              <a:t> et al., Br J Cancer 2024; Nøhr et al., Br J Cancer 2026</a:t>
            </a:r>
          </a:p>
        </p:txBody>
      </p:sp>
    </p:spTree>
    <p:extLst>
      <p:ext uri="{BB962C8B-B14F-4D97-AF65-F5344CB8AC3E}">
        <p14:creationId xmlns:p14="http://schemas.microsoft.com/office/powerpoint/2010/main" val="192668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p:bldP spid="9" grpId="0" animBg="1"/>
      <p:bldP spid="10" grpId="0" animBg="1"/>
      <p:bldP spid="11" grpId="0" animBg="1"/>
      <p:bldP spid="12" grpId="0"/>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9D32F57-9075-4610-AB73-20B20D87DA7B}"/>
              </a:ext>
            </a:extLst>
          </p:cNvPr>
          <p:cNvSpPr>
            <a:spLocks noGrp="1"/>
          </p:cNvSpPr>
          <p:nvPr/>
        </p:nvSpPr>
        <p:spPr>
          <a:xfrm>
            <a:off x="647700" y="333375"/>
            <a:ext cx="10668000" cy="53340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550" b="1">
                <a:solidFill>
                  <a:srgbClr val="173F3B"/>
                </a:solidFill>
                <a:latin typeface="Bitstream Charter"/>
                <a:ea typeface="Bitstream Charter"/>
                <a:cs typeface="Bitstream Charter"/>
              </a:defRPr>
            </a:pPr>
            <a:r>
              <a:rPr kumimoji="0" sz="2550" b="1" i="0" u="none" strike="noStrike" kern="1200" cap="none" spc="0" normalizeH="0" baseline="0" noProof="0">
                <a:ln>
                  <a:noFill/>
                </a:ln>
                <a:solidFill>
                  <a:srgbClr val="173F3B"/>
                </a:solidFill>
                <a:effectLst/>
                <a:uLnTx/>
                <a:uFillTx/>
                <a:latin typeface="Bitstream Charter"/>
                <a:ea typeface="Bitstream Charter"/>
                <a:cs typeface="Bitstream Charter"/>
              </a:rPr>
              <a:t>A plausible future screening pathway</a:t>
            </a:r>
          </a:p>
        </p:txBody>
      </p:sp>
      <p:sp>
        <p:nvSpPr>
          <p:cNvPr id="2" name="Rectangle 1">
            <a:extLst>
              <a:ext uri="{FF2B5EF4-FFF2-40B4-BE49-F238E27FC236}">
                <a16:creationId xmlns:a16="http://schemas.microsoft.com/office/drawing/2014/main" id="{E8C02008-2550-4887-995E-6CCC34D3F905}"/>
              </a:ext>
            </a:extLst>
          </p:cNvPr>
          <p:cNvSpPr>
            <a:spLocks noGrp="1"/>
          </p:cNvSpPr>
          <p:nvPr/>
        </p:nvSpPr>
        <p:spPr>
          <a:xfrm>
            <a:off x="666750" y="895350"/>
            <a:ext cx="10572750" cy="3238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56686F"/>
                </a:solidFill>
                <a:latin typeface="Bitstream Charter"/>
                <a:ea typeface="Bitstream Charter"/>
                <a:cs typeface="Bitstream Charter"/>
              </a:defRPr>
            </a:pPr>
            <a:r>
              <a:rPr kumimoji="0" sz="1350" b="0" i="0" u="none" strike="noStrike" kern="1200" cap="none" spc="0" normalizeH="0" baseline="0" noProof="0">
                <a:ln>
                  <a:noFill/>
                </a:ln>
                <a:solidFill>
                  <a:srgbClr val="56686F"/>
                </a:solidFill>
                <a:effectLst/>
                <a:uLnTx/>
                <a:uFillTx/>
                <a:latin typeface="Bitstream Charter"/>
                <a:ea typeface="Bitstream Charter"/>
                <a:cs typeface="Bitstream Charter"/>
              </a:rPr>
              <a:t>PRS may guide who receives colonoscopy first, while FIT and colonoscopy remain the screening tests</a:t>
            </a:r>
          </a:p>
        </p:txBody>
      </p:sp>
      <p:sp>
        <p:nvSpPr>
          <p:cNvPr id="3" name="Rectangle 2">
            <a:extLst>
              <a:ext uri="{FF2B5EF4-FFF2-40B4-BE49-F238E27FC236}">
                <a16:creationId xmlns:a16="http://schemas.microsoft.com/office/drawing/2014/main" id="{40B40CC1-A1DF-45CC-9F87-77812FD0A12C}"/>
              </a:ext>
            </a:extLst>
          </p:cNvPr>
          <p:cNvSpPr>
            <a:spLocks noGrp="1"/>
          </p:cNvSpPr>
          <p:nvPr/>
        </p:nvSpPr>
        <p:spPr>
          <a:xfrm>
            <a:off x="11239500" y="6486525"/>
            <a:ext cx="285750" cy="171450"/>
          </a:xfrm>
          <a:prstGeom prst="rect">
            <a:avLst/>
          </a:prstGeom>
          <a:noFill/>
          <a:ln w="0">
            <a:noFill/>
          </a:ln>
        </p:spPr>
        <p:txBody>
          <a:bodyPr anchor="ctr">
            <a:normAutofit fontScale="78636"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7A898D"/>
                </a:solidFill>
                <a:latin typeface="Bitstream Charter"/>
                <a:ea typeface="Bitstream Charter"/>
                <a:cs typeface="Bitstream Charter"/>
              </a:defRPr>
            </a:pPr>
            <a:r>
              <a:rPr kumimoji="0" sz="825" b="0" i="0" u="none" strike="noStrike" kern="1200" cap="none" spc="0" normalizeH="0" baseline="0" noProof="0">
                <a:ln>
                  <a:noFill/>
                </a:ln>
                <a:solidFill>
                  <a:srgbClr val="7A898D"/>
                </a:solidFill>
                <a:effectLst/>
                <a:uLnTx/>
                <a:uFillTx/>
                <a:latin typeface="Bitstream Charter"/>
                <a:ea typeface="Bitstream Charter"/>
                <a:cs typeface="Bitstream Charter"/>
              </a:rPr>
              <a:t>4</a:t>
            </a:r>
          </a:p>
        </p:txBody>
      </p:sp>
      <p:sp>
        <p:nvSpPr>
          <p:cNvPr id="4" name="Rectangle 3">
            <a:extLst>
              <a:ext uri="{FF2B5EF4-FFF2-40B4-BE49-F238E27FC236}">
                <a16:creationId xmlns:a16="http://schemas.microsoft.com/office/drawing/2014/main" id="{B2F24C41-4EE6-4CD1-B627-18D53C026469}"/>
              </a:ext>
            </a:extLst>
          </p:cNvPr>
          <p:cNvSpPr>
            <a:spLocks noGrp="1"/>
          </p:cNvSpPr>
          <p:nvPr/>
        </p:nvSpPr>
        <p:spPr>
          <a:xfrm>
            <a:off x="619125" y="1581150"/>
            <a:ext cx="1857375" cy="4381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4776B"/>
                </a:solidFill>
                <a:latin typeface="Bitstream Charter"/>
                <a:ea typeface="Bitstream Charter"/>
                <a:cs typeface="Bitstream Charter"/>
              </a:defRPr>
            </a:pPr>
            <a:r>
              <a:rPr kumimoji="0" sz="1275" b="1" i="0" u="none" strike="noStrike" kern="1200" cap="none" spc="0" normalizeH="0" baseline="0" noProof="0" dirty="0">
                <a:ln>
                  <a:noFill/>
                </a:ln>
                <a:solidFill>
                  <a:srgbClr val="14776B"/>
                </a:solidFill>
                <a:effectLst/>
                <a:uLnTx/>
                <a:uFillTx/>
                <a:latin typeface="Bitstream Charter"/>
                <a:ea typeface="Bitstream Charter"/>
                <a:cs typeface="Bitstream Charter"/>
              </a:rPr>
              <a:t>01</a:t>
            </a:r>
          </a:p>
        </p:txBody>
      </p:sp>
      <p:sp>
        <p:nvSpPr>
          <p:cNvPr id="5" name="Rectangle 4">
            <a:extLst>
              <a:ext uri="{FF2B5EF4-FFF2-40B4-BE49-F238E27FC236}">
                <a16:creationId xmlns:a16="http://schemas.microsoft.com/office/drawing/2014/main" id="{2CCB555C-516F-4DCC-9CDF-C6D247188DC5}"/>
              </a:ext>
            </a:extLst>
          </p:cNvPr>
          <p:cNvSpPr>
            <a:spLocks noGrp="1"/>
          </p:cNvSpPr>
          <p:nvPr/>
        </p:nvSpPr>
        <p:spPr>
          <a:xfrm>
            <a:off x="619125" y="2038350"/>
            <a:ext cx="1857375" cy="6477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173F3B"/>
                </a:solidFill>
                <a:latin typeface="Bitstream Charter"/>
                <a:ea typeface="Bitstream Charter"/>
                <a:cs typeface="Bitstream Charter"/>
              </a:defRPr>
            </a:pPr>
            <a:r>
              <a:rPr kumimoji="0" sz="1125" b="1" i="0" u="none" strike="noStrike" kern="1200" cap="none" spc="0" normalizeH="0" baseline="0" noProof="0">
                <a:ln>
                  <a:noFill/>
                </a:ln>
                <a:solidFill>
                  <a:srgbClr val="173F3B"/>
                </a:solidFill>
                <a:effectLst/>
                <a:uLnTx/>
                <a:uFillTx/>
                <a:latin typeface="Bitstream Charter"/>
                <a:ea typeface="Bitstream Charter"/>
                <a:cs typeface="Bitstream Charter"/>
              </a:rPr>
              <a:t>ONE-TIME GENETIC DATA</a:t>
            </a:r>
          </a:p>
        </p:txBody>
      </p:sp>
      <p:sp>
        <p:nvSpPr>
          <p:cNvPr id="6" name="Rectangle 5">
            <a:extLst>
              <a:ext uri="{FF2B5EF4-FFF2-40B4-BE49-F238E27FC236}">
                <a16:creationId xmlns:a16="http://schemas.microsoft.com/office/drawing/2014/main" id="{55340DA7-82C2-493B-9511-1C3A5E579652}"/>
              </a:ext>
            </a:extLst>
          </p:cNvPr>
          <p:cNvSpPr>
            <a:spLocks noGrp="1"/>
          </p:cNvSpPr>
          <p:nvPr/>
        </p:nvSpPr>
        <p:spPr>
          <a:xfrm>
            <a:off x="619125" y="2800350"/>
            <a:ext cx="1857375" cy="13049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3343B"/>
                </a:solidFill>
                <a:latin typeface="Bitstream Charter"/>
                <a:ea typeface="Bitstream Charter"/>
                <a:cs typeface="Bitstream Charter"/>
              </a:defRPr>
            </a:pPr>
            <a:r>
              <a:rPr kumimoji="0" sz="1350" b="0" i="0" u="none" strike="noStrike" kern="1200" cap="none" spc="0" normalizeH="0" baseline="0" noProof="0">
                <a:ln>
                  <a:noFill/>
                </a:ln>
                <a:solidFill>
                  <a:srgbClr val="23343B"/>
                </a:solidFill>
                <a:effectLst/>
                <a:uLnTx/>
                <a:uFillTx/>
                <a:latin typeface="Bitstream Charter"/>
                <a:ea typeface="Bitstream Charter"/>
                <a:cs typeface="Bitstream Charter"/>
              </a:rPr>
              <a:t>Calculate PRS before the usual screening age.</a:t>
            </a:r>
          </a:p>
        </p:txBody>
      </p:sp>
      <p:sp>
        <p:nvSpPr>
          <p:cNvPr id="7" name="Rectangle 6">
            <a:extLst>
              <a:ext uri="{FF2B5EF4-FFF2-40B4-BE49-F238E27FC236}">
                <a16:creationId xmlns:a16="http://schemas.microsoft.com/office/drawing/2014/main" id="{0B4CE472-8D98-4704-9072-C5FC0110F2AD}"/>
              </a:ext>
            </a:extLst>
          </p:cNvPr>
          <p:cNvSpPr>
            <a:spLocks noGrp="1"/>
          </p:cNvSpPr>
          <p:nvPr/>
        </p:nvSpPr>
        <p:spPr>
          <a:xfrm>
            <a:off x="2952750" y="1581150"/>
            <a:ext cx="1857375" cy="4381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4776B"/>
                </a:solidFill>
                <a:latin typeface="Bitstream Charter"/>
                <a:ea typeface="Bitstream Charter"/>
                <a:cs typeface="Bitstream Charter"/>
              </a:defRPr>
            </a:pPr>
            <a:r>
              <a:rPr kumimoji="0" sz="1275" b="1" i="0" u="none" strike="noStrike" kern="1200" cap="none" spc="0" normalizeH="0" baseline="0" noProof="0" dirty="0">
                <a:ln>
                  <a:noFill/>
                </a:ln>
                <a:solidFill>
                  <a:srgbClr val="14776B"/>
                </a:solidFill>
                <a:effectLst/>
                <a:uLnTx/>
                <a:uFillTx/>
                <a:latin typeface="Bitstream Charter"/>
                <a:ea typeface="Bitstream Charter"/>
                <a:cs typeface="Bitstream Charter"/>
              </a:rPr>
              <a:t>02</a:t>
            </a:r>
          </a:p>
        </p:txBody>
      </p:sp>
      <p:sp>
        <p:nvSpPr>
          <p:cNvPr id="8" name="Rectangle 7">
            <a:extLst>
              <a:ext uri="{FF2B5EF4-FFF2-40B4-BE49-F238E27FC236}">
                <a16:creationId xmlns:a16="http://schemas.microsoft.com/office/drawing/2014/main" id="{90B6FA14-FFED-46EB-A14E-163916E66E26}"/>
              </a:ext>
            </a:extLst>
          </p:cNvPr>
          <p:cNvSpPr>
            <a:spLocks noGrp="1"/>
          </p:cNvSpPr>
          <p:nvPr/>
        </p:nvSpPr>
        <p:spPr>
          <a:xfrm>
            <a:off x="2952750" y="2038350"/>
            <a:ext cx="1857375" cy="6477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173F3B"/>
                </a:solidFill>
                <a:latin typeface="Bitstream Charter"/>
                <a:ea typeface="Bitstream Charter"/>
                <a:cs typeface="Bitstream Charter"/>
              </a:defRPr>
            </a:pPr>
            <a:r>
              <a:rPr kumimoji="0" sz="1125" b="1" i="0" u="none" strike="noStrike" kern="1200" cap="none" spc="0" normalizeH="0" baseline="0" noProof="0">
                <a:ln>
                  <a:noFill/>
                </a:ln>
                <a:solidFill>
                  <a:srgbClr val="173F3B"/>
                </a:solidFill>
                <a:effectLst/>
                <a:uLnTx/>
                <a:uFillTx/>
                <a:latin typeface="Bitstream Charter"/>
                <a:ea typeface="Bitstream Charter"/>
                <a:cs typeface="Bitstream Charter"/>
              </a:rPr>
              <a:t>ABSOLUTE RISK MODEL</a:t>
            </a:r>
          </a:p>
        </p:txBody>
      </p:sp>
      <p:sp>
        <p:nvSpPr>
          <p:cNvPr id="9" name="Rectangle 8">
            <a:extLst>
              <a:ext uri="{FF2B5EF4-FFF2-40B4-BE49-F238E27FC236}">
                <a16:creationId xmlns:a16="http://schemas.microsoft.com/office/drawing/2014/main" id="{816E6E30-635E-42A1-89F8-04563B93CBE0}"/>
              </a:ext>
            </a:extLst>
          </p:cNvPr>
          <p:cNvSpPr>
            <a:spLocks noGrp="1"/>
          </p:cNvSpPr>
          <p:nvPr/>
        </p:nvSpPr>
        <p:spPr>
          <a:xfrm>
            <a:off x="2952750" y="2800350"/>
            <a:ext cx="1857375" cy="13049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3343B"/>
                </a:solidFill>
                <a:latin typeface="Bitstream Charter"/>
                <a:ea typeface="Bitstream Charter"/>
                <a:cs typeface="Bitstream Charter"/>
              </a:defRPr>
            </a:pPr>
            <a:r>
              <a:rPr kumimoji="0" sz="1350" b="0" i="0" u="none" strike="noStrike" kern="1200" cap="none" spc="0" normalizeH="0" baseline="0" noProof="0">
                <a:ln>
                  <a:noFill/>
                </a:ln>
                <a:solidFill>
                  <a:srgbClr val="23343B"/>
                </a:solidFill>
                <a:effectLst/>
                <a:uLnTx/>
                <a:uFillTx/>
                <a:latin typeface="Bitstream Charter"/>
                <a:ea typeface="Bitstream Charter"/>
                <a:cs typeface="Bitstream Charter"/>
              </a:rPr>
              <a:t>Combine PRS with age, sex, family history and modifiable risks.</a:t>
            </a:r>
          </a:p>
        </p:txBody>
      </p:sp>
      <p:sp>
        <p:nvSpPr>
          <p:cNvPr id="10" name="Rectangle 9">
            <a:extLst>
              <a:ext uri="{FF2B5EF4-FFF2-40B4-BE49-F238E27FC236}">
                <a16:creationId xmlns:a16="http://schemas.microsoft.com/office/drawing/2014/main" id="{F9438B55-079A-4ACC-A3AD-837E72625C59}"/>
              </a:ext>
            </a:extLst>
          </p:cNvPr>
          <p:cNvSpPr>
            <a:spLocks noGrp="1"/>
          </p:cNvSpPr>
          <p:nvPr/>
        </p:nvSpPr>
        <p:spPr>
          <a:xfrm>
            <a:off x="5286375" y="1581150"/>
            <a:ext cx="1857375" cy="4381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4776B"/>
                </a:solidFill>
                <a:latin typeface="Bitstream Charter"/>
                <a:ea typeface="Bitstream Charter"/>
                <a:cs typeface="Bitstream Charter"/>
              </a:defRPr>
            </a:pPr>
            <a:r>
              <a:rPr kumimoji="0" sz="1275" b="1" i="0" u="none" strike="noStrike" kern="1200" cap="none" spc="0" normalizeH="0" baseline="0" noProof="0" dirty="0">
                <a:ln>
                  <a:noFill/>
                </a:ln>
                <a:solidFill>
                  <a:srgbClr val="14776B"/>
                </a:solidFill>
                <a:effectLst/>
                <a:uLnTx/>
                <a:uFillTx/>
                <a:latin typeface="Bitstream Charter"/>
                <a:ea typeface="Bitstream Charter"/>
                <a:cs typeface="Bitstream Charter"/>
              </a:rPr>
              <a:t>03</a:t>
            </a:r>
          </a:p>
        </p:txBody>
      </p:sp>
      <p:sp>
        <p:nvSpPr>
          <p:cNvPr id="11" name="Rectangle 10">
            <a:extLst>
              <a:ext uri="{FF2B5EF4-FFF2-40B4-BE49-F238E27FC236}">
                <a16:creationId xmlns:a16="http://schemas.microsoft.com/office/drawing/2014/main" id="{65A0166F-14E4-4CE5-B7F8-C14161CAE639}"/>
              </a:ext>
            </a:extLst>
          </p:cNvPr>
          <p:cNvSpPr>
            <a:spLocks noGrp="1"/>
          </p:cNvSpPr>
          <p:nvPr/>
        </p:nvSpPr>
        <p:spPr>
          <a:xfrm>
            <a:off x="5286375" y="2038350"/>
            <a:ext cx="1857375" cy="6477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173F3B"/>
                </a:solidFill>
                <a:latin typeface="Bitstream Charter"/>
                <a:ea typeface="Bitstream Charter"/>
                <a:cs typeface="Bitstream Charter"/>
              </a:defRPr>
            </a:pPr>
            <a:r>
              <a:rPr kumimoji="0" sz="1125" b="1" i="0" u="none" strike="noStrike" kern="1200" cap="none" spc="0" normalizeH="0" baseline="0" noProof="0" dirty="0">
                <a:ln>
                  <a:noFill/>
                </a:ln>
                <a:solidFill>
                  <a:srgbClr val="173F3B"/>
                </a:solidFill>
                <a:effectLst/>
                <a:uLnTx/>
                <a:uFillTx/>
                <a:latin typeface="Bitstream Charter"/>
                <a:ea typeface="Bitstream Charter"/>
                <a:cs typeface="Bitstream Charter"/>
              </a:rPr>
              <a:t>SCREENING PLAN</a:t>
            </a:r>
          </a:p>
        </p:txBody>
      </p:sp>
      <p:sp>
        <p:nvSpPr>
          <p:cNvPr id="12" name="Rectangle 11">
            <a:extLst>
              <a:ext uri="{FF2B5EF4-FFF2-40B4-BE49-F238E27FC236}">
                <a16:creationId xmlns:a16="http://schemas.microsoft.com/office/drawing/2014/main" id="{0435A51E-FCB3-4D0E-B78C-72FE22B19161}"/>
              </a:ext>
            </a:extLst>
          </p:cNvPr>
          <p:cNvSpPr>
            <a:spLocks noGrp="1"/>
          </p:cNvSpPr>
          <p:nvPr/>
        </p:nvSpPr>
        <p:spPr>
          <a:xfrm>
            <a:off x="5286375" y="2800350"/>
            <a:ext cx="1857375" cy="13049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3343B"/>
                </a:solidFill>
                <a:latin typeface="Bitstream Charter"/>
                <a:ea typeface="Bitstream Charter"/>
                <a:cs typeface="Bitstream Charter"/>
              </a:defRPr>
            </a:pPr>
            <a:r>
              <a:rPr kumimoji="0" sz="1350" b="0" i="0" u="none" strike="noStrike" kern="1200" cap="none" spc="0" normalizeH="0" baseline="0" noProof="0" dirty="0">
                <a:ln>
                  <a:noFill/>
                </a:ln>
                <a:solidFill>
                  <a:srgbClr val="23343B"/>
                </a:solidFill>
                <a:effectLst/>
                <a:uLnTx/>
                <a:uFillTx/>
                <a:latin typeface="Bitstream Charter"/>
                <a:ea typeface="Bitstream Charter"/>
                <a:cs typeface="Bitstream Charter"/>
              </a:rPr>
              <a:t>Choose starting age, modality and interval according to risk.</a:t>
            </a:r>
          </a:p>
        </p:txBody>
      </p:sp>
      <p:sp>
        <p:nvSpPr>
          <p:cNvPr id="13" name="Rectangle 12">
            <a:extLst>
              <a:ext uri="{FF2B5EF4-FFF2-40B4-BE49-F238E27FC236}">
                <a16:creationId xmlns:a16="http://schemas.microsoft.com/office/drawing/2014/main" id="{84B4D495-AE37-4AAB-B9B2-405BA4CEC237}"/>
              </a:ext>
            </a:extLst>
          </p:cNvPr>
          <p:cNvSpPr>
            <a:spLocks noGrp="1"/>
          </p:cNvSpPr>
          <p:nvPr/>
        </p:nvSpPr>
        <p:spPr>
          <a:xfrm>
            <a:off x="7620000" y="1581150"/>
            <a:ext cx="1857375" cy="4381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4776B"/>
                </a:solidFill>
                <a:latin typeface="Bitstream Charter"/>
                <a:ea typeface="Bitstream Charter"/>
                <a:cs typeface="Bitstream Charter"/>
              </a:defRPr>
            </a:pPr>
            <a:r>
              <a:rPr kumimoji="0" sz="1275" b="1" i="0" u="none" strike="noStrike" kern="1200" cap="none" spc="0" normalizeH="0" baseline="0" noProof="0" dirty="0">
                <a:ln>
                  <a:noFill/>
                </a:ln>
                <a:solidFill>
                  <a:srgbClr val="14776B"/>
                </a:solidFill>
                <a:effectLst/>
                <a:uLnTx/>
                <a:uFillTx/>
                <a:latin typeface="Bitstream Charter"/>
                <a:ea typeface="Bitstream Charter"/>
                <a:cs typeface="Bitstream Charter"/>
              </a:rPr>
              <a:t>04</a:t>
            </a:r>
          </a:p>
        </p:txBody>
      </p:sp>
      <p:sp>
        <p:nvSpPr>
          <p:cNvPr id="14" name="Rectangle 13">
            <a:extLst>
              <a:ext uri="{FF2B5EF4-FFF2-40B4-BE49-F238E27FC236}">
                <a16:creationId xmlns:a16="http://schemas.microsoft.com/office/drawing/2014/main" id="{B3A90F63-8043-48F3-BD88-EBA8152FC213}"/>
              </a:ext>
            </a:extLst>
          </p:cNvPr>
          <p:cNvSpPr>
            <a:spLocks noGrp="1"/>
          </p:cNvSpPr>
          <p:nvPr/>
        </p:nvSpPr>
        <p:spPr>
          <a:xfrm>
            <a:off x="7620000" y="2038350"/>
            <a:ext cx="1857375" cy="6477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173F3B"/>
                </a:solidFill>
                <a:latin typeface="Bitstream Charter"/>
                <a:ea typeface="Bitstream Charter"/>
                <a:cs typeface="Bitstream Charter"/>
              </a:defRPr>
            </a:pPr>
            <a:r>
              <a:rPr kumimoji="0" sz="1125" b="1" i="0" u="none" strike="noStrike" kern="1200" cap="none" spc="0" normalizeH="0" baseline="0" noProof="0">
                <a:ln>
                  <a:noFill/>
                </a:ln>
                <a:solidFill>
                  <a:srgbClr val="173F3B"/>
                </a:solidFill>
                <a:effectLst/>
                <a:uLnTx/>
                <a:uFillTx/>
                <a:latin typeface="Bitstream Charter"/>
                <a:ea typeface="Bitstream Charter"/>
                <a:cs typeface="Bitstream Charter"/>
              </a:rPr>
              <a:t>TEST RESULT</a:t>
            </a:r>
          </a:p>
        </p:txBody>
      </p:sp>
      <p:sp>
        <p:nvSpPr>
          <p:cNvPr id="15" name="Rectangle 14">
            <a:extLst>
              <a:ext uri="{FF2B5EF4-FFF2-40B4-BE49-F238E27FC236}">
                <a16:creationId xmlns:a16="http://schemas.microsoft.com/office/drawing/2014/main" id="{8FDC36B1-15A8-471E-838A-56CF66ABA91A}"/>
              </a:ext>
            </a:extLst>
          </p:cNvPr>
          <p:cNvSpPr>
            <a:spLocks noGrp="1"/>
          </p:cNvSpPr>
          <p:nvPr/>
        </p:nvSpPr>
        <p:spPr>
          <a:xfrm>
            <a:off x="7620000" y="2800350"/>
            <a:ext cx="1857375" cy="13049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3343B"/>
                </a:solidFill>
                <a:latin typeface="Bitstream Charter"/>
                <a:ea typeface="Bitstream Charter"/>
                <a:cs typeface="Bitstream Charter"/>
              </a:defRPr>
            </a:pPr>
            <a:r>
              <a:rPr kumimoji="0" sz="1350" b="0" i="0" u="none" strike="noStrike" kern="1200" cap="none" spc="0" normalizeH="0" baseline="0" noProof="0">
                <a:ln>
                  <a:noFill/>
                </a:ln>
                <a:solidFill>
                  <a:srgbClr val="23343B"/>
                </a:solidFill>
                <a:effectLst/>
                <a:uLnTx/>
                <a:uFillTx/>
                <a:latin typeface="Bitstream Charter"/>
                <a:ea typeface="Bitstream Charter"/>
                <a:cs typeface="Bitstream Charter"/>
              </a:rPr>
              <a:t>Use FIT, colonoscopy or another validated screening test.</a:t>
            </a:r>
          </a:p>
        </p:txBody>
      </p:sp>
      <p:sp>
        <p:nvSpPr>
          <p:cNvPr id="16" name="Rectangle 15">
            <a:extLst>
              <a:ext uri="{FF2B5EF4-FFF2-40B4-BE49-F238E27FC236}">
                <a16:creationId xmlns:a16="http://schemas.microsoft.com/office/drawing/2014/main" id="{B4BF6CB3-65A6-46B5-AD05-6F17C7F6782F}"/>
              </a:ext>
            </a:extLst>
          </p:cNvPr>
          <p:cNvSpPr>
            <a:spLocks noGrp="1"/>
          </p:cNvSpPr>
          <p:nvPr/>
        </p:nvSpPr>
        <p:spPr>
          <a:xfrm>
            <a:off x="9953625" y="1581150"/>
            <a:ext cx="1857375" cy="438150"/>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1">
                <a:solidFill>
                  <a:srgbClr val="14776B"/>
                </a:solidFill>
                <a:latin typeface="Bitstream Charter"/>
                <a:ea typeface="Bitstream Charter"/>
                <a:cs typeface="Bitstream Charter"/>
              </a:defRPr>
            </a:pPr>
            <a:r>
              <a:rPr kumimoji="0" sz="1275" b="1" i="0" u="none" strike="noStrike" kern="1200" cap="none" spc="0" normalizeH="0" baseline="0" noProof="0">
                <a:ln>
                  <a:noFill/>
                </a:ln>
                <a:solidFill>
                  <a:srgbClr val="14776B"/>
                </a:solidFill>
                <a:effectLst/>
                <a:uLnTx/>
                <a:uFillTx/>
                <a:latin typeface="Bitstream Charter"/>
                <a:ea typeface="Bitstream Charter"/>
                <a:cs typeface="Bitstream Charter"/>
              </a:rPr>
              <a:t>05</a:t>
            </a:r>
          </a:p>
        </p:txBody>
      </p:sp>
      <p:sp>
        <p:nvSpPr>
          <p:cNvPr id="17" name="Rectangle 16">
            <a:extLst>
              <a:ext uri="{FF2B5EF4-FFF2-40B4-BE49-F238E27FC236}">
                <a16:creationId xmlns:a16="http://schemas.microsoft.com/office/drawing/2014/main" id="{F76F2989-FEC3-43D6-9DDF-8377CD8D1F6D}"/>
              </a:ext>
            </a:extLst>
          </p:cNvPr>
          <p:cNvSpPr>
            <a:spLocks noGrp="1"/>
          </p:cNvSpPr>
          <p:nvPr/>
        </p:nvSpPr>
        <p:spPr>
          <a:xfrm>
            <a:off x="9953625" y="2038350"/>
            <a:ext cx="1857375" cy="647700"/>
          </a:xfrm>
          <a:prstGeom prst="rect">
            <a:avLst/>
          </a:prstGeom>
          <a:solidFill>
            <a:srgbClr val="E7F0ED"/>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1">
                <a:solidFill>
                  <a:srgbClr val="173F3B"/>
                </a:solidFill>
                <a:latin typeface="Bitstream Charter"/>
                <a:ea typeface="Bitstream Charter"/>
                <a:cs typeface="Bitstream Charter"/>
              </a:defRPr>
            </a:pPr>
            <a:r>
              <a:rPr kumimoji="0" sz="1125" b="1" i="0" u="none" strike="noStrike" kern="1200" cap="none" spc="0" normalizeH="0" baseline="0" noProof="0">
                <a:ln>
                  <a:noFill/>
                </a:ln>
                <a:solidFill>
                  <a:srgbClr val="173F3B"/>
                </a:solidFill>
                <a:effectLst/>
                <a:uLnTx/>
                <a:uFillTx/>
                <a:latin typeface="Bitstream Charter"/>
                <a:ea typeface="Bitstream Charter"/>
                <a:cs typeface="Bitstream Charter"/>
              </a:rPr>
              <a:t>ADAPT OVER TIME</a:t>
            </a:r>
          </a:p>
        </p:txBody>
      </p:sp>
      <p:sp>
        <p:nvSpPr>
          <p:cNvPr id="18" name="Rectangle 17">
            <a:extLst>
              <a:ext uri="{FF2B5EF4-FFF2-40B4-BE49-F238E27FC236}">
                <a16:creationId xmlns:a16="http://schemas.microsoft.com/office/drawing/2014/main" id="{83A3A851-1FA6-497F-A28D-FCDF9F2DDB40}"/>
              </a:ext>
            </a:extLst>
          </p:cNvPr>
          <p:cNvSpPr>
            <a:spLocks noGrp="1"/>
          </p:cNvSpPr>
          <p:nvPr/>
        </p:nvSpPr>
        <p:spPr>
          <a:xfrm>
            <a:off x="9953625" y="2800350"/>
            <a:ext cx="1857375" cy="130492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3343B"/>
                </a:solidFill>
                <a:latin typeface="Bitstream Charter"/>
                <a:ea typeface="Bitstream Charter"/>
                <a:cs typeface="Bitstream Charter"/>
              </a:defRPr>
            </a:pPr>
            <a:r>
              <a:rPr kumimoji="0" sz="1350" b="0" i="0" u="none" strike="noStrike" kern="1200" cap="none" spc="0" normalizeH="0" baseline="0" noProof="0">
                <a:ln>
                  <a:noFill/>
                </a:ln>
                <a:solidFill>
                  <a:srgbClr val="23343B"/>
                </a:solidFill>
                <a:effectLst/>
                <a:uLnTx/>
                <a:uFillTx/>
                <a:latin typeface="Bitstream Charter"/>
                <a:ea typeface="Bitstream Charter"/>
                <a:cs typeface="Bitstream Charter"/>
              </a:rPr>
              <a:t>Update clinical factors and prior findings. The PRS stays constant.</a:t>
            </a:r>
          </a:p>
        </p:txBody>
      </p:sp>
      <p:sp>
        <p:nvSpPr>
          <p:cNvPr id="19" name="Rectangle 18">
            <a:extLst>
              <a:ext uri="{FF2B5EF4-FFF2-40B4-BE49-F238E27FC236}">
                <a16:creationId xmlns:a16="http://schemas.microsoft.com/office/drawing/2014/main" id="{0F5192BE-A344-47AE-B963-6FA57E6117EA}"/>
              </a:ext>
            </a:extLst>
          </p:cNvPr>
          <p:cNvSpPr>
            <a:spLocks noGrp="1"/>
          </p:cNvSpPr>
          <p:nvPr/>
        </p:nvSpPr>
        <p:spPr>
          <a:xfrm>
            <a:off x="762000" y="4524375"/>
            <a:ext cx="2286000" cy="476250"/>
          </a:xfrm>
          <a:prstGeom prst="rect">
            <a:avLst/>
          </a:prstGeom>
          <a:noFill/>
          <a:ln w="0">
            <a:noFill/>
          </a:ln>
        </p:spPr>
        <p:txBody>
          <a:bodyPr anchor="ctr">
            <a:normAutofit fontScale="93569"/>
          </a:body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173F3B"/>
                </a:solidFill>
                <a:latin typeface="Bitstream Charter"/>
                <a:ea typeface="Bitstream Charter"/>
                <a:cs typeface="Bitstream Charter"/>
              </a:defRPr>
            </a:pPr>
            <a:r>
              <a:rPr kumimoji="0" sz="1800" b="1" i="0" u="none" strike="noStrike" kern="1200" cap="none" spc="0" normalizeH="0" baseline="0" noProof="0" dirty="0">
                <a:ln>
                  <a:noFill/>
                </a:ln>
                <a:solidFill>
                  <a:srgbClr val="173F3B"/>
                </a:solidFill>
                <a:effectLst/>
                <a:uLnTx/>
                <a:uFillTx/>
                <a:latin typeface="Bitstream Charter"/>
                <a:ea typeface="Bitstream Charter"/>
                <a:cs typeface="Bitstream Charter"/>
              </a:rPr>
              <a:t>Before implementation</a:t>
            </a:r>
          </a:p>
        </p:txBody>
      </p:sp>
      <p:sp>
        <p:nvSpPr>
          <p:cNvPr id="20" name="Rectangle 19">
            <a:extLst>
              <a:ext uri="{FF2B5EF4-FFF2-40B4-BE49-F238E27FC236}">
                <a16:creationId xmlns:a16="http://schemas.microsoft.com/office/drawing/2014/main" id="{0FC0EDEA-100E-421B-AE3D-FF3093A3CC6A}"/>
              </a:ext>
            </a:extLst>
          </p:cNvPr>
          <p:cNvSpPr>
            <a:spLocks noGrp="1"/>
          </p:cNvSpPr>
          <p:nvPr/>
        </p:nvSpPr>
        <p:spPr>
          <a:xfrm>
            <a:off x="3048000" y="4438650"/>
            <a:ext cx="8286750" cy="781050"/>
          </a:xfrm>
          <a:prstGeom prst="rect">
            <a:avLst/>
          </a:prstGeom>
          <a:solidFill>
            <a:srgbClr val="E4ECE9"/>
          </a:solid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1575" b="0">
                <a:solidFill>
                  <a:srgbClr val="23343B"/>
                </a:solidFill>
                <a:latin typeface="Bitstream Charter"/>
                <a:ea typeface="Bitstream Charter"/>
                <a:cs typeface="Bitstream Charter"/>
              </a:defRPr>
            </a:pPr>
            <a:r>
              <a:rPr kumimoji="0" sz="1575" b="0" i="0" u="none" strike="noStrike" kern="1200" cap="none" spc="0" normalizeH="0" baseline="0" noProof="0">
                <a:ln>
                  <a:noFill/>
                </a:ln>
                <a:solidFill>
                  <a:srgbClr val="23343B"/>
                </a:solidFill>
                <a:effectLst/>
                <a:uLnTx/>
                <a:uFillTx/>
                <a:latin typeface="Bitstream Charter"/>
                <a:ea typeface="Bitstream Charter"/>
                <a:cs typeface="Bitstream Charter"/>
              </a:rPr>
              <a:t>Prospective trials must show fewer cancers or deaths, safe de-intensification for lower-risk groups, equitable performance, and acceptable cost.</a:t>
            </a:r>
          </a:p>
        </p:txBody>
      </p:sp>
      <p:sp>
        <p:nvSpPr>
          <p:cNvPr id="21" name="Rectangle 20">
            <a:extLst>
              <a:ext uri="{FF2B5EF4-FFF2-40B4-BE49-F238E27FC236}">
                <a16:creationId xmlns:a16="http://schemas.microsoft.com/office/drawing/2014/main" id="{E63223BB-7AF1-4899-853E-0F37B64A756B}"/>
              </a:ext>
            </a:extLst>
          </p:cNvPr>
          <p:cNvSpPr>
            <a:spLocks noGrp="1"/>
          </p:cNvSpPr>
          <p:nvPr/>
        </p:nvSpPr>
        <p:spPr>
          <a:xfrm>
            <a:off x="1238250" y="5543550"/>
            <a:ext cx="9715500" cy="523875"/>
          </a:xfrm>
          <a:prstGeom prst="rect">
            <a:avLst/>
          </a:prstGeom>
          <a:noFill/>
          <a:ln w="0">
            <a:noFill/>
          </a:ln>
        </p:spPr>
        <p:txBody>
          <a:bodyPr anchor="ctr">
            <a:normAutofit fontScale="94293"/>
          </a:bodyPr>
          <a:lstStyle/>
          <a:p>
            <a:pPr marL="0" marR="0" lvl="0" indent="0" algn="l" defTabSz="914400" rtl="0" eaLnBrk="1" fontAlgn="auto" latinLnBrk="0" hangingPunct="1">
              <a:lnSpc>
                <a:spcPct val="100000"/>
              </a:lnSpc>
              <a:spcBef>
                <a:spcPts val="0"/>
              </a:spcBef>
              <a:spcAft>
                <a:spcPts val="0"/>
              </a:spcAft>
              <a:buClrTx/>
              <a:buSzTx/>
              <a:buFontTx/>
              <a:buNone/>
              <a:tabLst/>
              <a:defRPr sz="1650" b="1">
                <a:solidFill>
                  <a:srgbClr val="14776B"/>
                </a:solidFill>
                <a:latin typeface="Bitstream Charter"/>
                <a:ea typeface="Bitstream Charter"/>
                <a:cs typeface="Bitstream Charter"/>
              </a:defRPr>
            </a:pPr>
            <a:r>
              <a:rPr kumimoji="0" sz="1650" b="1" i="0" u="none" strike="noStrike" kern="1200" cap="none" spc="0" normalizeH="0" baseline="0" noProof="0">
                <a:ln>
                  <a:noFill/>
                </a:ln>
                <a:solidFill>
                  <a:srgbClr val="14776B"/>
                </a:solidFill>
                <a:effectLst/>
                <a:uLnTx/>
                <a:uFillTx/>
                <a:latin typeface="Bitstream Charter"/>
                <a:ea typeface="Bitstream Charter"/>
                <a:cs typeface="Bitstream Charter"/>
              </a:rPr>
              <a:t>Most likely near-term use: selecting an earlier start for a small high-risk group, not replacing colonoscopy or FIT.</a:t>
            </a:r>
          </a:p>
        </p:txBody>
      </p:sp>
      <p:sp>
        <p:nvSpPr>
          <p:cNvPr id="22" name="Rectangle 21">
            <a:extLst>
              <a:ext uri="{FF2B5EF4-FFF2-40B4-BE49-F238E27FC236}">
                <a16:creationId xmlns:a16="http://schemas.microsoft.com/office/drawing/2014/main" id="{38957EDB-3622-4FF6-9C75-013DC0E7A1BE}"/>
              </a:ext>
            </a:extLst>
          </p:cNvPr>
          <p:cNvSpPr>
            <a:spLocks noGrp="1"/>
          </p:cNvSpPr>
          <p:nvPr/>
        </p:nvSpPr>
        <p:spPr>
          <a:xfrm>
            <a:off x="666750" y="6419850"/>
            <a:ext cx="9810750" cy="219075"/>
          </a:xfrm>
          <a:prstGeom prst="rect">
            <a:avLst/>
          </a:prstGeom>
          <a:noFill/>
          <a:ln w="0">
            <a:noFill/>
          </a:ln>
        </p:spPr>
        <p:txBody>
          <a:bodyPr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750" b="0">
                <a:solidFill>
                  <a:srgbClr val="76868B"/>
                </a:solidFill>
                <a:latin typeface="Bitstream Charter"/>
                <a:ea typeface="Bitstream Charter"/>
                <a:cs typeface="Bitstream Charter"/>
              </a:defRPr>
            </a:pPr>
            <a:r>
              <a:rPr kumimoji="0" sz="750" b="0" i="0" u="none" strike="noStrike" kern="1200" cap="none" spc="0" normalizeH="0" baseline="0" noProof="0" dirty="0">
                <a:ln>
                  <a:noFill/>
                </a:ln>
                <a:solidFill>
                  <a:srgbClr val="76868B"/>
                </a:solidFill>
                <a:effectLst/>
                <a:uLnTx/>
                <a:uFillTx/>
                <a:latin typeface="Bitstream Charter"/>
                <a:ea typeface="Bitstream Charter"/>
                <a:cs typeface="Bitstream Charter"/>
              </a:rPr>
              <a:t>Synthesis based on current risk-stratification studies and U.S. screening practice</a:t>
            </a:r>
          </a:p>
        </p:txBody>
      </p:sp>
    </p:spTree>
    <p:extLst>
      <p:ext uri="{BB962C8B-B14F-4D97-AF65-F5344CB8AC3E}">
        <p14:creationId xmlns:p14="http://schemas.microsoft.com/office/powerpoint/2010/main" val="371959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ppt_x"/>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animBg="1"/>
      <p:bldP spid="9" grpId="0"/>
      <p:bldP spid="10" grpId="0"/>
      <p:bldP spid="11" grpId="0" animBg="1"/>
      <p:bldP spid="12" grpId="0"/>
      <p:bldP spid="13" grpId="0"/>
      <p:bldP spid="14" grpId="0" animBg="1"/>
      <p:bldP spid="15" grpId="0"/>
      <p:bldP spid="16" grpId="0"/>
      <p:bldP spid="17" grpId="0" animBg="1"/>
      <p:bldP spid="18" grpId="0"/>
      <p:bldP spid="19" grpId="0"/>
      <p:bldP spid="20" grpId="0" animBg="1"/>
      <p:bldP spid="21" grpId="0"/>
      <p:bldP spid="2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94447"/>
            <a:ext cx="11039856" cy="954107"/>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D2652"/>
                </a:solidFill>
                <a:effectLst/>
                <a:uLnTx/>
                <a:uFillTx/>
                <a:latin typeface="Aptos"/>
                <a:ea typeface="+mn-ea"/>
                <a:cs typeface="+mn-cs"/>
              </a:rPr>
              <a:t>Cancer related anxiety: Social media is s</a:t>
            </a:r>
            <a:r>
              <a:rPr kumimoji="0" sz="2800" b="1" i="0" u="none" strike="noStrike" kern="1200" cap="none" spc="0" normalizeH="0" baseline="0" noProof="0" dirty="0">
                <a:ln>
                  <a:noFill/>
                </a:ln>
                <a:solidFill>
                  <a:srgbClr val="0D2652"/>
                </a:solidFill>
                <a:effectLst/>
                <a:uLnTx/>
                <a:uFillTx/>
                <a:latin typeface="Aptos"/>
                <a:ea typeface="+mn-ea"/>
                <a:cs typeface="+mn-cs"/>
              </a:rPr>
              <a:t>haping the EOCRC Conversation</a:t>
            </a:r>
          </a:p>
        </p:txBody>
      </p:sp>
      <p:sp>
        <p:nvSpPr>
          <p:cNvPr id="3" name="TextBox 2"/>
          <p:cNvSpPr txBox="1"/>
          <p:nvPr/>
        </p:nvSpPr>
        <p:spPr>
          <a:xfrm>
            <a:off x="585216" y="972332"/>
            <a:ext cx="10881360" cy="32004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59616C"/>
                </a:solidFill>
                <a:effectLst/>
                <a:uLnTx/>
                <a:uFillTx/>
                <a:latin typeface="Aptos"/>
                <a:ea typeface="+mn-ea"/>
                <a:cs typeface="+mn-cs"/>
              </a:rPr>
              <a:t>What patients see online can influence how they interpret symptoms—and when they seek care.</a:t>
            </a:r>
          </a:p>
        </p:txBody>
      </p:sp>
      <p:sp>
        <p:nvSpPr>
          <p:cNvPr id="4" name="Rounded Rectangle 3"/>
          <p:cNvSpPr/>
          <p:nvPr/>
        </p:nvSpPr>
        <p:spPr>
          <a:xfrm>
            <a:off x="640080" y="1353312"/>
            <a:ext cx="5212080" cy="1234440"/>
          </a:xfrm>
          <a:prstGeom prst="roundRect">
            <a:avLst/>
          </a:prstGeom>
          <a:solidFill>
            <a:srgbClr val="EEF5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p:cNvSpPr txBox="1"/>
          <p:nvPr/>
        </p:nvSpPr>
        <p:spPr>
          <a:xfrm>
            <a:off x="914400" y="1490472"/>
            <a:ext cx="1417320" cy="65836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700" b="1" i="0" u="none" strike="noStrike" kern="1200" cap="none" spc="0" normalizeH="0" baseline="0" noProof="0">
                <a:ln>
                  <a:noFill/>
                </a:ln>
                <a:solidFill>
                  <a:srgbClr val="2569B1"/>
                </a:solidFill>
                <a:effectLst/>
                <a:uLnTx/>
                <a:uFillTx/>
                <a:latin typeface="Aptos"/>
                <a:ea typeface="+mn-ea"/>
                <a:cs typeface="+mn-cs"/>
              </a:rPr>
              <a:t>85</a:t>
            </a:r>
          </a:p>
        </p:txBody>
      </p:sp>
      <p:sp>
        <p:nvSpPr>
          <p:cNvPr id="6" name="TextBox 5"/>
          <p:cNvSpPr txBox="1"/>
          <p:nvPr/>
        </p:nvSpPr>
        <p:spPr>
          <a:xfrm>
            <a:off x="2212848" y="1554480"/>
            <a:ext cx="3246120" cy="36576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dirty="0">
                <a:ln>
                  <a:noFill/>
                </a:ln>
                <a:solidFill>
                  <a:srgbClr val="0D2652"/>
                </a:solidFill>
                <a:effectLst/>
                <a:uLnTx/>
                <a:uFillTx/>
                <a:latin typeface="Aptos"/>
                <a:ea typeface="+mn-ea"/>
                <a:cs typeface="+mn-cs"/>
              </a:rPr>
              <a:t>most-liked </a:t>
            </a:r>
            <a:r>
              <a:rPr kumimoji="0" lang="en-US" sz="1800" b="1" i="0" u="none" strike="noStrike" kern="1200" cap="none" spc="0" normalizeH="0" baseline="0" noProof="0" dirty="0">
                <a:ln>
                  <a:noFill/>
                </a:ln>
                <a:solidFill>
                  <a:srgbClr val="0D2652"/>
                </a:solidFill>
                <a:effectLst/>
                <a:uLnTx/>
                <a:uFillTx/>
                <a:latin typeface="Aptos"/>
                <a:ea typeface="+mn-ea"/>
                <a:cs typeface="+mn-cs"/>
              </a:rPr>
              <a:t>Tik-</a:t>
            </a:r>
            <a:r>
              <a:rPr kumimoji="0" lang="en-US" sz="1800" b="1" i="0" u="none" strike="noStrike" kern="1200" cap="none" spc="0" normalizeH="0" baseline="0" noProof="0" dirty="0" err="1">
                <a:ln>
                  <a:noFill/>
                </a:ln>
                <a:solidFill>
                  <a:srgbClr val="0D2652"/>
                </a:solidFill>
                <a:effectLst/>
                <a:uLnTx/>
                <a:uFillTx/>
                <a:latin typeface="Aptos"/>
                <a:ea typeface="+mn-ea"/>
                <a:cs typeface="+mn-cs"/>
              </a:rPr>
              <a:t>tok</a:t>
            </a:r>
            <a:r>
              <a:rPr kumimoji="0" lang="en-US" sz="1800" b="1" i="0" u="none" strike="noStrike" kern="1200" cap="none" spc="0" normalizeH="0" baseline="0" noProof="0" dirty="0">
                <a:ln>
                  <a:noFill/>
                </a:ln>
                <a:solidFill>
                  <a:srgbClr val="0D2652"/>
                </a:solidFill>
                <a:effectLst/>
                <a:uLnTx/>
                <a:uFillTx/>
                <a:latin typeface="Aptos"/>
                <a:ea typeface="+mn-ea"/>
                <a:cs typeface="+mn-cs"/>
              </a:rPr>
              <a:t> </a:t>
            </a:r>
            <a:r>
              <a:rPr kumimoji="0" sz="1800" b="1" i="0" u="none" strike="noStrike" kern="1200" cap="none" spc="0" normalizeH="0" baseline="0" noProof="0" dirty="0">
                <a:ln>
                  <a:noFill/>
                </a:ln>
                <a:solidFill>
                  <a:srgbClr val="0D2652"/>
                </a:solidFill>
                <a:effectLst/>
                <a:uLnTx/>
                <a:uFillTx/>
                <a:latin typeface="Aptos"/>
                <a:ea typeface="+mn-ea"/>
                <a:cs typeface="+mn-cs"/>
              </a:rPr>
              <a:t>videos</a:t>
            </a:r>
          </a:p>
        </p:txBody>
      </p:sp>
      <p:sp>
        <p:nvSpPr>
          <p:cNvPr id="7" name="TextBox 6"/>
          <p:cNvSpPr txBox="1"/>
          <p:nvPr/>
        </p:nvSpPr>
        <p:spPr>
          <a:xfrm>
            <a:off x="2212848" y="1920240"/>
            <a:ext cx="324612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59616C"/>
                </a:solidFill>
                <a:effectLst/>
                <a:uLnTx/>
                <a:uFillTx/>
                <a:latin typeface="Aptos"/>
                <a:ea typeface="+mn-ea"/>
                <a:cs typeface="+mn-cs"/>
              </a:rPr>
              <a:t>about young-onset colorectal cancer</a:t>
            </a:r>
          </a:p>
        </p:txBody>
      </p:sp>
      <p:sp>
        <p:nvSpPr>
          <p:cNvPr id="8" name="TextBox 7"/>
          <p:cNvSpPr txBox="1"/>
          <p:nvPr/>
        </p:nvSpPr>
        <p:spPr>
          <a:xfrm>
            <a:off x="5870448" y="1609344"/>
            <a:ext cx="502920" cy="4572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59616C"/>
                </a:solidFill>
                <a:effectLst/>
                <a:uLnTx/>
                <a:uFillTx/>
                <a:latin typeface="Aptos"/>
                <a:ea typeface="+mn-ea"/>
                <a:cs typeface="+mn-cs"/>
              </a:rPr>
              <a:t>→</a:t>
            </a:r>
          </a:p>
        </p:txBody>
      </p:sp>
      <p:sp>
        <p:nvSpPr>
          <p:cNvPr id="9" name="Rounded Rectangle 8"/>
          <p:cNvSpPr/>
          <p:nvPr/>
        </p:nvSpPr>
        <p:spPr>
          <a:xfrm>
            <a:off x="6382512" y="1353312"/>
            <a:ext cx="5166360" cy="1234440"/>
          </a:xfrm>
          <a:prstGeom prst="roundRect">
            <a:avLst/>
          </a:prstGeom>
          <a:solidFill>
            <a:srgbClr val="ECF8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p:cNvSpPr txBox="1"/>
          <p:nvPr/>
        </p:nvSpPr>
        <p:spPr>
          <a:xfrm>
            <a:off x="6629400" y="1490472"/>
            <a:ext cx="1965960" cy="65836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500" b="1" i="0" u="none" strike="noStrike" kern="1200" cap="none" spc="0" normalizeH="0" baseline="0" noProof="0">
                <a:ln>
                  <a:noFill/>
                </a:ln>
                <a:solidFill>
                  <a:srgbClr val="198B91"/>
                </a:solidFill>
                <a:effectLst/>
                <a:uLnTx/>
                <a:uFillTx/>
                <a:latin typeface="Aptos"/>
                <a:ea typeface="+mn-ea"/>
                <a:cs typeface="+mn-cs"/>
              </a:rPr>
              <a:t>&gt;37M</a:t>
            </a:r>
          </a:p>
        </p:txBody>
      </p:sp>
      <p:sp>
        <p:nvSpPr>
          <p:cNvPr id="11" name="TextBox 10"/>
          <p:cNvSpPr txBox="1"/>
          <p:nvPr/>
        </p:nvSpPr>
        <p:spPr>
          <a:xfrm>
            <a:off x="8613648" y="1554480"/>
            <a:ext cx="2423160" cy="36576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0" normalizeH="0" baseline="0" noProof="0">
                <a:ln>
                  <a:noFill/>
                </a:ln>
                <a:solidFill>
                  <a:srgbClr val="0D2652"/>
                </a:solidFill>
                <a:effectLst/>
                <a:uLnTx/>
                <a:uFillTx/>
                <a:latin typeface="Aptos"/>
                <a:ea typeface="+mn-ea"/>
                <a:cs typeface="+mn-cs"/>
              </a:rPr>
              <a:t>total views</a:t>
            </a:r>
          </a:p>
        </p:txBody>
      </p:sp>
      <p:sp>
        <p:nvSpPr>
          <p:cNvPr id="12" name="TextBox 11"/>
          <p:cNvSpPr txBox="1"/>
          <p:nvPr/>
        </p:nvSpPr>
        <p:spPr>
          <a:xfrm>
            <a:off x="8613648" y="1920240"/>
            <a:ext cx="242316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59616C"/>
                </a:solidFill>
                <a:effectLst/>
                <a:uLnTx/>
                <a:uFillTx/>
                <a:latin typeface="Aptos"/>
                <a:ea typeface="+mn-ea"/>
                <a:cs typeface="+mn-cs"/>
              </a:rPr>
              <a:t>a major source of awareness</a:t>
            </a:r>
          </a:p>
        </p:txBody>
      </p:sp>
      <p:sp>
        <p:nvSpPr>
          <p:cNvPr id="13" name="Rounded Rectangle 12"/>
          <p:cNvSpPr/>
          <p:nvPr/>
        </p:nvSpPr>
        <p:spPr>
          <a:xfrm>
            <a:off x="640080" y="2880360"/>
            <a:ext cx="5257800" cy="2011680"/>
          </a:xfrm>
          <a:prstGeom prst="roundRect">
            <a:avLst/>
          </a:prstGeom>
          <a:solidFill>
            <a:srgbClr val="F7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p:cNvSpPr txBox="1"/>
          <p:nvPr/>
        </p:nvSpPr>
        <p:spPr>
          <a:xfrm>
            <a:off x="932688" y="3136392"/>
            <a:ext cx="466344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2569B1"/>
                </a:solidFill>
                <a:effectLst/>
                <a:uLnTx/>
                <a:uFillTx/>
                <a:latin typeface="Aptos"/>
                <a:ea typeface="+mn-ea"/>
                <a:cs typeface="+mn-cs"/>
              </a:rPr>
              <a:t>PHYSICIAN-CREATED CONTENT</a:t>
            </a:r>
          </a:p>
        </p:txBody>
      </p:sp>
      <p:sp>
        <p:nvSpPr>
          <p:cNvPr id="15" name="TextBox 14"/>
          <p:cNvSpPr txBox="1"/>
          <p:nvPr/>
        </p:nvSpPr>
        <p:spPr>
          <a:xfrm>
            <a:off x="932688" y="3593592"/>
            <a:ext cx="4617720" cy="36576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0D2652"/>
                </a:solidFill>
                <a:effectLst/>
                <a:uLnTx/>
                <a:uFillTx/>
                <a:latin typeface="Aptos"/>
                <a:ea typeface="+mn-ea"/>
                <a:cs typeface="+mn-cs"/>
              </a:rPr>
              <a:t>Higher-quality information</a:t>
            </a:r>
          </a:p>
        </p:txBody>
      </p:sp>
      <p:sp>
        <p:nvSpPr>
          <p:cNvPr id="16" name="TextBox 15"/>
          <p:cNvSpPr txBox="1"/>
          <p:nvPr/>
        </p:nvSpPr>
        <p:spPr>
          <a:xfrm>
            <a:off x="932688" y="4081233"/>
            <a:ext cx="4617720" cy="323165"/>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59616C"/>
                </a:solidFill>
                <a:effectLst/>
                <a:uLnTx/>
                <a:uFillTx/>
                <a:latin typeface="Aptos"/>
                <a:ea typeface="+mn-ea"/>
                <a:cs typeface="+mn-cs"/>
              </a:rPr>
              <a:t>More medically accurate and educational</a:t>
            </a:r>
            <a:r>
              <a:rPr kumimoji="0" lang="en-US" sz="1500" b="0" i="0" u="none" strike="noStrike" kern="1200" cap="none" spc="0" normalizeH="0" baseline="0" noProof="0" dirty="0">
                <a:ln>
                  <a:noFill/>
                </a:ln>
                <a:solidFill>
                  <a:srgbClr val="59616C"/>
                </a:solidFill>
                <a:effectLst/>
                <a:uLnTx/>
                <a:uFillTx/>
                <a:latin typeface="Aptos"/>
                <a:ea typeface="+mn-ea"/>
                <a:cs typeface="+mn-cs"/>
              </a:rPr>
              <a:t>, less views</a:t>
            </a:r>
            <a:endParaRPr kumimoji="0" sz="1500" b="0" i="0" u="none" strike="noStrike" kern="1200" cap="none" spc="0" normalizeH="0" baseline="0" noProof="0" dirty="0">
              <a:ln>
                <a:noFill/>
              </a:ln>
              <a:solidFill>
                <a:srgbClr val="59616C"/>
              </a:solidFill>
              <a:effectLst/>
              <a:uLnTx/>
              <a:uFillTx/>
              <a:latin typeface="Aptos"/>
              <a:ea typeface="+mn-ea"/>
              <a:cs typeface="+mn-cs"/>
            </a:endParaRPr>
          </a:p>
        </p:txBody>
      </p:sp>
      <p:sp>
        <p:nvSpPr>
          <p:cNvPr id="17" name="Rounded Rectangle 16"/>
          <p:cNvSpPr/>
          <p:nvPr/>
        </p:nvSpPr>
        <p:spPr>
          <a:xfrm>
            <a:off x="6291072" y="2880360"/>
            <a:ext cx="5257800" cy="2011680"/>
          </a:xfrm>
          <a:prstGeom prst="roundRect">
            <a:avLst/>
          </a:prstGeom>
          <a:solidFill>
            <a:srgbClr val="F7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TextBox 17"/>
          <p:cNvSpPr txBox="1"/>
          <p:nvPr/>
        </p:nvSpPr>
        <p:spPr>
          <a:xfrm>
            <a:off x="6583680" y="3136392"/>
            <a:ext cx="466344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98B91"/>
                </a:solidFill>
                <a:effectLst/>
                <a:uLnTx/>
                <a:uFillTx/>
                <a:latin typeface="Aptos"/>
                <a:ea typeface="+mn-ea"/>
                <a:cs typeface="+mn-cs"/>
              </a:rPr>
              <a:t>PATIENT / NON-PHYSICIAN CONTENT</a:t>
            </a:r>
          </a:p>
        </p:txBody>
      </p:sp>
      <p:sp>
        <p:nvSpPr>
          <p:cNvPr id="19" name="TextBox 18"/>
          <p:cNvSpPr txBox="1"/>
          <p:nvPr/>
        </p:nvSpPr>
        <p:spPr>
          <a:xfrm>
            <a:off x="6583680" y="3593592"/>
            <a:ext cx="4617720" cy="36576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0D2652"/>
                </a:solidFill>
                <a:effectLst/>
                <a:uLnTx/>
                <a:uFillTx/>
                <a:latin typeface="Aptos"/>
                <a:ea typeface="+mn-ea"/>
                <a:cs typeface="+mn-cs"/>
              </a:rPr>
              <a:t>More views and engagement</a:t>
            </a:r>
          </a:p>
        </p:txBody>
      </p:sp>
      <p:sp>
        <p:nvSpPr>
          <p:cNvPr id="20" name="TextBox 19"/>
          <p:cNvSpPr txBox="1"/>
          <p:nvPr/>
        </p:nvSpPr>
        <p:spPr>
          <a:xfrm>
            <a:off x="6583680" y="4069080"/>
            <a:ext cx="4617720" cy="34747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a:ln>
                  <a:noFill/>
                </a:ln>
                <a:solidFill>
                  <a:srgbClr val="59616C"/>
                </a:solidFill>
                <a:effectLst/>
                <a:uLnTx/>
                <a:uFillTx/>
                <a:latin typeface="Aptos"/>
                <a:ea typeface="+mn-ea"/>
                <a:cs typeface="+mn-cs"/>
              </a:rPr>
              <a:t>Personal stories often travel farther</a:t>
            </a:r>
          </a:p>
        </p:txBody>
      </p:sp>
      <p:sp>
        <p:nvSpPr>
          <p:cNvPr id="21" name="Rounded Rectangle 20"/>
          <p:cNvSpPr/>
          <p:nvPr/>
        </p:nvSpPr>
        <p:spPr>
          <a:xfrm>
            <a:off x="640080" y="5193792"/>
            <a:ext cx="10908792" cy="1078992"/>
          </a:xfrm>
          <a:prstGeom prst="roundRect">
            <a:avLst/>
          </a:prstGeom>
          <a:solidFill>
            <a:srgbClr val="0D26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2" name="TextBox 21"/>
          <p:cNvSpPr txBox="1"/>
          <p:nvPr/>
        </p:nvSpPr>
        <p:spPr>
          <a:xfrm>
            <a:off x="932688" y="5376672"/>
            <a:ext cx="10287000" cy="38404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900" b="1" i="0" u="none" strike="noStrike" kern="1200" cap="none" spc="0" normalizeH="0" baseline="0" noProof="0">
                <a:ln>
                  <a:noFill/>
                </a:ln>
                <a:solidFill>
                  <a:srgbClr val="FFFFFF"/>
                </a:solidFill>
                <a:effectLst/>
                <a:uLnTx/>
                <a:uFillTx/>
                <a:latin typeface="Aptos"/>
                <a:ea typeface="+mn-ea"/>
                <a:cs typeface="+mn-cs"/>
              </a:rPr>
              <a:t>Patients may hear about EOCRC on social media before they hear about it from us.</a:t>
            </a:r>
          </a:p>
        </p:txBody>
      </p:sp>
      <p:sp>
        <p:nvSpPr>
          <p:cNvPr id="23" name="TextBox 22"/>
          <p:cNvSpPr txBox="1"/>
          <p:nvPr/>
        </p:nvSpPr>
        <p:spPr>
          <a:xfrm>
            <a:off x="932688" y="5760720"/>
            <a:ext cx="10287000" cy="29260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50" b="0" i="0" u="none" strike="noStrike" kern="1200" cap="none" spc="0" normalizeH="0" baseline="0" noProof="0" dirty="0">
                <a:ln>
                  <a:noFill/>
                </a:ln>
                <a:solidFill>
                  <a:srgbClr val="FFFFFF"/>
                </a:solidFill>
                <a:effectLst/>
                <a:uLnTx/>
                <a:uFillTx/>
                <a:latin typeface="Aptos"/>
                <a:ea typeface="+mn-ea"/>
                <a:cs typeface="+mn-cs"/>
              </a:rPr>
              <a:t>Our role: validate appropriate concern, correct misinformation, recognize alarm symptoms, and avoid dismissing risk because a patient is young.</a:t>
            </a:r>
          </a:p>
        </p:txBody>
      </p:sp>
      <p:sp>
        <p:nvSpPr>
          <p:cNvPr id="24" name="TextBox 23"/>
          <p:cNvSpPr txBox="1"/>
          <p:nvPr/>
        </p:nvSpPr>
        <p:spPr>
          <a:xfrm>
            <a:off x="676656" y="6428232"/>
            <a:ext cx="10835640" cy="16459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770" b="0" i="0" u="none" strike="noStrike" kern="1200" cap="none" spc="0" normalizeH="0" baseline="0" noProof="0">
                <a:ln>
                  <a:noFill/>
                </a:ln>
                <a:solidFill>
                  <a:srgbClr val="59616C"/>
                </a:solidFill>
                <a:effectLst/>
                <a:uLnTx/>
                <a:uFillTx/>
                <a:latin typeface="Aptos"/>
                <a:ea typeface="+mn-ea"/>
                <a:cs typeface="+mn-cs"/>
              </a:rPr>
              <a:t>Ayer D, Jain A, Singh M, et al. Understanding TikTok’s Role in Young-Onset Colorectal Cancer Awareness and Education. 2025. doi:10.1007/s13187-025-02585-3.</a:t>
            </a:r>
          </a:p>
        </p:txBody>
      </p:sp>
      <p:sp>
        <p:nvSpPr>
          <p:cNvPr id="25" name="Rectangle 24">
            <a:extLst>
              <a:ext uri="{FF2B5EF4-FFF2-40B4-BE49-F238E27FC236}">
                <a16:creationId xmlns:a16="http://schemas.microsoft.com/office/drawing/2014/main" id="{A5465370-5ACE-FDD2-2403-A3EFCB29E694}"/>
              </a:ext>
            </a:extLst>
          </p:cNvPr>
          <p:cNvSpPr/>
          <p:nvPr/>
        </p:nvSpPr>
        <p:spPr>
          <a:xfrm>
            <a:off x="6291072" y="3500203"/>
            <a:ext cx="4524331" cy="568877"/>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933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274320"/>
            <a:ext cx="10972800" cy="43891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0D2652"/>
                </a:solidFill>
                <a:effectLst/>
                <a:uLnTx/>
                <a:uFillTx/>
                <a:latin typeface="Aptos"/>
                <a:ea typeface="+mn-ea"/>
                <a:cs typeface="+mn-cs"/>
              </a:rPr>
              <a:t>Tanner Martin • @tannerandshay</a:t>
            </a:r>
          </a:p>
        </p:txBody>
      </p:sp>
      <p:sp>
        <p:nvSpPr>
          <p:cNvPr id="3" name="TextBox 2"/>
          <p:cNvSpPr txBox="1"/>
          <p:nvPr/>
        </p:nvSpPr>
        <p:spPr>
          <a:xfrm>
            <a:off x="585216" y="749808"/>
            <a:ext cx="1097280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5A626E"/>
                </a:solidFill>
                <a:effectLst/>
                <a:uLnTx/>
                <a:uFillTx/>
                <a:latin typeface="Aptos"/>
                <a:ea typeface="+mn-ea"/>
                <a:cs typeface="+mn-cs"/>
              </a:rPr>
              <a:t>A personal cancer journey that culminated in one of the most widely viewed EOCRC posts.</a:t>
            </a:r>
          </a:p>
        </p:txBody>
      </p:sp>
      <p:sp>
        <p:nvSpPr>
          <p:cNvPr id="4" name="Rounded Rectangle 3"/>
          <p:cNvSpPr/>
          <p:nvPr/>
        </p:nvSpPr>
        <p:spPr>
          <a:xfrm>
            <a:off x="566928" y="1234440"/>
            <a:ext cx="6492240" cy="5029200"/>
          </a:xfrm>
          <a:prstGeom prst="roundRect">
            <a:avLst/>
          </a:prstGeom>
          <a:solidFill>
            <a:srgbClr val="FFFFFF"/>
          </a:solidFill>
          <a:ln>
            <a:solidFill>
              <a:srgbClr val="E1E6E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7e02e369-1c7d-4c6e-8534-c0d34ac909b5_crop.jpg"/>
          <p:cNvPicPr>
            <a:picLocks noChangeAspect="1"/>
          </p:cNvPicPr>
          <p:nvPr/>
        </p:nvPicPr>
        <p:blipFill>
          <a:blip r:embed="rId2"/>
          <a:stretch>
            <a:fillRect/>
          </a:stretch>
        </p:blipFill>
        <p:spPr>
          <a:xfrm>
            <a:off x="731520" y="1408176"/>
            <a:ext cx="6163056" cy="4160520"/>
          </a:xfrm>
          <a:prstGeom prst="rect">
            <a:avLst/>
          </a:prstGeom>
        </p:spPr>
      </p:pic>
      <p:sp>
        <p:nvSpPr>
          <p:cNvPr id="6" name="TextBox 5"/>
          <p:cNvSpPr txBox="1"/>
          <p:nvPr/>
        </p:nvSpPr>
        <p:spPr>
          <a:xfrm>
            <a:off x="822960" y="5629022"/>
            <a:ext cx="5989320" cy="446276"/>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dirty="0">
                <a:ln>
                  <a:noFill/>
                </a:ln>
                <a:solidFill>
                  <a:srgbClr val="5A626E"/>
                </a:solidFill>
                <a:effectLst/>
                <a:uLnTx/>
                <a:uFillTx/>
                <a:latin typeface="Aptos"/>
                <a:ea typeface="+mn-ea"/>
                <a:cs typeface="+mn-cs"/>
              </a:rPr>
              <a:t>Tanner and Shay Wright with their daughter </a:t>
            </a:r>
            <a:r>
              <a:rPr kumimoji="0" sz="1150" b="0" i="0" u="none" strike="noStrike" kern="1200" cap="none" spc="0" normalizeH="0" baseline="0" noProof="0" dirty="0" err="1">
                <a:ln>
                  <a:noFill/>
                </a:ln>
                <a:solidFill>
                  <a:srgbClr val="5A626E"/>
                </a:solidFill>
                <a:effectLst/>
                <a:uLnTx/>
                <a:uFillTx/>
                <a:latin typeface="Aptos"/>
                <a:ea typeface="+mn-ea"/>
                <a:cs typeface="+mn-cs"/>
              </a:rPr>
              <a:t>AmyLou</a:t>
            </a:r>
            <a:r>
              <a:rPr kumimoji="0" sz="1150" b="0" i="0" u="none" strike="noStrike" kern="1200" cap="none" spc="0" normalizeH="0" baseline="0" noProof="0" dirty="0">
                <a:ln>
                  <a:noFill/>
                </a:ln>
                <a:solidFill>
                  <a:srgbClr val="5A626E"/>
                </a:solidFill>
                <a:effectLst/>
                <a:uLnTx/>
                <a:uFillTx/>
                <a:latin typeface="Aptos"/>
                <a:ea typeface="+mn-ea"/>
                <a:cs typeface="+mn-cs"/>
              </a:rPr>
              <a:t>. Photo credit shown in source image: The Nightly.</a:t>
            </a:r>
          </a:p>
        </p:txBody>
      </p:sp>
      <p:sp>
        <p:nvSpPr>
          <p:cNvPr id="7" name="Rounded Rectangle 6"/>
          <p:cNvSpPr/>
          <p:nvPr/>
        </p:nvSpPr>
        <p:spPr>
          <a:xfrm>
            <a:off x="7333488" y="1234440"/>
            <a:ext cx="4279392" cy="5029200"/>
          </a:xfrm>
          <a:prstGeom prst="roundRect">
            <a:avLst/>
          </a:prstGeom>
          <a:solidFill>
            <a:srgbClr val="F7F9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p:cNvSpPr txBox="1"/>
          <p:nvPr/>
        </p:nvSpPr>
        <p:spPr>
          <a:xfrm>
            <a:off x="7662672" y="1527048"/>
            <a:ext cx="3611880" cy="25603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2269B4"/>
                </a:solidFill>
                <a:effectLst/>
                <a:uLnTx/>
                <a:uFillTx/>
                <a:latin typeface="Aptos"/>
                <a:ea typeface="+mn-ea"/>
                <a:cs typeface="+mn-cs"/>
              </a:rPr>
              <a:t>TikTok + Instagram</a:t>
            </a:r>
          </a:p>
        </p:txBody>
      </p:sp>
      <p:sp>
        <p:nvSpPr>
          <p:cNvPr id="9" name="TextBox 8"/>
          <p:cNvSpPr txBox="1"/>
          <p:nvPr/>
        </p:nvSpPr>
        <p:spPr>
          <a:xfrm>
            <a:off x="7635240" y="1920240"/>
            <a:ext cx="3657600" cy="65836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500" b="1" i="0" u="none" strike="noStrike" kern="1200" cap="none" spc="0" normalizeH="0" baseline="0" noProof="0">
                <a:ln>
                  <a:noFill/>
                </a:ln>
                <a:solidFill>
                  <a:srgbClr val="B62F3A"/>
                </a:solidFill>
                <a:effectLst/>
                <a:uLnTx/>
                <a:uFillTx/>
                <a:latin typeface="Aptos"/>
                <a:ea typeface="+mn-ea"/>
                <a:cs typeface="+mn-cs"/>
              </a:rPr>
              <a:t>&gt;8M</a:t>
            </a:r>
          </a:p>
        </p:txBody>
      </p:sp>
      <p:sp>
        <p:nvSpPr>
          <p:cNvPr id="10" name="TextBox 9"/>
          <p:cNvSpPr txBox="1"/>
          <p:nvPr/>
        </p:nvSpPr>
        <p:spPr>
          <a:xfrm>
            <a:off x="7635240" y="2551176"/>
            <a:ext cx="3657600" cy="32004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D2652"/>
                </a:solidFill>
                <a:effectLst/>
                <a:uLnTx/>
                <a:uFillTx/>
                <a:latin typeface="Aptos"/>
                <a:ea typeface="+mn-ea"/>
                <a:cs typeface="+mn-cs"/>
              </a:rPr>
              <a:t>TikTok views on his final prerecorded video</a:t>
            </a:r>
          </a:p>
        </p:txBody>
      </p:sp>
      <p:sp>
        <p:nvSpPr>
          <p:cNvPr id="11" name="Rectangle 10"/>
          <p:cNvSpPr/>
          <p:nvPr/>
        </p:nvSpPr>
        <p:spPr>
          <a:xfrm>
            <a:off x="7699248" y="2999232"/>
            <a:ext cx="3520440" cy="10972"/>
          </a:xfrm>
          <a:prstGeom prst="rect">
            <a:avLst/>
          </a:prstGeom>
          <a:solidFill>
            <a:srgbClr val="E1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7662672" y="3182112"/>
            <a:ext cx="3566160" cy="22860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5A626E"/>
                </a:solidFill>
                <a:effectLst/>
                <a:uLnTx/>
                <a:uFillTx/>
                <a:latin typeface="Aptos"/>
                <a:ea typeface="+mn-ea"/>
                <a:cs typeface="+mn-cs"/>
              </a:rPr>
              <a:t>THE STORY</a:t>
            </a:r>
          </a:p>
        </p:txBody>
      </p:sp>
      <p:sp>
        <p:nvSpPr>
          <p:cNvPr id="13" name="TextBox 12"/>
          <p:cNvSpPr txBox="1"/>
          <p:nvPr/>
        </p:nvSpPr>
        <p:spPr>
          <a:xfrm>
            <a:off x="7662672" y="3381715"/>
            <a:ext cx="3566160" cy="954107"/>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dirty="0">
                <a:ln>
                  <a:noFill/>
                </a:ln>
                <a:solidFill>
                  <a:srgbClr val="1D2229"/>
                </a:solidFill>
                <a:effectLst/>
                <a:uLnTx/>
                <a:uFillTx/>
                <a:latin typeface="Aptos"/>
                <a:ea typeface="+mn-ea"/>
                <a:cs typeface="+mn-cs"/>
              </a:rPr>
              <a:t>Diagnosed with stage IV colon cancer at age 25. In his final prerecorded post, Tanner opened with the message that if viewers were watching it, he had died.</a:t>
            </a:r>
          </a:p>
        </p:txBody>
      </p:sp>
      <p:sp>
        <p:nvSpPr>
          <p:cNvPr id="14" name="TextBox 13"/>
          <p:cNvSpPr txBox="1"/>
          <p:nvPr/>
        </p:nvSpPr>
        <p:spPr>
          <a:xfrm>
            <a:off x="7662672" y="4370832"/>
            <a:ext cx="3566160" cy="22860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5A626E"/>
                </a:solidFill>
                <a:effectLst/>
                <a:uLnTx/>
                <a:uFillTx/>
                <a:latin typeface="Aptos"/>
                <a:ea typeface="+mn-ea"/>
                <a:cs typeface="+mn-cs"/>
              </a:rPr>
              <a:t>WHY IT MATTERS</a:t>
            </a:r>
          </a:p>
        </p:txBody>
      </p:sp>
      <p:sp>
        <p:nvSpPr>
          <p:cNvPr id="15" name="TextBox 14"/>
          <p:cNvSpPr txBox="1"/>
          <p:nvPr/>
        </p:nvSpPr>
        <p:spPr>
          <a:xfrm>
            <a:off x="7662672" y="4663440"/>
            <a:ext cx="3566160" cy="9601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500" b="0" i="0" u="none" strike="noStrike" kern="1200" cap="none" spc="0" normalizeH="0" baseline="0" noProof="0" dirty="0">
                <a:ln>
                  <a:noFill/>
                </a:ln>
                <a:solidFill>
                  <a:srgbClr val="1D2229"/>
                </a:solidFill>
                <a:effectLst/>
                <a:uLnTx/>
                <a:uFillTx/>
                <a:latin typeface="Aptos"/>
                <a:ea typeface="+mn-ea"/>
                <a:cs typeface="+mn-cs"/>
              </a:rPr>
              <a:t>Personal storytelling turned a young patient’s cancer experience into a message seen by millions—far beyond a traditional health campaign.</a:t>
            </a:r>
          </a:p>
        </p:txBody>
      </p:sp>
      <p:sp>
        <p:nvSpPr>
          <p:cNvPr id="16" name="TextBox 15"/>
          <p:cNvSpPr txBox="1"/>
          <p:nvPr/>
        </p:nvSpPr>
        <p:spPr>
          <a:xfrm>
            <a:off x="640080" y="6473952"/>
            <a:ext cx="10881360" cy="14630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750" b="0" i="0" u="none" strike="noStrike" kern="1200" cap="none" spc="0" normalizeH="0" baseline="0" noProof="0">
                <a:ln>
                  <a:noFill/>
                </a:ln>
                <a:solidFill>
                  <a:srgbClr val="5A626E"/>
                </a:solidFill>
                <a:effectLst/>
                <a:uLnTx/>
                <a:uFillTx/>
                <a:latin typeface="Aptos"/>
                <a:ea typeface="+mn-ea"/>
                <a:cs typeface="+mn-cs"/>
              </a:rPr>
              <a:t>Reach: Khaleej Times, June 2025 (&gt;8M TikTok; &gt;3M Instagram).</a:t>
            </a:r>
          </a:p>
        </p:txBody>
      </p:sp>
    </p:spTree>
    <p:extLst>
      <p:ext uri="{BB962C8B-B14F-4D97-AF65-F5344CB8AC3E}">
        <p14:creationId xmlns:p14="http://schemas.microsoft.com/office/powerpoint/2010/main" val="3727086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274320"/>
            <a:ext cx="10972800" cy="43891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0D2652"/>
                </a:solidFill>
                <a:effectLst/>
                <a:uLnTx/>
                <a:uFillTx/>
                <a:latin typeface="Aptos"/>
                <a:ea typeface="+mn-ea"/>
                <a:cs typeface="+mn-cs"/>
              </a:rPr>
              <a:t>Elizabeth Wachsberg • @mystage4story</a:t>
            </a:r>
          </a:p>
        </p:txBody>
      </p:sp>
      <p:sp>
        <p:nvSpPr>
          <p:cNvPr id="3" name="TextBox 2"/>
          <p:cNvSpPr txBox="1"/>
          <p:nvPr/>
        </p:nvSpPr>
        <p:spPr>
          <a:xfrm>
            <a:off x="585216" y="749808"/>
            <a:ext cx="1097280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5A626E"/>
                </a:solidFill>
                <a:effectLst/>
                <a:uLnTx/>
                <a:uFillTx/>
                <a:latin typeface="Aptos"/>
                <a:ea typeface="+mn-ea"/>
                <a:cs typeface="+mn-cs"/>
              </a:rPr>
              <a:t>Daily TikTok advocacy after a stage IV diagnosis at age 38.</a:t>
            </a:r>
          </a:p>
        </p:txBody>
      </p:sp>
      <p:sp>
        <p:nvSpPr>
          <p:cNvPr id="4" name="Rounded Rectangle 3"/>
          <p:cNvSpPr/>
          <p:nvPr/>
        </p:nvSpPr>
        <p:spPr>
          <a:xfrm>
            <a:off x="566928" y="1234440"/>
            <a:ext cx="6492240" cy="5029200"/>
          </a:xfrm>
          <a:prstGeom prst="roundRect">
            <a:avLst/>
          </a:prstGeom>
          <a:solidFill>
            <a:srgbClr val="FFFFFF"/>
          </a:solidFill>
          <a:ln>
            <a:solidFill>
              <a:srgbClr val="E1E6E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192ab2a9-d3ca-424f-9a15-0d1bb68199ba_crop.jpg"/>
          <p:cNvPicPr>
            <a:picLocks noChangeAspect="1"/>
          </p:cNvPicPr>
          <p:nvPr/>
        </p:nvPicPr>
        <p:blipFill>
          <a:blip r:embed="rId2"/>
          <a:srcRect l="3017" r="1410" b="7027"/>
          <a:stretch>
            <a:fillRect/>
          </a:stretch>
        </p:blipFill>
        <p:spPr>
          <a:xfrm>
            <a:off x="917448" y="1582653"/>
            <a:ext cx="5890260" cy="3868159"/>
          </a:xfrm>
          <a:prstGeom prst="rect">
            <a:avLst/>
          </a:prstGeom>
        </p:spPr>
      </p:pic>
      <p:sp>
        <p:nvSpPr>
          <p:cNvPr id="6" name="TextBox 5"/>
          <p:cNvSpPr txBox="1"/>
          <p:nvPr/>
        </p:nvSpPr>
        <p:spPr>
          <a:xfrm>
            <a:off x="818388" y="5509630"/>
            <a:ext cx="5989320" cy="43891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dirty="0">
                <a:ln>
                  <a:noFill/>
                </a:ln>
                <a:solidFill>
                  <a:srgbClr val="5A626E"/>
                </a:solidFill>
                <a:effectLst/>
                <a:uLnTx/>
                <a:uFillTx/>
                <a:latin typeface="Aptos"/>
                <a:ea typeface="+mn-ea"/>
                <a:cs typeface="+mn-cs"/>
              </a:rPr>
              <a:t>Elizabeth Wachsberg during her third round of chemotherapy for colon cancer. Photo courtesy of Elizabeth Wachsberg.</a:t>
            </a:r>
          </a:p>
        </p:txBody>
      </p:sp>
      <p:sp>
        <p:nvSpPr>
          <p:cNvPr id="7" name="Rounded Rectangle 6"/>
          <p:cNvSpPr/>
          <p:nvPr/>
        </p:nvSpPr>
        <p:spPr>
          <a:xfrm>
            <a:off x="7333488" y="1234440"/>
            <a:ext cx="4279392" cy="5029200"/>
          </a:xfrm>
          <a:prstGeom prst="roundRect">
            <a:avLst/>
          </a:prstGeom>
          <a:solidFill>
            <a:srgbClr val="F7F9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p:cNvSpPr txBox="1"/>
          <p:nvPr/>
        </p:nvSpPr>
        <p:spPr>
          <a:xfrm>
            <a:off x="7662672" y="1527048"/>
            <a:ext cx="3611880" cy="25603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2269B4"/>
                </a:solidFill>
                <a:effectLst/>
                <a:uLnTx/>
                <a:uFillTx/>
                <a:latin typeface="Aptos"/>
                <a:ea typeface="+mn-ea"/>
                <a:cs typeface="+mn-cs"/>
              </a:rPr>
              <a:t>TikTok</a:t>
            </a:r>
          </a:p>
        </p:txBody>
      </p:sp>
      <p:sp>
        <p:nvSpPr>
          <p:cNvPr id="9" name="TextBox 8"/>
          <p:cNvSpPr txBox="1"/>
          <p:nvPr/>
        </p:nvSpPr>
        <p:spPr>
          <a:xfrm>
            <a:off x="7635240" y="1920240"/>
            <a:ext cx="3657600" cy="65836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500" b="1" i="0" u="none" strike="noStrike" kern="1200" cap="none" spc="0" normalizeH="0" baseline="0" noProof="0">
                <a:ln>
                  <a:noFill/>
                </a:ln>
                <a:solidFill>
                  <a:srgbClr val="B62F3A"/>
                </a:solidFill>
                <a:effectLst/>
                <a:uLnTx/>
                <a:uFillTx/>
                <a:latin typeface="Aptos"/>
                <a:ea typeface="+mn-ea"/>
                <a:cs typeface="+mn-cs"/>
              </a:rPr>
              <a:t>2.4M</a:t>
            </a:r>
          </a:p>
        </p:txBody>
      </p:sp>
      <p:sp>
        <p:nvSpPr>
          <p:cNvPr id="10" name="TextBox 9"/>
          <p:cNvSpPr txBox="1"/>
          <p:nvPr/>
        </p:nvSpPr>
        <p:spPr>
          <a:xfrm>
            <a:off x="7635240" y="2551176"/>
            <a:ext cx="3657600" cy="32004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D2652"/>
                </a:solidFill>
                <a:effectLst/>
                <a:uLnTx/>
                <a:uFillTx/>
                <a:latin typeface="Aptos"/>
                <a:ea typeface="+mn-ea"/>
                <a:cs typeface="+mn-cs"/>
              </a:rPr>
              <a:t>views on a single CRC-awareness TikTok</a:t>
            </a:r>
          </a:p>
        </p:txBody>
      </p:sp>
      <p:sp>
        <p:nvSpPr>
          <p:cNvPr id="11" name="Rectangle 10"/>
          <p:cNvSpPr/>
          <p:nvPr/>
        </p:nvSpPr>
        <p:spPr>
          <a:xfrm>
            <a:off x="7699248" y="2999232"/>
            <a:ext cx="3520440" cy="10972"/>
          </a:xfrm>
          <a:prstGeom prst="rect">
            <a:avLst/>
          </a:prstGeom>
          <a:solidFill>
            <a:srgbClr val="E1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7662672" y="3182112"/>
            <a:ext cx="3566160" cy="22860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5A626E"/>
                </a:solidFill>
                <a:effectLst/>
                <a:uLnTx/>
                <a:uFillTx/>
                <a:latin typeface="Aptos"/>
                <a:ea typeface="+mn-ea"/>
                <a:cs typeface="+mn-cs"/>
              </a:rPr>
              <a:t>THE STORY</a:t>
            </a:r>
          </a:p>
        </p:txBody>
      </p:sp>
      <p:sp>
        <p:nvSpPr>
          <p:cNvPr id="13" name="TextBox 12"/>
          <p:cNvSpPr txBox="1"/>
          <p:nvPr/>
        </p:nvSpPr>
        <p:spPr>
          <a:xfrm>
            <a:off x="7662672" y="3443269"/>
            <a:ext cx="3566160" cy="830997"/>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a:ln>
                  <a:noFill/>
                </a:ln>
                <a:solidFill>
                  <a:srgbClr val="1D2229"/>
                </a:solidFill>
                <a:effectLst/>
                <a:uLnTx/>
                <a:uFillTx/>
                <a:latin typeface="Aptos"/>
                <a:ea typeface="+mn-ea"/>
                <a:cs typeface="+mn-cs"/>
              </a:rPr>
              <a:t>Diagnosed with stage IV colon cancer at 38. Her posts cover symptoms, chemotherapy, screening, research, and questions from younger adults worried about CRC.</a:t>
            </a:r>
          </a:p>
        </p:txBody>
      </p:sp>
      <p:sp>
        <p:nvSpPr>
          <p:cNvPr id="14" name="TextBox 13"/>
          <p:cNvSpPr txBox="1"/>
          <p:nvPr/>
        </p:nvSpPr>
        <p:spPr>
          <a:xfrm>
            <a:off x="7662672" y="4370832"/>
            <a:ext cx="3566160" cy="22860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5A626E"/>
                </a:solidFill>
                <a:effectLst/>
                <a:uLnTx/>
                <a:uFillTx/>
                <a:latin typeface="Aptos"/>
                <a:ea typeface="+mn-ea"/>
                <a:cs typeface="+mn-cs"/>
              </a:rPr>
              <a:t>WHY IT MATTERS</a:t>
            </a:r>
          </a:p>
        </p:txBody>
      </p:sp>
      <p:sp>
        <p:nvSpPr>
          <p:cNvPr id="15" name="TextBox 14"/>
          <p:cNvSpPr txBox="1"/>
          <p:nvPr/>
        </p:nvSpPr>
        <p:spPr>
          <a:xfrm>
            <a:off x="7662672" y="4663440"/>
            <a:ext cx="3566160" cy="9601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400" b="0" i="0" u="none" strike="noStrike" kern="1200" cap="none" spc="0" normalizeH="0" baseline="0" noProof="0" dirty="0">
                <a:ln>
                  <a:noFill/>
                </a:ln>
                <a:solidFill>
                  <a:srgbClr val="1D2229"/>
                </a:solidFill>
                <a:effectLst/>
                <a:uLnTx/>
                <a:uFillTx/>
                <a:latin typeface="Aptos"/>
                <a:ea typeface="+mn-ea"/>
                <a:cs typeface="+mn-cs"/>
              </a:rPr>
              <a:t>High-engagement patient education can increase awareness—but it also means PCPs increasingly see patients whose risk perception is shaped by social media.</a:t>
            </a:r>
          </a:p>
        </p:txBody>
      </p:sp>
      <p:sp>
        <p:nvSpPr>
          <p:cNvPr id="16" name="TextBox 15"/>
          <p:cNvSpPr txBox="1"/>
          <p:nvPr/>
        </p:nvSpPr>
        <p:spPr>
          <a:xfrm>
            <a:off x="640080" y="6473952"/>
            <a:ext cx="10881360" cy="14630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750" b="0" i="0" u="none" strike="noStrike" kern="1200" cap="none" spc="0" normalizeH="0" baseline="0" noProof="0">
                <a:ln>
                  <a:noFill/>
                </a:ln>
                <a:solidFill>
                  <a:srgbClr val="5A626E"/>
                </a:solidFill>
                <a:effectLst/>
                <a:uLnTx/>
                <a:uFillTx/>
                <a:latin typeface="Aptos"/>
                <a:ea typeface="+mn-ea"/>
                <a:cs typeface="+mn-cs"/>
              </a:rPr>
              <a:t>Reach/caption details: UCLA Health, Apr 26, 2023.</a:t>
            </a:r>
          </a:p>
        </p:txBody>
      </p:sp>
    </p:spTree>
    <p:extLst>
      <p:ext uri="{BB962C8B-B14F-4D97-AF65-F5344CB8AC3E}">
        <p14:creationId xmlns:p14="http://schemas.microsoft.com/office/powerpoint/2010/main" val="1811063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928" y="274320"/>
            <a:ext cx="10972800" cy="43891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0D2652"/>
                </a:solidFill>
                <a:effectLst/>
                <a:uLnTx/>
                <a:uFillTx/>
                <a:latin typeface="Aptos"/>
                <a:ea typeface="+mn-ea"/>
                <a:cs typeface="+mn-cs"/>
              </a:rPr>
              <a:t>Randy Gonzalez • Enkyboys</a:t>
            </a:r>
          </a:p>
        </p:txBody>
      </p:sp>
      <p:sp>
        <p:nvSpPr>
          <p:cNvPr id="3" name="TextBox 2"/>
          <p:cNvSpPr txBox="1"/>
          <p:nvPr/>
        </p:nvSpPr>
        <p:spPr>
          <a:xfrm>
            <a:off x="585216" y="749808"/>
            <a:ext cx="10972800" cy="27432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50" b="0" i="0" u="none" strike="noStrike" kern="1200" cap="none" spc="0" normalizeH="0" baseline="0" noProof="0">
                <a:ln>
                  <a:noFill/>
                </a:ln>
                <a:solidFill>
                  <a:srgbClr val="5A626E"/>
                </a:solidFill>
                <a:effectLst/>
                <a:uLnTx/>
                <a:uFillTx/>
                <a:latin typeface="Aptos"/>
                <a:ea typeface="+mn-ea"/>
                <a:cs typeface="+mn-cs"/>
              </a:rPr>
              <a:t>A massive pre-existing TikTok audience became a platform for colon-cancer awareness.</a:t>
            </a:r>
          </a:p>
        </p:txBody>
      </p:sp>
      <p:sp>
        <p:nvSpPr>
          <p:cNvPr id="4" name="Rounded Rectangle 3"/>
          <p:cNvSpPr/>
          <p:nvPr/>
        </p:nvSpPr>
        <p:spPr>
          <a:xfrm>
            <a:off x="566928" y="1234440"/>
            <a:ext cx="6492240" cy="5029200"/>
          </a:xfrm>
          <a:prstGeom prst="roundRect">
            <a:avLst/>
          </a:prstGeom>
          <a:solidFill>
            <a:srgbClr val="FFFFFF"/>
          </a:solidFill>
          <a:ln>
            <a:solidFill>
              <a:srgbClr val="E1E6E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Picture 4" descr="97ba31f2-376e-4875-97d4-25afee0d5d65_crop.jpg"/>
          <p:cNvPicPr>
            <a:picLocks noChangeAspect="1"/>
          </p:cNvPicPr>
          <p:nvPr/>
        </p:nvPicPr>
        <p:blipFill>
          <a:blip r:embed="rId2"/>
          <a:srcRect t="9011"/>
          <a:stretch>
            <a:fillRect/>
          </a:stretch>
        </p:blipFill>
        <p:spPr>
          <a:xfrm>
            <a:off x="731520" y="1783080"/>
            <a:ext cx="6163056" cy="3785616"/>
          </a:xfrm>
          <a:prstGeom prst="rect">
            <a:avLst/>
          </a:prstGeom>
        </p:spPr>
      </p:pic>
      <p:sp>
        <p:nvSpPr>
          <p:cNvPr id="6" name="TextBox 5"/>
          <p:cNvSpPr txBox="1"/>
          <p:nvPr/>
        </p:nvSpPr>
        <p:spPr>
          <a:xfrm>
            <a:off x="822960" y="5717508"/>
            <a:ext cx="5989320" cy="269304"/>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dirty="0">
                <a:ln>
                  <a:noFill/>
                </a:ln>
                <a:solidFill>
                  <a:srgbClr val="5A626E"/>
                </a:solidFill>
                <a:effectLst/>
                <a:uLnTx/>
                <a:uFillTx/>
                <a:latin typeface="Aptos"/>
                <a:ea typeface="+mn-ea"/>
                <a:cs typeface="+mn-cs"/>
              </a:rPr>
              <a:t>Randy Gonzalez and his son Brice; headline reports his death at 35 after cancer.</a:t>
            </a:r>
          </a:p>
        </p:txBody>
      </p:sp>
      <p:sp>
        <p:nvSpPr>
          <p:cNvPr id="7" name="Rounded Rectangle 6"/>
          <p:cNvSpPr/>
          <p:nvPr/>
        </p:nvSpPr>
        <p:spPr>
          <a:xfrm>
            <a:off x="7333488" y="1234440"/>
            <a:ext cx="4279392" cy="5029200"/>
          </a:xfrm>
          <a:prstGeom prst="roundRect">
            <a:avLst/>
          </a:prstGeom>
          <a:solidFill>
            <a:srgbClr val="F7F9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p:cNvSpPr txBox="1"/>
          <p:nvPr/>
        </p:nvSpPr>
        <p:spPr>
          <a:xfrm>
            <a:off x="7662672" y="1527048"/>
            <a:ext cx="3611880" cy="25603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2269B4"/>
                </a:solidFill>
                <a:effectLst/>
                <a:uLnTx/>
                <a:uFillTx/>
                <a:latin typeface="Aptos"/>
                <a:ea typeface="+mn-ea"/>
                <a:cs typeface="+mn-cs"/>
              </a:rPr>
              <a:t>TikTok / Instagram</a:t>
            </a:r>
          </a:p>
        </p:txBody>
      </p:sp>
      <p:sp>
        <p:nvSpPr>
          <p:cNvPr id="9" name="TextBox 8"/>
          <p:cNvSpPr txBox="1"/>
          <p:nvPr/>
        </p:nvSpPr>
        <p:spPr>
          <a:xfrm>
            <a:off x="7635240" y="1920240"/>
            <a:ext cx="3657600" cy="658368"/>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3500" b="1" i="0" u="none" strike="noStrike" kern="1200" cap="none" spc="0" normalizeH="0" baseline="0" noProof="0">
                <a:ln>
                  <a:noFill/>
                </a:ln>
                <a:solidFill>
                  <a:srgbClr val="B62F3A"/>
                </a:solidFill>
                <a:effectLst/>
                <a:uLnTx/>
                <a:uFillTx/>
                <a:latin typeface="Aptos"/>
                <a:ea typeface="+mn-ea"/>
                <a:cs typeface="+mn-cs"/>
              </a:rPr>
              <a:t>&gt;15M</a:t>
            </a:r>
          </a:p>
        </p:txBody>
      </p:sp>
      <p:sp>
        <p:nvSpPr>
          <p:cNvPr id="10" name="TextBox 9"/>
          <p:cNvSpPr txBox="1"/>
          <p:nvPr/>
        </p:nvSpPr>
        <p:spPr>
          <a:xfrm>
            <a:off x="7635240" y="2551176"/>
            <a:ext cx="3657600" cy="32004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0D2652"/>
                </a:solidFill>
                <a:effectLst/>
                <a:uLnTx/>
                <a:uFillTx/>
                <a:latin typeface="Aptos"/>
                <a:ea typeface="+mn-ea"/>
                <a:cs typeface="+mn-cs"/>
              </a:rPr>
              <a:t>TikTok followers when he disclosed his diagnosis</a:t>
            </a:r>
          </a:p>
        </p:txBody>
      </p:sp>
      <p:sp>
        <p:nvSpPr>
          <p:cNvPr id="11" name="Rectangle 10"/>
          <p:cNvSpPr/>
          <p:nvPr/>
        </p:nvSpPr>
        <p:spPr>
          <a:xfrm>
            <a:off x="7699248" y="2999232"/>
            <a:ext cx="3520440" cy="10972"/>
          </a:xfrm>
          <a:prstGeom prst="rect">
            <a:avLst/>
          </a:prstGeom>
          <a:solidFill>
            <a:srgbClr val="E1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p:cNvSpPr txBox="1"/>
          <p:nvPr/>
        </p:nvSpPr>
        <p:spPr>
          <a:xfrm>
            <a:off x="7662672" y="3182112"/>
            <a:ext cx="3566160" cy="22860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5A626E"/>
                </a:solidFill>
                <a:effectLst/>
                <a:uLnTx/>
                <a:uFillTx/>
                <a:latin typeface="Aptos"/>
                <a:ea typeface="+mn-ea"/>
                <a:cs typeface="+mn-cs"/>
              </a:rPr>
              <a:t>THE STORY</a:t>
            </a:r>
          </a:p>
        </p:txBody>
      </p:sp>
      <p:sp>
        <p:nvSpPr>
          <p:cNvPr id="13" name="TextBox 12"/>
          <p:cNvSpPr txBox="1"/>
          <p:nvPr/>
        </p:nvSpPr>
        <p:spPr>
          <a:xfrm>
            <a:off x="7662672" y="3443269"/>
            <a:ext cx="3566160" cy="830997"/>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dirty="0">
                <a:ln>
                  <a:noFill/>
                </a:ln>
                <a:solidFill>
                  <a:srgbClr val="1D2229"/>
                </a:solidFill>
                <a:effectLst/>
                <a:uLnTx/>
                <a:uFillTx/>
                <a:latin typeface="Aptos"/>
                <a:ea typeface="+mn-ea"/>
                <a:cs typeface="+mn-cs"/>
              </a:rPr>
              <a:t>Diagnosed with stage IV colon cancer in his early 30s after years of intermittent abdominal pain. He publicly urged young people to take symptoms seriously and get evaluated.</a:t>
            </a:r>
          </a:p>
        </p:txBody>
      </p:sp>
      <p:sp>
        <p:nvSpPr>
          <p:cNvPr id="14" name="TextBox 13"/>
          <p:cNvSpPr txBox="1"/>
          <p:nvPr/>
        </p:nvSpPr>
        <p:spPr>
          <a:xfrm>
            <a:off x="7662672" y="4370832"/>
            <a:ext cx="3566160" cy="228600"/>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50" b="1" i="0" u="none" strike="noStrike" kern="1200" cap="none" spc="0" normalizeH="0" baseline="0" noProof="0">
                <a:ln>
                  <a:noFill/>
                </a:ln>
                <a:solidFill>
                  <a:srgbClr val="5A626E"/>
                </a:solidFill>
                <a:effectLst/>
                <a:uLnTx/>
                <a:uFillTx/>
                <a:latin typeface="Aptos"/>
                <a:ea typeface="+mn-ea"/>
                <a:cs typeface="+mn-cs"/>
              </a:rPr>
              <a:t>WHY IT MATTERS</a:t>
            </a:r>
          </a:p>
        </p:txBody>
      </p:sp>
      <p:sp>
        <p:nvSpPr>
          <p:cNvPr id="15" name="TextBox 14"/>
          <p:cNvSpPr txBox="1"/>
          <p:nvPr/>
        </p:nvSpPr>
        <p:spPr>
          <a:xfrm>
            <a:off x="7662672" y="4820335"/>
            <a:ext cx="3566160" cy="646331"/>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dirty="0">
                <a:ln>
                  <a:noFill/>
                </a:ln>
                <a:solidFill>
                  <a:srgbClr val="1D2229"/>
                </a:solidFill>
                <a:effectLst/>
                <a:uLnTx/>
                <a:uFillTx/>
                <a:latin typeface="Aptos"/>
                <a:ea typeface="+mn-ea"/>
                <a:cs typeface="+mn-cs"/>
              </a:rPr>
              <a:t>Blind spot: a young patient with persistent symptoms may not fit the screening age</a:t>
            </a:r>
            <a:r>
              <a:rPr kumimoji="0" lang="en-US" sz="1200" b="0" i="0" u="none" strike="noStrike" kern="1200" cap="none" spc="0" normalizeH="0" baseline="0" noProof="0" dirty="0">
                <a:ln>
                  <a:noFill/>
                </a:ln>
                <a:solidFill>
                  <a:srgbClr val="1D2229"/>
                </a:solidFill>
                <a:effectLst/>
                <a:uLnTx/>
                <a:uFillTx/>
                <a:latin typeface="Aptos"/>
                <a:ea typeface="+mn-ea"/>
                <a:cs typeface="+mn-cs"/>
              </a:rPr>
              <a:t>, or even typical alarm symptoms</a:t>
            </a:r>
            <a:endParaRPr kumimoji="0" sz="1200" b="0" i="0" u="none" strike="noStrike" kern="1200" cap="none" spc="0" normalizeH="0" baseline="0" noProof="0" dirty="0">
              <a:ln>
                <a:noFill/>
              </a:ln>
              <a:solidFill>
                <a:srgbClr val="1D2229"/>
              </a:solidFill>
              <a:effectLst/>
              <a:uLnTx/>
              <a:uFillTx/>
              <a:latin typeface="Aptos"/>
              <a:ea typeface="+mn-ea"/>
              <a:cs typeface="+mn-cs"/>
            </a:endParaRPr>
          </a:p>
        </p:txBody>
      </p:sp>
      <p:sp>
        <p:nvSpPr>
          <p:cNvPr id="16" name="TextBox 15"/>
          <p:cNvSpPr txBox="1"/>
          <p:nvPr/>
        </p:nvSpPr>
        <p:spPr>
          <a:xfrm>
            <a:off x="640080" y="6473952"/>
            <a:ext cx="10881360" cy="146304"/>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750" b="0" i="0" u="none" strike="noStrike" kern="1200" cap="none" spc="0" normalizeH="0" baseline="0" noProof="0">
                <a:ln>
                  <a:noFill/>
                </a:ln>
                <a:solidFill>
                  <a:srgbClr val="5A626E"/>
                </a:solidFill>
                <a:effectLst/>
                <a:uLnTx/>
                <a:uFillTx/>
                <a:latin typeface="Aptos"/>
                <a:ea typeface="+mn-ea"/>
                <a:cs typeface="+mn-cs"/>
              </a:rPr>
              <a:t>Audience/diagnosis: Fort Worth Star-Telegram, Apr 14, 2022; ABC News, Jan 27, 2023.</a:t>
            </a:r>
          </a:p>
        </p:txBody>
      </p:sp>
    </p:spTree>
    <p:extLst>
      <p:ext uri="{BB962C8B-B14F-4D97-AF65-F5344CB8AC3E}">
        <p14:creationId xmlns:p14="http://schemas.microsoft.com/office/powerpoint/2010/main" val="1037188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C57436-FE95-B578-BC93-7C40AA90741E}"/>
              </a:ext>
            </a:extLst>
          </p:cNvPr>
          <p:cNvPicPr>
            <a:picLocks noChangeAspect="1"/>
          </p:cNvPicPr>
          <p:nvPr/>
        </p:nvPicPr>
        <p:blipFill>
          <a:blip r:embed="rId2"/>
          <a:stretch>
            <a:fillRect/>
          </a:stretch>
        </p:blipFill>
        <p:spPr>
          <a:xfrm>
            <a:off x="1776249" y="252248"/>
            <a:ext cx="8471338" cy="6353503"/>
          </a:xfrm>
          <a:prstGeom prst="rect">
            <a:avLst/>
          </a:prstGeom>
        </p:spPr>
      </p:pic>
    </p:spTree>
    <p:extLst>
      <p:ext uri="{BB962C8B-B14F-4D97-AF65-F5344CB8AC3E}">
        <p14:creationId xmlns:p14="http://schemas.microsoft.com/office/powerpoint/2010/main" val="42794365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54604"/>
            <a:ext cx="11155680" cy="52322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C2754"/>
                </a:solidFill>
                <a:effectLst/>
                <a:uLnTx/>
                <a:uFillTx/>
                <a:latin typeface="Aptos"/>
                <a:ea typeface="+mn-ea"/>
                <a:cs typeface="+mn-cs"/>
              </a:rPr>
              <a:t>Symptomatic patient who do not qualify for screening</a:t>
            </a:r>
            <a:endParaRPr kumimoji="0" sz="2800" b="1" i="0" u="none" strike="noStrike" kern="1200" cap="none" spc="0" normalizeH="0" baseline="0" noProof="0" dirty="0">
              <a:ln>
                <a:noFill/>
              </a:ln>
              <a:solidFill>
                <a:srgbClr val="0C2754"/>
              </a:solidFill>
              <a:effectLst/>
              <a:uLnTx/>
              <a:uFillTx/>
              <a:latin typeface="Aptos"/>
              <a:ea typeface="+mn-ea"/>
              <a:cs typeface="+mn-cs"/>
            </a:endParaRPr>
          </a:p>
        </p:txBody>
      </p:sp>
      <p:sp>
        <p:nvSpPr>
          <p:cNvPr id="4" name="Rounded Rectangle 3"/>
          <p:cNvSpPr/>
          <p:nvPr/>
        </p:nvSpPr>
        <p:spPr>
          <a:xfrm>
            <a:off x="384048" y="1234440"/>
            <a:ext cx="11402568" cy="1097280"/>
          </a:xfrm>
          <a:prstGeom prst="roundRect">
            <a:avLst/>
          </a:prstGeom>
          <a:solidFill>
            <a:srgbClr val="FDEF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p:cNvSpPr txBox="1"/>
          <p:nvPr/>
        </p:nvSpPr>
        <p:spPr>
          <a:xfrm>
            <a:off x="594360" y="1325880"/>
            <a:ext cx="2788920" cy="914400"/>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50" b="1" i="0" u="none" strike="noStrike" kern="1200" cap="none" spc="0" normalizeH="0" baseline="0" noProof="0">
                <a:ln>
                  <a:noFill/>
                </a:ln>
                <a:solidFill>
                  <a:srgbClr val="B42630"/>
                </a:solidFill>
                <a:effectLst/>
                <a:uLnTx/>
                <a:uFillTx/>
                <a:latin typeface="Aptos"/>
                <a:ea typeface="+mn-ea"/>
                <a:cs typeface="+mn-cs"/>
              </a:rPr>
              <a:t>1. Recognize
alarm symptoms</a:t>
            </a:r>
          </a:p>
        </p:txBody>
      </p:sp>
      <p:sp>
        <p:nvSpPr>
          <p:cNvPr id="6" name="Rectangle 5"/>
          <p:cNvSpPr/>
          <p:nvPr/>
        </p:nvSpPr>
        <p:spPr>
          <a:xfrm>
            <a:off x="3547872" y="1371600"/>
            <a:ext cx="13716" cy="822959"/>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p:cNvSpPr txBox="1"/>
          <p:nvPr/>
        </p:nvSpPr>
        <p:spPr>
          <a:xfrm>
            <a:off x="3749039" y="1502234"/>
            <a:ext cx="7726679" cy="56169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sz="1400" b="0" i="0" u="none" strike="noStrike" kern="1200" cap="none" spc="0" normalizeH="0" baseline="0" noProof="0" dirty="0">
                <a:ln>
                  <a:noFill/>
                </a:ln>
                <a:solidFill>
                  <a:srgbClr val="1C2026"/>
                </a:solidFill>
                <a:effectLst/>
                <a:uLnTx/>
                <a:uFillTx/>
                <a:latin typeface="Aptos"/>
                <a:ea typeface="+mn-ea"/>
                <a:cs typeface="+mn-cs"/>
              </a:rPr>
              <a:t>• Rectal bleeding, </a:t>
            </a:r>
            <a:r>
              <a:rPr kumimoji="0" lang="en-US" sz="1400" b="0" i="0" u="none" strike="noStrike" kern="1200" cap="none" spc="0" normalizeH="0" baseline="0" noProof="0" dirty="0">
                <a:ln>
                  <a:noFill/>
                </a:ln>
                <a:solidFill>
                  <a:srgbClr val="1C2026"/>
                </a:solidFill>
                <a:effectLst/>
                <a:uLnTx/>
                <a:uFillTx/>
                <a:latin typeface="Aptos"/>
                <a:ea typeface="+mn-ea"/>
                <a:cs typeface="+mn-cs"/>
              </a:rPr>
              <a:t>melena, </a:t>
            </a:r>
            <a:r>
              <a:rPr kumimoji="0" sz="1400" b="0" i="0" u="none" strike="noStrike" kern="1200" cap="none" spc="0" normalizeH="0" baseline="0" noProof="0" dirty="0">
                <a:ln>
                  <a:noFill/>
                </a:ln>
                <a:solidFill>
                  <a:srgbClr val="1C2026"/>
                </a:solidFill>
                <a:effectLst/>
                <a:uLnTx/>
                <a:uFillTx/>
                <a:latin typeface="Aptos"/>
                <a:ea typeface="+mn-ea"/>
                <a:cs typeface="+mn-cs"/>
              </a:rPr>
              <a:t>iron-deficiency anemia, </a:t>
            </a:r>
            <a:r>
              <a:rPr kumimoji="0" lang="en-US" sz="1400" b="0" i="0" u="none" strike="noStrike" kern="1200" cap="none" spc="0" normalizeH="0" baseline="0" noProof="0" dirty="0">
                <a:ln>
                  <a:noFill/>
                </a:ln>
                <a:solidFill>
                  <a:srgbClr val="1C2026"/>
                </a:solidFill>
                <a:effectLst/>
                <a:uLnTx/>
                <a:uFillTx/>
                <a:latin typeface="Aptos"/>
                <a:ea typeface="+mn-ea"/>
                <a:cs typeface="+mn-cs"/>
              </a:rPr>
              <a:t>unintentional </a:t>
            </a:r>
            <a:r>
              <a:rPr kumimoji="0" sz="1400" b="0" i="0" u="none" strike="noStrike" kern="1200" cap="none" spc="0" normalizeH="0" baseline="0" noProof="0" dirty="0">
                <a:ln>
                  <a:noFill/>
                </a:ln>
                <a:solidFill>
                  <a:srgbClr val="1C2026"/>
                </a:solidFill>
                <a:effectLst/>
                <a:uLnTx/>
                <a:uFillTx/>
                <a:latin typeface="Aptos"/>
                <a:ea typeface="+mn-ea"/>
                <a:cs typeface="+mn-cs"/>
              </a:rPr>
              <a:t>weight loss</a:t>
            </a:r>
          </a:p>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sz="1400" b="0" i="0" u="none" strike="noStrike" kern="1200" cap="none" spc="0" normalizeH="0" baseline="0" noProof="0" dirty="0">
                <a:ln>
                  <a:noFill/>
                </a:ln>
                <a:solidFill>
                  <a:srgbClr val="1C2026"/>
                </a:solidFill>
                <a:effectLst/>
                <a:uLnTx/>
                <a:uFillTx/>
                <a:latin typeface="Aptos"/>
                <a:ea typeface="+mn-ea"/>
                <a:cs typeface="+mn-cs"/>
              </a:rPr>
              <a:t>• Without alarm features, start with appropriate non-invasive evaluation </a:t>
            </a:r>
          </a:p>
        </p:txBody>
      </p:sp>
      <p:sp>
        <p:nvSpPr>
          <p:cNvPr id="8" name="Rounded Rectangle 7"/>
          <p:cNvSpPr/>
          <p:nvPr/>
        </p:nvSpPr>
        <p:spPr>
          <a:xfrm>
            <a:off x="384048" y="2450592"/>
            <a:ext cx="11402568" cy="1097280"/>
          </a:xfrm>
          <a:prstGeom prst="roundRect">
            <a:avLst/>
          </a:prstGeom>
          <a:solidFill>
            <a:srgbClr val="EDF8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TextBox 8"/>
          <p:cNvSpPr txBox="1"/>
          <p:nvPr/>
        </p:nvSpPr>
        <p:spPr>
          <a:xfrm>
            <a:off x="594360" y="2818413"/>
            <a:ext cx="2788920" cy="361637"/>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50" b="1" i="0" u="none" strike="noStrike" kern="1200" cap="none" spc="0" normalizeH="0" baseline="0" noProof="0" dirty="0">
                <a:ln>
                  <a:noFill/>
                </a:ln>
                <a:solidFill>
                  <a:srgbClr val="196940"/>
                </a:solidFill>
                <a:effectLst/>
                <a:uLnTx/>
                <a:uFillTx/>
                <a:latin typeface="Aptos"/>
                <a:ea typeface="+mn-ea"/>
                <a:cs typeface="+mn-cs"/>
              </a:rPr>
              <a:t>2. </a:t>
            </a:r>
            <a:r>
              <a:rPr kumimoji="0" lang="en-US" sz="1750" b="1" i="0" u="none" strike="noStrike" kern="1200" cap="none" spc="0" normalizeH="0" baseline="0" noProof="0" dirty="0">
                <a:ln>
                  <a:noFill/>
                </a:ln>
                <a:solidFill>
                  <a:srgbClr val="196940"/>
                </a:solidFill>
                <a:effectLst/>
                <a:uLnTx/>
                <a:uFillTx/>
                <a:latin typeface="Aptos"/>
                <a:ea typeface="+mn-ea"/>
                <a:cs typeface="+mn-cs"/>
              </a:rPr>
              <a:t>F</a:t>
            </a:r>
            <a:r>
              <a:rPr kumimoji="0" sz="1750" b="1" i="0" u="none" strike="noStrike" kern="1200" cap="none" spc="0" normalizeH="0" baseline="0" noProof="0" dirty="0">
                <a:ln>
                  <a:noFill/>
                </a:ln>
                <a:solidFill>
                  <a:srgbClr val="196940"/>
                </a:solidFill>
                <a:effectLst/>
                <a:uLnTx/>
                <a:uFillTx/>
                <a:latin typeface="Aptos"/>
                <a:ea typeface="+mn-ea"/>
                <a:cs typeface="+mn-cs"/>
              </a:rPr>
              <a:t>ollow up</a:t>
            </a:r>
            <a:r>
              <a:rPr kumimoji="0" lang="en-US" sz="1750" b="1" i="0" u="none" strike="noStrike" kern="1200" cap="none" spc="0" normalizeH="0" baseline="0" noProof="0" dirty="0">
                <a:ln>
                  <a:noFill/>
                </a:ln>
                <a:solidFill>
                  <a:srgbClr val="196940"/>
                </a:solidFill>
                <a:effectLst/>
                <a:uLnTx/>
                <a:uFillTx/>
                <a:latin typeface="Aptos"/>
                <a:ea typeface="+mn-ea"/>
                <a:cs typeface="+mn-cs"/>
              </a:rPr>
              <a:t>!</a:t>
            </a:r>
            <a:endParaRPr kumimoji="0" sz="1750" b="1" i="0" u="none" strike="noStrike" kern="1200" cap="none" spc="0" normalizeH="0" baseline="0" noProof="0" dirty="0">
              <a:ln>
                <a:noFill/>
              </a:ln>
              <a:solidFill>
                <a:srgbClr val="196940"/>
              </a:solidFill>
              <a:effectLst/>
              <a:uLnTx/>
              <a:uFillTx/>
              <a:latin typeface="Aptos"/>
              <a:ea typeface="+mn-ea"/>
              <a:cs typeface="+mn-cs"/>
            </a:endParaRPr>
          </a:p>
        </p:txBody>
      </p:sp>
      <p:sp>
        <p:nvSpPr>
          <p:cNvPr id="10" name="Rectangle 9"/>
          <p:cNvSpPr/>
          <p:nvPr/>
        </p:nvSpPr>
        <p:spPr>
          <a:xfrm>
            <a:off x="3547872" y="2587752"/>
            <a:ext cx="13716" cy="822959"/>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1" name="TextBox 10"/>
          <p:cNvSpPr txBox="1"/>
          <p:nvPr/>
        </p:nvSpPr>
        <p:spPr>
          <a:xfrm>
            <a:off x="3749039" y="2591428"/>
            <a:ext cx="7726679" cy="815608"/>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sz="1400" b="0" i="0" u="none" strike="noStrike" kern="1200" cap="none" spc="0" normalizeH="0" baseline="0" noProof="0" dirty="0">
                <a:ln>
                  <a:noFill/>
                </a:ln>
                <a:solidFill>
                  <a:srgbClr val="1C2026"/>
                </a:solidFill>
                <a:effectLst/>
                <a:uLnTx/>
                <a:uFillTx/>
                <a:latin typeface="Aptos"/>
                <a:ea typeface="+mn-ea"/>
                <a:cs typeface="+mn-cs"/>
              </a:rPr>
              <a:t>• Re</a:t>
            </a:r>
            <a:r>
              <a:rPr kumimoji="0" lang="en-US" sz="1400" b="0" i="0" u="none" strike="noStrike" kern="1200" cap="none" spc="0" normalizeH="0" baseline="0" noProof="0" dirty="0">
                <a:ln>
                  <a:noFill/>
                </a:ln>
                <a:solidFill>
                  <a:srgbClr val="1C2026"/>
                </a:solidFill>
                <a:effectLst/>
                <a:uLnTx/>
                <a:uFillTx/>
                <a:latin typeface="Aptos"/>
                <a:ea typeface="+mn-ea"/>
                <a:cs typeface="+mn-cs"/>
              </a:rPr>
              <a:t>-</a:t>
            </a:r>
            <a:r>
              <a:rPr kumimoji="0" sz="1400" b="0" i="0" u="none" strike="noStrike" kern="1200" cap="none" spc="0" normalizeH="0" baseline="0" noProof="0" dirty="0">
                <a:ln>
                  <a:noFill/>
                </a:ln>
                <a:solidFill>
                  <a:srgbClr val="1C2026"/>
                </a:solidFill>
                <a:effectLst/>
                <a:uLnTx/>
                <a:uFillTx/>
                <a:latin typeface="Aptos"/>
                <a:ea typeface="+mn-ea"/>
                <a:cs typeface="+mn-cs"/>
              </a:rPr>
              <a:t>evaluate </a:t>
            </a:r>
            <a:r>
              <a:rPr kumimoji="0" lang="en-US" sz="1400" b="0" i="0" u="none" strike="noStrike" kern="1200" cap="none" spc="0" normalizeH="0" baseline="0" noProof="0" dirty="0">
                <a:ln>
                  <a:noFill/>
                </a:ln>
                <a:solidFill>
                  <a:srgbClr val="1C2026"/>
                </a:solidFill>
                <a:effectLst/>
                <a:uLnTx/>
                <a:uFillTx/>
                <a:latin typeface="Aptos"/>
                <a:ea typeface="+mn-ea"/>
                <a:cs typeface="+mn-cs"/>
              </a:rPr>
              <a:t>patients even when symptoms are without alarm features</a:t>
            </a:r>
          </a:p>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lang="en-US" sz="1400" b="0" i="0" u="none" strike="noStrike" kern="1200" cap="none" spc="0" normalizeH="0" baseline="0" noProof="0" dirty="0">
                <a:ln>
                  <a:noFill/>
                </a:ln>
                <a:solidFill>
                  <a:srgbClr val="1C2026"/>
                </a:solidFill>
                <a:effectLst/>
                <a:uLnTx/>
                <a:uFillTx/>
                <a:latin typeface="Aptos"/>
                <a:ea typeface="+mn-ea"/>
                <a:cs typeface="+mn-cs"/>
              </a:rPr>
              <a:t>• </a:t>
            </a:r>
            <a:r>
              <a:rPr kumimoji="0" sz="1400" b="0" i="0" u="none" strike="noStrike" kern="1200" cap="none" spc="0" normalizeH="0" baseline="0" noProof="0" dirty="0">
                <a:ln>
                  <a:noFill/>
                </a:ln>
                <a:solidFill>
                  <a:srgbClr val="1C2026"/>
                </a:solidFill>
                <a:effectLst/>
                <a:uLnTx/>
                <a:uFillTx/>
                <a:latin typeface="Aptos"/>
                <a:ea typeface="+mn-ea"/>
                <a:cs typeface="+mn-cs"/>
              </a:rPr>
              <a:t>Reassure </a:t>
            </a:r>
            <a:r>
              <a:rPr kumimoji="0" lang="en-US" sz="1400" b="0" i="0" u="none" strike="noStrike" kern="1200" cap="none" spc="0" normalizeH="0" baseline="0" noProof="0" dirty="0">
                <a:ln>
                  <a:noFill/>
                </a:ln>
                <a:solidFill>
                  <a:srgbClr val="1C2026"/>
                </a:solidFill>
                <a:effectLst/>
                <a:uLnTx/>
                <a:uFillTx/>
                <a:latin typeface="Aptos"/>
                <a:ea typeface="+mn-ea"/>
                <a:cs typeface="+mn-cs"/>
              </a:rPr>
              <a:t>only </a:t>
            </a:r>
            <a:r>
              <a:rPr kumimoji="0" sz="1400" b="0" i="0" u="none" strike="noStrike" kern="1200" cap="none" spc="0" normalizeH="0" baseline="0" noProof="0" dirty="0">
                <a:ln>
                  <a:noFill/>
                </a:ln>
                <a:solidFill>
                  <a:srgbClr val="1C2026"/>
                </a:solidFill>
                <a:effectLst/>
                <a:uLnTx/>
                <a:uFillTx/>
                <a:latin typeface="Aptos"/>
                <a:ea typeface="+mn-ea"/>
                <a:cs typeface="+mn-cs"/>
              </a:rPr>
              <a:t>when symptoms resolve</a:t>
            </a:r>
            <a:endParaRPr kumimoji="0" lang="en-US" sz="1400" b="0" i="0" u="none" strike="noStrike" kern="1200" cap="none" spc="0" normalizeH="0" baseline="0" noProof="0" dirty="0">
              <a:ln>
                <a:noFill/>
              </a:ln>
              <a:solidFill>
                <a:srgbClr val="1C2026"/>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lang="en-US" sz="1400" b="0" i="0" u="none" strike="noStrike" kern="1200" cap="none" spc="0" normalizeH="0" baseline="0" noProof="0" dirty="0">
                <a:ln>
                  <a:noFill/>
                </a:ln>
                <a:solidFill>
                  <a:srgbClr val="1C2026"/>
                </a:solidFill>
                <a:effectLst/>
                <a:uLnTx/>
                <a:uFillTx/>
                <a:latin typeface="Aptos"/>
                <a:ea typeface="+mn-ea"/>
                <a:cs typeface="+mn-cs"/>
              </a:rPr>
              <a:t>• Non-specific symptoms that persist should not be ignored simply due to age </a:t>
            </a:r>
            <a:endParaRPr kumimoji="0" sz="1400" b="0" i="0" u="none" strike="noStrike" kern="1200" cap="none" spc="0" normalizeH="0" baseline="0" noProof="0" dirty="0">
              <a:ln>
                <a:noFill/>
              </a:ln>
              <a:solidFill>
                <a:srgbClr val="1C2026"/>
              </a:solidFill>
              <a:effectLst/>
              <a:uLnTx/>
              <a:uFillTx/>
              <a:latin typeface="Aptos"/>
              <a:ea typeface="+mn-ea"/>
              <a:cs typeface="+mn-cs"/>
            </a:endParaRPr>
          </a:p>
        </p:txBody>
      </p:sp>
      <p:sp>
        <p:nvSpPr>
          <p:cNvPr id="12" name="Rounded Rectangle 11"/>
          <p:cNvSpPr/>
          <p:nvPr/>
        </p:nvSpPr>
        <p:spPr>
          <a:xfrm>
            <a:off x="384048" y="3666744"/>
            <a:ext cx="11402568" cy="1097280"/>
          </a:xfrm>
          <a:prstGeom prst="roundRect">
            <a:avLst/>
          </a:prstGeom>
          <a:solidFill>
            <a:srgbClr val="F3EF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TextBox 12"/>
          <p:cNvSpPr txBox="1"/>
          <p:nvPr/>
        </p:nvSpPr>
        <p:spPr>
          <a:xfrm>
            <a:off x="594360" y="3899912"/>
            <a:ext cx="2788920" cy="63094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50" b="1" i="0" u="none" strike="noStrike" kern="1200" cap="none" spc="0" normalizeH="0" baseline="0" noProof="0" dirty="0">
                <a:ln>
                  <a:noFill/>
                </a:ln>
                <a:solidFill>
                  <a:srgbClr val="4A318B"/>
                </a:solidFill>
                <a:effectLst/>
                <a:uLnTx/>
                <a:uFillTx/>
                <a:latin typeface="Aptos"/>
                <a:ea typeface="+mn-ea"/>
                <a:cs typeface="+mn-cs"/>
              </a:rPr>
              <a:t>3. GI</a:t>
            </a:r>
            <a:r>
              <a:rPr kumimoji="0" lang="en-US" sz="1750" b="1" i="0" u="none" strike="noStrike" kern="1200" cap="none" spc="0" normalizeH="0" baseline="0" noProof="0" dirty="0">
                <a:ln>
                  <a:noFill/>
                </a:ln>
                <a:solidFill>
                  <a:srgbClr val="4A318B"/>
                </a:solidFill>
                <a:effectLst/>
                <a:uLnTx/>
                <a:uFillTx/>
                <a:latin typeface="Aptos"/>
                <a:ea typeface="+mn-ea"/>
                <a:cs typeface="+mn-cs"/>
              </a:rPr>
              <a:t> consultation</a:t>
            </a:r>
            <a:r>
              <a:rPr kumimoji="0" sz="1750" b="1" i="0" u="none" strike="noStrike" kern="1200" cap="none" spc="0" normalizeH="0" baseline="0" noProof="0" dirty="0">
                <a:ln>
                  <a:noFill/>
                </a:ln>
                <a:solidFill>
                  <a:srgbClr val="4A318B"/>
                </a:solidFill>
                <a:effectLst/>
                <a:uLnTx/>
                <a:uFillTx/>
                <a:latin typeface="Aptos"/>
                <a:ea typeface="+mn-ea"/>
                <a:cs typeface="+mn-cs"/>
              </a:rPr>
              <a:t> 
</a:t>
            </a:r>
            <a:r>
              <a:rPr kumimoji="0" lang="en-US" sz="1750" b="1" i="0" u="none" strike="noStrike" kern="1200" cap="none" spc="0" normalizeH="0" baseline="0" noProof="0" dirty="0">
                <a:ln>
                  <a:noFill/>
                </a:ln>
                <a:solidFill>
                  <a:srgbClr val="4A318B"/>
                </a:solidFill>
                <a:effectLst/>
                <a:uLnTx/>
                <a:uFillTx/>
                <a:latin typeface="Aptos"/>
                <a:ea typeface="+mn-ea"/>
                <a:cs typeface="+mn-cs"/>
              </a:rPr>
              <a:t> </a:t>
            </a:r>
            <a:endParaRPr kumimoji="0" sz="1750" b="1" i="0" u="none" strike="noStrike" kern="1200" cap="none" spc="0" normalizeH="0" baseline="0" noProof="0" dirty="0">
              <a:ln>
                <a:noFill/>
              </a:ln>
              <a:solidFill>
                <a:srgbClr val="4A318B"/>
              </a:solidFill>
              <a:effectLst/>
              <a:uLnTx/>
              <a:uFillTx/>
              <a:latin typeface="Aptos"/>
              <a:ea typeface="+mn-ea"/>
              <a:cs typeface="+mn-cs"/>
            </a:endParaRPr>
          </a:p>
        </p:txBody>
      </p:sp>
      <p:sp>
        <p:nvSpPr>
          <p:cNvPr id="14" name="Rectangle 13"/>
          <p:cNvSpPr/>
          <p:nvPr/>
        </p:nvSpPr>
        <p:spPr>
          <a:xfrm>
            <a:off x="3547872" y="3803904"/>
            <a:ext cx="13716" cy="822959"/>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5" name="TextBox 14"/>
          <p:cNvSpPr txBox="1"/>
          <p:nvPr/>
        </p:nvSpPr>
        <p:spPr>
          <a:xfrm>
            <a:off x="3749039" y="3934537"/>
            <a:ext cx="7726679" cy="561692"/>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sz="1400" b="0" i="0" u="none" strike="noStrike" kern="1200" cap="none" spc="0" normalizeH="0" baseline="0" noProof="0" dirty="0">
                <a:ln>
                  <a:noFill/>
                </a:ln>
                <a:solidFill>
                  <a:srgbClr val="1C2026"/>
                </a:solidFill>
                <a:effectLst/>
                <a:uLnTx/>
                <a:uFillTx/>
                <a:latin typeface="Aptos"/>
                <a:ea typeface="+mn-ea"/>
                <a:cs typeface="+mn-cs"/>
              </a:rPr>
              <a:t>• Consider GI consultation </a:t>
            </a:r>
            <a:r>
              <a:rPr kumimoji="0" lang="en-US" sz="1400" b="0" i="0" u="none" strike="noStrike" kern="1200" cap="none" spc="0" normalizeH="0" baseline="0" noProof="0" dirty="0">
                <a:ln>
                  <a:noFill/>
                </a:ln>
                <a:solidFill>
                  <a:srgbClr val="1C2026"/>
                </a:solidFill>
                <a:effectLst/>
                <a:uLnTx/>
                <a:uFillTx/>
                <a:latin typeface="Aptos"/>
                <a:ea typeface="+mn-ea"/>
                <a:cs typeface="+mn-cs"/>
              </a:rPr>
              <a:t>if there is uncertainty</a:t>
            </a:r>
          </a:p>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sz="1400" b="0" i="0" u="none" strike="noStrike" kern="1200" cap="none" spc="0" normalizeH="0" baseline="0" noProof="0" dirty="0">
                <a:ln>
                  <a:noFill/>
                </a:ln>
                <a:solidFill>
                  <a:srgbClr val="1C2026"/>
                </a:solidFill>
                <a:effectLst/>
                <a:uLnTx/>
                <a:uFillTx/>
                <a:latin typeface="Aptos"/>
                <a:ea typeface="+mn-ea"/>
                <a:cs typeface="+mn-cs"/>
              </a:rPr>
              <a:t>• Partner on diagnostic strategy and patient counseling</a:t>
            </a:r>
          </a:p>
        </p:txBody>
      </p:sp>
      <p:sp>
        <p:nvSpPr>
          <p:cNvPr id="16" name="Rounded Rectangle 15"/>
          <p:cNvSpPr/>
          <p:nvPr/>
        </p:nvSpPr>
        <p:spPr>
          <a:xfrm>
            <a:off x="384048" y="4882896"/>
            <a:ext cx="11402568" cy="1097280"/>
          </a:xfrm>
          <a:prstGeom prst="roundRect">
            <a:avLst/>
          </a:prstGeom>
          <a:solidFill>
            <a:srgbClr val="FDF3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TextBox 16"/>
          <p:cNvSpPr txBox="1"/>
          <p:nvPr/>
        </p:nvSpPr>
        <p:spPr>
          <a:xfrm>
            <a:off x="594360" y="5116065"/>
            <a:ext cx="2788920" cy="630942"/>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50" b="1" i="0" u="none" strike="noStrike" kern="1200" cap="none" spc="0" normalizeH="0" baseline="0" noProof="0" dirty="0">
                <a:ln>
                  <a:noFill/>
                </a:ln>
                <a:solidFill>
                  <a:srgbClr val="9F4813"/>
                </a:solidFill>
                <a:effectLst/>
                <a:uLnTx/>
                <a:uFillTx/>
                <a:latin typeface="Aptos"/>
                <a:ea typeface="+mn-ea"/>
                <a:cs typeface="+mn-cs"/>
              </a:rPr>
              <a:t>4. </a:t>
            </a:r>
            <a:r>
              <a:rPr kumimoji="0" lang="en-US" sz="1750" b="1" i="0" u="none" strike="noStrike" kern="1200" cap="none" spc="0" normalizeH="0" baseline="0" noProof="0">
                <a:ln>
                  <a:noFill/>
                </a:ln>
                <a:solidFill>
                  <a:srgbClr val="9F4813"/>
                </a:solidFill>
                <a:effectLst/>
                <a:uLnTx/>
                <a:uFillTx/>
                <a:latin typeface="Aptos"/>
                <a:ea typeface="+mn-ea"/>
                <a:cs typeface="+mn-cs"/>
              </a:rPr>
              <a:t>Responsible use of</a:t>
            </a:r>
            <a:r>
              <a:rPr kumimoji="0" sz="1750" b="1" i="0" u="none" strike="noStrike" kern="1200" cap="none" spc="0" normalizeH="0" baseline="0" noProof="0" dirty="0">
                <a:ln>
                  <a:noFill/>
                </a:ln>
                <a:solidFill>
                  <a:srgbClr val="9F4813"/>
                </a:solidFill>
                <a:effectLst/>
                <a:uLnTx/>
                <a:uFillTx/>
                <a:latin typeface="Aptos"/>
                <a:ea typeface="+mn-ea"/>
                <a:cs typeface="+mn-cs"/>
              </a:rPr>
              <a:t>
colonoscopy</a:t>
            </a:r>
          </a:p>
        </p:txBody>
      </p:sp>
      <p:sp>
        <p:nvSpPr>
          <p:cNvPr id="18" name="Rectangle 17"/>
          <p:cNvSpPr/>
          <p:nvPr/>
        </p:nvSpPr>
        <p:spPr>
          <a:xfrm>
            <a:off x="3547872" y="5020056"/>
            <a:ext cx="13716" cy="822959"/>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TextBox 18"/>
          <p:cNvSpPr txBox="1"/>
          <p:nvPr/>
        </p:nvSpPr>
        <p:spPr>
          <a:xfrm>
            <a:off x="3749039" y="5277647"/>
            <a:ext cx="7726679" cy="307777"/>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sz="1400">
                <a:solidFill>
                  <a:srgbClr val="1C2026"/>
                </a:solidFill>
                <a:latin typeface="Aptos"/>
              </a:defRPr>
            </a:pPr>
            <a:r>
              <a:rPr kumimoji="0" sz="1400" b="0" i="0" u="none" strike="noStrike" kern="1200" cap="none" spc="0" normalizeH="0" baseline="0" noProof="0" dirty="0">
                <a:ln>
                  <a:noFill/>
                </a:ln>
                <a:solidFill>
                  <a:srgbClr val="1C2026"/>
                </a:solidFill>
                <a:effectLst/>
                <a:uLnTx/>
                <a:uFillTx/>
                <a:latin typeface="Aptos"/>
                <a:ea typeface="+mn-ea"/>
                <a:cs typeface="+mn-cs"/>
              </a:rPr>
              <a:t>• Use shared decision-making; patient concern</a:t>
            </a:r>
            <a:r>
              <a:rPr kumimoji="0" lang="en-US" sz="1400" b="0" i="0" u="none" strike="noStrike" kern="1200" cap="none" spc="0" normalizeH="0" baseline="0" noProof="0" dirty="0">
                <a:ln>
                  <a:noFill/>
                </a:ln>
                <a:solidFill>
                  <a:srgbClr val="1C2026"/>
                </a:solidFill>
                <a:effectLst/>
                <a:uLnTx/>
                <a:uFillTx/>
                <a:latin typeface="Aptos"/>
                <a:ea typeface="+mn-ea"/>
                <a:cs typeface="+mn-cs"/>
              </a:rPr>
              <a:t>s</a:t>
            </a:r>
            <a:r>
              <a:rPr kumimoji="0" sz="1400" b="0" i="0" u="none" strike="noStrike" kern="1200" cap="none" spc="0" normalizeH="0" baseline="0" noProof="0" dirty="0">
                <a:ln>
                  <a:noFill/>
                </a:ln>
                <a:solidFill>
                  <a:srgbClr val="1C2026"/>
                </a:solidFill>
                <a:effectLst/>
                <a:uLnTx/>
                <a:uFillTx/>
                <a:latin typeface="Aptos"/>
                <a:ea typeface="+mn-ea"/>
                <a:cs typeface="+mn-cs"/>
              </a:rPr>
              <a:t> and clinical context matter</a:t>
            </a:r>
          </a:p>
        </p:txBody>
      </p:sp>
      <p:sp>
        <p:nvSpPr>
          <p:cNvPr id="22" name="TextBox 21"/>
          <p:cNvSpPr txBox="1"/>
          <p:nvPr/>
        </p:nvSpPr>
        <p:spPr>
          <a:xfrm>
            <a:off x="640080" y="6464808"/>
            <a:ext cx="10881360" cy="128016"/>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950" b="0" i="0" u="none" strike="noStrike" kern="1200" cap="none" spc="0" normalizeH="0" baseline="0" noProof="0">
                <a:ln>
                  <a:noFill/>
                </a:ln>
                <a:solidFill>
                  <a:srgbClr val="FFFFFF"/>
                </a:solidFill>
                <a:effectLst/>
                <a:uLnTx/>
                <a:uFillTx/>
                <a:latin typeface="Aptos"/>
                <a:ea typeface="+mn-ea"/>
                <a:cs typeface="+mn-cs"/>
              </a:rPr>
              <a:t>Early recognition and timely evaluation can save lives.</a:t>
            </a:r>
          </a:p>
        </p:txBody>
      </p:sp>
    </p:spTree>
    <p:extLst>
      <p:ext uri="{BB962C8B-B14F-4D97-AF65-F5344CB8AC3E}">
        <p14:creationId xmlns:p14="http://schemas.microsoft.com/office/powerpoint/2010/main" val="165934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500" fill="hold"/>
                                        <p:tgtEl>
                                          <p:spTgt spid="12"/>
                                        </p:tgtEl>
                                        <p:attrNameLst>
                                          <p:attrName>ppt_x</p:attrName>
                                        </p:attrNameLst>
                                      </p:cBhvr>
                                      <p:tavLst>
                                        <p:tav tm="0">
                                          <p:val>
                                            <p:strVal val="#ppt_x"/>
                                          </p:val>
                                        </p:tav>
                                        <p:tav tm="100000">
                                          <p:val>
                                            <p:strVal val="#ppt_x"/>
                                          </p:val>
                                        </p:tav>
                                      </p:tavLst>
                                    </p:anim>
                                    <p:anim calcmode="lin" valueType="num">
                                      <p:cBhvr additive="base">
                                        <p:cTn id="5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ppt_x"/>
                                          </p:val>
                                        </p:tav>
                                        <p:tav tm="100000">
                                          <p:val>
                                            <p:strVal val="#ppt_x"/>
                                          </p:val>
                                        </p:tav>
                                      </p:tavLst>
                                    </p:anim>
                                    <p:anim calcmode="lin" valueType="num">
                                      <p:cBhvr additive="base">
                                        <p:cTn id="70" dur="500" fill="hold"/>
                                        <p:tgtEl>
                                          <p:spTgt spid="1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p:bldP spid="14" grpId="0" animBg="1"/>
      <p:bldP spid="15" grpId="0"/>
      <p:bldP spid="16" grpId="0" animBg="1"/>
      <p:bldP spid="17" grpId="0"/>
      <p:bldP spid="18" grpId="0" animBg="1"/>
      <p:bldP spid="1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7E4F8-F02D-D007-C604-14FE61EA8F7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C44534-14D3-9C7B-F778-274B117E7139}"/>
              </a:ext>
            </a:extLst>
          </p:cNvPr>
          <p:cNvSpPr txBox="1"/>
          <p:nvPr/>
        </p:nvSpPr>
        <p:spPr>
          <a:xfrm>
            <a:off x="658368" y="438912"/>
            <a:ext cx="10881360" cy="5386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0F2346"/>
                </a:solidFill>
                <a:effectLst/>
                <a:uLnTx/>
                <a:uFillTx/>
                <a:latin typeface="Aptos"/>
                <a:ea typeface="+mn-ea"/>
                <a:cs typeface="+mn-cs"/>
              </a:rPr>
              <a:t>Cases </a:t>
            </a:r>
            <a:r>
              <a:rPr kumimoji="0" sz="2900" b="1" i="0" u="none" strike="noStrike" kern="1200" cap="none" spc="0" normalizeH="0" baseline="0" noProof="0" dirty="0">
                <a:ln>
                  <a:noFill/>
                </a:ln>
                <a:solidFill>
                  <a:srgbClr val="0F2346"/>
                </a:solidFill>
                <a:effectLst/>
                <a:uLnTx/>
                <a:uFillTx/>
                <a:latin typeface="Aptos"/>
                <a:ea typeface="+mn-ea"/>
                <a:cs typeface="+mn-cs"/>
              </a:rPr>
              <a:t>I still think about</a:t>
            </a:r>
          </a:p>
        </p:txBody>
      </p:sp>
      <p:sp>
        <p:nvSpPr>
          <p:cNvPr id="4" name="Rounded Rectangle 3">
            <a:extLst>
              <a:ext uri="{FF2B5EF4-FFF2-40B4-BE49-F238E27FC236}">
                <a16:creationId xmlns:a16="http://schemas.microsoft.com/office/drawing/2014/main" id="{1AF6727E-9CBE-0F65-843B-B5C4D529260C}"/>
              </a:ext>
            </a:extLst>
          </p:cNvPr>
          <p:cNvSpPr/>
          <p:nvPr/>
        </p:nvSpPr>
        <p:spPr>
          <a:xfrm>
            <a:off x="676656" y="1591056"/>
            <a:ext cx="6583680" cy="4315968"/>
          </a:xfrm>
          <a:prstGeom prst="roundRect">
            <a:avLst/>
          </a:prstGeom>
          <a:solidFill>
            <a:srgbClr val="F8F9FB"/>
          </a:solidFill>
          <a:ln>
            <a:solidFill>
              <a:srgbClr val="E4E7EC"/>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extBox 4">
            <a:extLst>
              <a:ext uri="{FF2B5EF4-FFF2-40B4-BE49-F238E27FC236}">
                <a16:creationId xmlns:a16="http://schemas.microsoft.com/office/drawing/2014/main" id="{76FDC2F8-14C5-8649-0890-64BD2E3F6D73}"/>
              </a:ext>
            </a:extLst>
          </p:cNvPr>
          <p:cNvSpPr txBox="1"/>
          <p:nvPr/>
        </p:nvSpPr>
        <p:spPr>
          <a:xfrm>
            <a:off x="1005840" y="1847088"/>
            <a:ext cx="5852160" cy="38404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1" i="0" u="none" strike="noStrike" kern="1200" cap="none" spc="0" normalizeH="0" baseline="0" noProof="0">
                <a:ln>
                  <a:noFill/>
                </a:ln>
                <a:solidFill>
                  <a:srgbClr val="1E2228"/>
                </a:solidFill>
                <a:effectLst/>
                <a:uLnTx/>
                <a:uFillTx/>
                <a:latin typeface="Aptos"/>
                <a:ea typeface="+mn-ea"/>
                <a:cs typeface="+mn-cs"/>
              </a:rPr>
              <a:t>44-year-old woman</a:t>
            </a:r>
          </a:p>
        </p:txBody>
      </p:sp>
      <p:sp>
        <p:nvSpPr>
          <p:cNvPr id="6" name="TextBox 5">
            <a:extLst>
              <a:ext uri="{FF2B5EF4-FFF2-40B4-BE49-F238E27FC236}">
                <a16:creationId xmlns:a16="http://schemas.microsoft.com/office/drawing/2014/main" id="{1481C3A8-6595-5266-15D5-6A23A32D9A52}"/>
              </a:ext>
            </a:extLst>
          </p:cNvPr>
          <p:cNvSpPr txBox="1"/>
          <p:nvPr/>
        </p:nvSpPr>
        <p:spPr>
          <a:xfrm>
            <a:off x="1005840" y="2304288"/>
            <a:ext cx="585216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600" b="0" i="0" u="none" strike="noStrike" kern="1200" cap="none" spc="0" normalizeH="0" baseline="0" noProof="0" dirty="0">
                <a:ln>
                  <a:noFill/>
                </a:ln>
                <a:solidFill>
                  <a:srgbClr val="5B626C"/>
                </a:solidFill>
                <a:effectLst/>
                <a:uLnTx/>
                <a:uFillTx/>
                <a:latin typeface="Aptos"/>
                <a:ea typeface="+mn-ea"/>
                <a:cs typeface="+mn-cs"/>
              </a:rPr>
              <a:t>No prior </a:t>
            </a:r>
            <a:r>
              <a:rPr kumimoji="0" lang="en-US" sz="1600" b="0" i="0" u="none" strike="noStrike" kern="1200" cap="none" spc="0" normalizeH="0" baseline="0" noProof="0" dirty="0">
                <a:ln>
                  <a:noFill/>
                </a:ln>
                <a:solidFill>
                  <a:srgbClr val="5B626C"/>
                </a:solidFill>
                <a:effectLst/>
                <a:uLnTx/>
                <a:uFillTx/>
                <a:latin typeface="Aptos"/>
                <a:ea typeface="+mn-ea"/>
                <a:cs typeface="+mn-cs"/>
              </a:rPr>
              <a:t>screening test</a:t>
            </a:r>
            <a:endParaRPr kumimoji="0" sz="1600" b="0" i="0" u="none" strike="noStrike" kern="1200" cap="none" spc="0" normalizeH="0" baseline="0" noProof="0" dirty="0">
              <a:ln>
                <a:noFill/>
              </a:ln>
              <a:solidFill>
                <a:srgbClr val="5B626C"/>
              </a:solidFill>
              <a:effectLst/>
              <a:uLnTx/>
              <a:uFillTx/>
              <a:latin typeface="Aptos"/>
              <a:ea typeface="+mn-ea"/>
              <a:cs typeface="+mn-cs"/>
            </a:endParaRPr>
          </a:p>
        </p:txBody>
      </p:sp>
      <p:sp>
        <p:nvSpPr>
          <p:cNvPr id="7" name="Oval 6">
            <a:extLst>
              <a:ext uri="{FF2B5EF4-FFF2-40B4-BE49-F238E27FC236}">
                <a16:creationId xmlns:a16="http://schemas.microsoft.com/office/drawing/2014/main" id="{F198D380-C7C1-F25E-7769-2608DEE5AE0F}"/>
              </a:ext>
            </a:extLst>
          </p:cNvPr>
          <p:cNvSpPr/>
          <p:nvPr/>
        </p:nvSpPr>
        <p:spPr>
          <a:xfrm>
            <a:off x="1024128" y="2926080"/>
            <a:ext cx="228600" cy="228600"/>
          </a:xfrm>
          <a:prstGeom prst="ellipse">
            <a:avLst/>
          </a:prstGeom>
          <a:solidFill>
            <a:srgbClr val="1E22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A6EB0343-5E03-1FDC-37CE-CF63E50D7B12}"/>
              </a:ext>
            </a:extLst>
          </p:cNvPr>
          <p:cNvSpPr txBox="1"/>
          <p:nvPr/>
        </p:nvSpPr>
        <p:spPr>
          <a:xfrm>
            <a:off x="1481328" y="2852928"/>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a:ln>
                  <a:noFill/>
                </a:ln>
                <a:solidFill>
                  <a:srgbClr val="1E2228"/>
                </a:solidFill>
                <a:effectLst/>
                <a:uLnTx/>
                <a:uFillTx/>
                <a:latin typeface="Aptos"/>
                <a:ea typeface="+mn-ea"/>
                <a:cs typeface="+mn-cs"/>
              </a:rPr>
              <a:t>Presented with rectal bleeding</a:t>
            </a:r>
          </a:p>
        </p:txBody>
      </p:sp>
      <p:sp>
        <p:nvSpPr>
          <p:cNvPr id="9" name="Oval 8">
            <a:extLst>
              <a:ext uri="{FF2B5EF4-FFF2-40B4-BE49-F238E27FC236}">
                <a16:creationId xmlns:a16="http://schemas.microsoft.com/office/drawing/2014/main" id="{9D8FA9C9-2239-3583-8558-D54A24545A58}"/>
              </a:ext>
            </a:extLst>
          </p:cNvPr>
          <p:cNvSpPr/>
          <p:nvPr/>
        </p:nvSpPr>
        <p:spPr>
          <a:xfrm>
            <a:off x="1024128" y="3694175"/>
            <a:ext cx="228600" cy="228600"/>
          </a:xfrm>
          <a:prstGeom prst="ellipse">
            <a:avLst/>
          </a:prstGeom>
          <a:solidFill>
            <a:srgbClr val="1E22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ED3EEA52-3D90-407D-5C05-FC22A20F7D30}"/>
              </a:ext>
            </a:extLst>
          </p:cNvPr>
          <p:cNvSpPr txBox="1"/>
          <p:nvPr/>
        </p:nvSpPr>
        <p:spPr>
          <a:xfrm>
            <a:off x="1481328" y="3621023"/>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a:ln>
                  <a:noFill/>
                </a:ln>
                <a:solidFill>
                  <a:srgbClr val="1E2228"/>
                </a:solidFill>
                <a:effectLst/>
                <a:uLnTx/>
                <a:uFillTx/>
                <a:latin typeface="Aptos"/>
                <a:ea typeface="+mn-ea"/>
                <a:cs typeface="+mn-cs"/>
              </a:rPr>
              <a:t>Colonoscopy: rectosigmoid mass</a:t>
            </a:r>
          </a:p>
        </p:txBody>
      </p:sp>
      <p:sp>
        <p:nvSpPr>
          <p:cNvPr id="11" name="Oval 10">
            <a:extLst>
              <a:ext uri="{FF2B5EF4-FFF2-40B4-BE49-F238E27FC236}">
                <a16:creationId xmlns:a16="http://schemas.microsoft.com/office/drawing/2014/main" id="{4A0DFD3B-1017-F347-42B5-2FF70B7A67EB}"/>
              </a:ext>
            </a:extLst>
          </p:cNvPr>
          <p:cNvSpPr/>
          <p:nvPr/>
        </p:nvSpPr>
        <p:spPr>
          <a:xfrm>
            <a:off x="1024128" y="4462272"/>
            <a:ext cx="228600" cy="228600"/>
          </a:xfrm>
          <a:prstGeom prst="ellipse">
            <a:avLst/>
          </a:prstGeom>
          <a:solidFill>
            <a:srgbClr val="B92D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46AEF560-B82C-B4A2-691F-1BEC6BCCBCB3}"/>
              </a:ext>
            </a:extLst>
          </p:cNvPr>
          <p:cNvSpPr txBox="1"/>
          <p:nvPr/>
        </p:nvSpPr>
        <p:spPr>
          <a:xfrm>
            <a:off x="1481328" y="4389120"/>
            <a:ext cx="5349240" cy="43891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a:ln>
                  <a:noFill/>
                </a:ln>
                <a:solidFill>
                  <a:srgbClr val="B92D37"/>
                </a:solidFill>
                <a:effectLst/>
                <a:uLnTx/>
                <a:uFillTx/>
                <a:latin typeface="Aptos"/>
                <a:ea typeface="+mn-ea"/>
                <a:cs typeface="+mn-cs"/>
              </a:rPr>
              <a:t>Staging: metastatic (Stage IV) CRC</a:t>
            </a:r>
          </a:p>
        </p:txBody>
      </p:sp>
      <p:sp>
        <p:nvSpPr>
          <p:cNvPr id="13" name="Oval 12">
            <a:extLst>
              <a:ext uri="{FF2B5EF4-FFF2-40B4-BE49-F238E27FC236}">
                <a16:creationId xmlns:a16="http://schemas.microsoft.com/office/drawing/2014/main" id="{B182E78A-9C11-53A3-B044-F241E30E1894}"/>
              </a:ext>
            </a:extLst>
          </p:cNvPr>
          <p:cNvSpPr/>
          <p:nvPr/>
        </p:nvSpPr>
        <p:spPr>
          <a:xfrm>
            <a:off x="1024128" y="5230368"/>
            <a:ext cx="228600" cy="228600"/>
          </a:xfrm>
          <a:prstGeom prst="ellipse">
            <a:avLst/>
          </a:prstGeom>
          <a:solidFill>
            <a:srgbClr val="DD6F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D7A6780D-0C12-8C16-7684-77314E62103C}"/>
              </a:ext>
            </a:extLst>
          </p:cNvPr>
          <p:cNvSpPr txBox="1"/>
          <p:nvPr/>
        </p:nvSpPr>
        <p:spPr>
          <a:xfrm>
            <a:off x="1481328" y="5157216"/>
            <a:ext cx="5349240" cy="6617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1850" b="1" i="0" u="none" strike="noStrike" kern="1200" cap="none" spc="0" normalizeH="0" baseline="0" noProof="0" dirty="0">
                <a:ln>
                  <a:noFill/>
                </a:ln>
                <a:solidFill>
                  <a:srgbClr val="DD6F19"/>
                </a:solidFill>
                <a:effectLst/>
                <a:uLnTx/>
                <a:uFillTx/>
                <a:latin typeface="Aptos"/>
                <a:ea typeface="+mn-ea"/>
                <a:cs typeface="+mn-cs"/>
              </a:rPr>
              <a:t>After diagnosis: </a:t>
            </a:r>
            <a:r>
              <a:rPr kumimoji="0" lang="en-US" sz="1850" b="1" i="0" u="none" strike="noStrike" kern="1200" cap="none" spc="0" normalizeH="0" baseline="0" noProof="0" dirty="0">
                <a:ln>
                  <a:noFill/>
                </a:ln>
                <a:solidFill>
                  <a:srgbClr val="DD6F19"/>
                </a:solidFill>
                <a:effectLst/>
                <a:uLnTx/>
                <a:uFillTx/>
                <a:latin typeface="Aptos"/>
                <a:ea typeface="+mn-ea"/>
                <a:cs typeface="+mn-cs"/>
              </a:rPr>
              <a:t>Patient learned of FDR with history </a:t>
            </a:r>
            <a:r>
              <a:rPr kumimoji="0" sz="1850" b="1" i="0" u="none" strike="noStrike" kern="1200" cap="none" spc="0" normalizeH="0" baseline="0" noProof="0" dirty="0">
                <a:ln>
                  <a:noFill/>
                </a:ln>
                <a:solidFill>
                  <a:srgbClr val="DD6F19"/>
                </a:solidFill>
                <a:effectLst/>
                <a:uLnTx/>
                <a:uFillTx/>
                <a:latin typeface="Aptos"/>
                <a:ea typeface="+mn-ea"/>
                <a:cs typeface="+mn-cs"/>
              </a:rPr>
              <a:t>risk </a:t>
            </a:r>
            <a:r>
              <a:rPr kumimoji="0" lang="en-US" sz="1850" b="1" i="0" u="none" strike="noStrike" kern="1200" cap="none" spc="0" normalizeH="0" baseline="0" noProof="0" dirty="0">
                <a:ln>
                  <a:noFill/>
                </a:ln>
                <a:solidFill>
                  <a:srgbClr val="DD6F19"/>
                </a:solidFill>
                <a:effectLst/>
                <a:uLnTx/>
                <a:uFillTx/>
                <a:latin typeface="Aptos"/>
                <a:ea typeface="+mn-ea"/>
                <a:cs typeface="+mn-cs"/>
              </a:rPr>
              <a:t>(advanced) </a:t>
            </a:r>
            <a:r>
              <a:rPr kumimoji="0" sz="1850" b="1" i="0" u="none" strike="noStrike" kern="1200" cap="none" spc="0" normalizeH="0" baseline="0" noProof="0" dirty="0">
                <a:ln>
                  <a:noFill/>
                </a:ln>
                <a:solidFill>
                  <a:srgbClr val="DD6F19"/>
                </a:solidFill>
                <a:effectLst/>
                <a:uLnTx/>
                <a:uFillTx/>
                <a:latin typeface="Aptos"/>
                <a:ea typeface="+mn-ea"/>
                <a:cs typeface="+mn-cs"/>
              </a:rPr>
              <a:t>polyps</a:t>
            </a:r>
          </a:p>
        </p:txBody>
      </p:sp>
      <p:sp>
        <p:nvSpPr>
          <p:cNvPr id="15" name="Rounded Rectangle 14">
            <a:extLst>
              <a:ext uri="{FF2B5EF4-FFF2-40B4-BE49-F238E27FC236}">
                <a16:creationId xmlns:a16="http://schemas.microsoft.com/office/drawing/2014/main" id="{0ACF8AC1-079F-45CB-3548-355772C39BB0}"/>
              </a:ext>
            </a:extLst>
          </p:cNvPr>
          <p:cNvSpPr/>
          <p:nvPr/>
        </p:nvSpPr>
        <p:spPr>
          <a:xfrm>
            <a:off x="7589520" y="1554480"/>
            <a:ext cx="3886200" cy="4315968"/>
          </a:xfrm>
          <a:prstGeom prst="roundRect">
            <a:avLst/>
          </a:prstGeom>
          <a:solidFill>
            <a:srgbClr val="FDF1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84299CD1-5CDE-F67A-BDFB-2A8E3D8A5541}"/>
              </a:ext>
            </a:extLst>
          </p:cNvPr>
          <p:cNvSpPr txBox="1"/>
          <p:nvPr/>
        </p:nvSpPr>
        <p:spPr>
          <a:xfrm>
            <a:off x="7927848" y="1874519"/>
            <a:ext cx="3200400" cy="3657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100" b="1" i="0" u="none" strike="noStrike" kern="1200" cap="none" spc="0" normalizeH="0" baseline="0" noProof="0">
                <a:ln>
                  <a:noFill/>
                </a:ln>
                <a:solidFill>
                  <a:srgbClr val="B92D37"/>
                </a:solidFill>
                <a:effectLst/>
                <a:uLnTx/>
                <a:uFillTx/>
                <a:latin typeface="Aptos"/>
                <a:ea typeface="+mn-ea"/>
                <a:cs typeface="+mn-cs"/>
              </a:rPr>
              <a:t>The missed opportunity</a:t>
            </a:r>
          </a:p>
        </p:txBody>
      </p:sp>
      <p:sp>
        <p:nvSpPr>
          <p:cNvPr id="17" name="TextBox 16">
            <a:extLst>
              <a:ext uri="{FF2B5EF4-FFF2-40B4-BE49-F238E27FC236}">
                <a16:creationId xmlns:a16="http://schemas.microsoft.com/office/drawing/2014/main" id="{2E52B6A6-AB12-5C39-8B59-97FC586E066A}"/>
              </a:ext>
            </a:extLst>
          </p:cNvPr>
          <p:cNvSpPr txBox="1"/>
          <p:nvPr/>
        </p:nvSpPr>
        <p:spPr>
          <a:xfrm>
            <a:off x="7955279" y="2487168"/>
            <a:ext cx="3154680"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E2228"/>
                </a:solidFill>
                <a:effectLst/>
                <a:uLnTx/>
                <a:uFillTx/>
                <a:latin typeface="Aptos"/>
                <a:ea typeface="+mn-ea"/>
                <a:cs typeface="+mn-cs"/>
              </a:rPr>
              <a:t>Unrecognized high-risk status</a:t>
            </a:r>
            <a:endParaRPr kumimoji="0" sz="2200" b="1" i="0" u="none" strike="noStrike" kern="1200" cap="none" spc="0" normalizeH="0" baseline="0" noProof="0" dirty="0">
              <a:ln>
                <a:noFill/>
              </a:ln>
              <a:solidFill>
                <a:srgbClr val="1E2228"/>
              </a:solidFill>
              <a:effectLst/>
              <a:uLnTx/>
              <a:uFillTx/>
              <a:latin typeface="Aptos"/>
              <a:ea typeface="+mn-ea"/>
              <a:cs typeface="+mn-cs"/>
            </a:endParaRPr>
          </a:p>
        </p:txBody>
      </p:sp>
      <p:sp>
        <p:nvSpPr>
          <p:cNvPr id="18" name="TextBox 17">
            <a:extLst>
              <a:ext uri="{FF2B5EF4-FFF2-40B4-BE49-F238E27FC236}">
                <a16:creationId xmlns:a16="http://schemas.microsoft.com/office/drawing/2014/main" id="{85DFEDD6-C77E-70E2-AFB7-03B0FB70E0CF}"/>
              </a:ext>
            </a:extLst>
          </p:cNvPr>
          <p:cNvSpPr txBox="1"/>
          <p:nvPr/>
        </p:nvSpPr>
        <p:spPr>
          <a:xfrm>
            <a:off x="7955279" y="3547872"/>
            <a:ext cx="3154680" cy="166199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0" i="0" u="none" strike="noStrike" kern="1200" cap="none" spc="0" normalizeH="0" baseline="0" noProof="0" dirty="0">
                <a:ln>
                  <a:noFill/>
                </a:ln>
                <a:solidFill>
                  <a:srgbClr val="1E2228"/>
                </a:solidFill>
                <a:effectLst/>
                <a:uLnTx/>
                <a:uFillTx/>
                <a:latin typeface="Aptos"/>
                <a:ea typeface="+mn-ea"/>
                <a:cs typeface="+mn-cs"/>
              </a:rPr>
              <a:t>Only after her cancer diagnosis did </a:t>
            </a:r>
            <a:r>
              <a:rPr kumimoji="0" lang="en-US" sz="1700" b="0" i="0" u="none" strike="noStrike" kern="1200" cap="none" spc="0" normalizeH="0" baseline="0" noProof="0" dirty="0">
                <a:ln>
                  <a:noFill/>
                </a:ln>
                <a:solidFill>
                  <a:srgbClr val="1E2228"/>
                </a:solidFill>
                <a:effectLst/>
                <a:uLnTx/>
                <a:uFillTx/>
                <a:latin typeface="Aptos"/>
                <a:ea typeface="+mn-ea"/>
                <a:cs typeface="+mn-cs"/>
              </a:rPr>
              <a:t>she</a:t>
            </a:r>
            <a:r>
              <a:rPr kumimoji="0" sz="1700" b="0" i="0" u="none" strike="noStrike" kern="1200" cap="none" spc="0" normalizeH="0" baseline="0" noProof="0" dirty="0">
                <a:ln>
                  <a:noFill/>
                </a:ln>
                <a:solidFill>
                  <a:srgbClr val="1E2228"/>
                </a:solidFill>
                <a:effectLst/>
                <a:uLnTx/>
                <a:uFillTx/>
                <a:latin typeface="Aptos"/>
                <a:ea typeface="+mn-ea"/>
                <a:cs typeface="+mn-cs"/>
              </a:rPr>
              <a:t> learn </a:t>
            </a:r>
            <a:r>
              <a:rPr kumimoji="0" lang="en-US" sz="1700" b="0" i="0" u="none" strike="noStrike" kern="1200" cap="none" spc="0" normalizeH="0" baseline="0" noProof="0" dirty="0">
                <a:ln>
                  <a:noFill/>
                </a:ln>
                <a:solidFill>
                  <a:srgbClr val="1E2228"/>
                </a:solidFill>
                <a:effectLst/>
                <a:uLnTx/>
                <a:uFillTx/>
                <a:latin typeface="Aptos"/>
                <a:ea typeface="+mn-ea"/>
                <a:cs typeface="+mn-cs"/>
              </a:rPr>
              <a:t>a FDR </a:t>
            </a:r>
            <a:r>
              <a:rPr kumimoji="0" sz="1700" b="0" i="0" u="none" strike="noStrike" kern="1200" cap="none" spc="0" normalizeH="0" baseline="0" noProof="0" dirty="0">
                <a:ln>
                  <a:noFill/>
                </a:ln>
                <a:solidFill>
                  <a:srgbClr val="1E2228"/>
                </a:solidFill>
                <a:effectLst/>
                <a:uLnTx/>
                <a:uFillTx/>
                <a:latin typeface="Aptos"/>
                <a:ea typeface="+mn-ea"/>
                <a:cs typeface="+mn-cs"/>
              </a:rPr>
              <a:t>had high-risk</a:t>
            </a:r>
            <a:r>
              <a:rPr kumimoji="0" lang="en-US" sz="1700" b="0" i="0" u="none" strike="noStrike" kern="1200" cap="none" spc="0" normalizeH="0" baseline="0" noProof="0" dirty="0">
                <a:ln>
                  <a:noFill/>
                </a:ln>
                <a:solidFill>
                  <a:srgbClr val="1E2228"/>
                </a:solidFill>
                <a:effectLst/>
                <a:uLnTx/>
                <a:uFillTx/>
                <a:latin typeface="Aptos"/>
                <a:ea typeface="+mn-ea"/>
                <a:cs typeface="+mn-cs"/>
              </a:rPr>
              <a:t> (advanced)</a:t>
            </a:r>
            <a:r>
              <a:rPr kumimoji="0" sz="1700" b="0" i="0" u="none" strike="noStrike" kern="1200" cap="none" spc="0" normalizeH="0" baseline="0" noProof="0" dirty="0">
                <a:ln>
                  <a:noFill/>
                </a:ln>
                <a:solidFill>
                  <a:srgbClr val="1E2228"/>
                </a:solidFill>
                <a:effectLst/>
                <a:uLnTx/>
                <a:uFillTx/>
                <a:latin typeface="Aptos"/>
                <a:ea typeface="+mn-ea"/>
                <a:cs typeface="+mn-cs"/>
              </a:rPr>
              <a:t> polyps—a history that </a:t>
            </a:r>
            <a:r>
              <a:rPr kumimoji="0" lang="en-US" sz="1700" b="0" i="0" u="none" strike="noStrike" kern="1200" cap="none" spc="0" normalizeH="0" baseline="0" noProof="0" dirty="0">
                <a:ln>
                  <a:noFill/>
                </a:ln>
                <a:solidFill>
                  <a:srgbClr val="1E2228"/>
                </a:solidFill>
                <a:effectLst/>
                <a:uLnTx/>
                <a:uFillTx/>
                <a:latin typeface="Aptos"/>
                <a:ea typeface="+mn-ea"/>
                <a:cs typeface="+mn-cs"/>
              </a:rPr>
              <a:t>could</a:t>
            </a:r>
            <a:r>
              <a:rPr kumimoji="0" sz="1700" b="0" i="0" u="none" strike="noStrike" kern="1200" cap="none" spc="0" normalizeH="0" baseline="0" noProof="0" dirty="0">
                <a:ln>
                  <a:noFill/>
                </a:ln>
                <a:solidFill>
                  <a:srgbClr val="1E2228"/>
                </a:solidFill>
                <a:effectLst/>
                <a:uLnTx/>
                <a:uFillTx/>
                <a:latin typeface="Aptos"/>
                <a:ea typeface="+mn-ea"/>
                <a:cs typeface="+mn-cs"/>
              </a:rPr>
              <a:t> have triggered screening</a:t>
            </a:r>
            <a:r>
              <a:rPr kumimoji="0" lang="en-US" sz="1700" b="0" i="0" u="none" strike="noStrike" kern="1200" cap="none" spc="0" normalizeH="0" baseline="0" noProof="0" dirty="0">
                <a:ln>
                  <a:noFill/>
                </a:ln>
                <a:solidFill>
                  <a:srgbClr val="1E2228"/>
                </a:solidFill>
                <a:effectLst/>
                <a:uLnTx/>
                <a:uFillTx/>
                <a:latin typeface="Aptos"/>
                <a:ea typeface="+mn-ea"/>
                <a:cs typeface="+mn-cs"/>
              </a:rPr>
              <a:t> colonoscopy at age 40</a:t>
            </a:r>
            <a:r>
              <a:rPr kumimoji="0" sz="1700" b="0" i="0" u="none" strike="noStrike" kern="1200" cap="none" spc="0" normalizeH="0" baseline="0" noProof="0" dirty="0">
                <a:ln>
                  <a:noFill/>
                </a:ln>
                <a:solidFill>
                  <a:srgbClr val="1E2228"/>
                </a:solidFill>
                <a:effectLst/>
                <a:uLnTx/>
                <a:uFillTx/>
                <a:latin typeface="Aptos"/>
                <a:ea typeface="+mn-ea"/>
                <a:cs typeface="+mn-cs"/>
              </a:rPr>
              <a:t>.</a:t>
            </a:r>
          </a:p>
        </p:txBody>
      </p:sp>
    </p:spTree>
    <p:extLst>
      <p:ext uri="{BB962C8B-B14F-4D97-AF65-F5344CB8AC3E}">
        <p14:creationId xmlns:p14="http://schemas.microsoft.com/office/powerpoint/2010/main" val="4607377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8B677E-2077-7287-B488-B9AEDF6E1F82}"/>
              </a:ext>
            </a:extLst>
          </p:cNvPr>
          <p:cNvPicPr>
            <a:picLocks noChangeAspect="1"/>
          </p:cNvPicPr>
          <p:nvPr/>
        </p:nvPicPr>
        <p:blipFill>
          <a:blip r:embed="rId2"/>
          <a:stretch>
            <a:fillRect/>
          </a:stretch>
        </p:blipFill>
        <p:spPr>
          <a:xfrm>
            <a:off x="6600326" y="3033574"/>
            <a:ext cx="5360930" cy="2989651"/>
          </a:xfrm>
          <a:prstGeom prst="rect">
            <a:avLst/>
          </a:prstGeom>
        </p:spPr>
      </p:pic>
      <p:pic>
        <p:nvPicPr>
          <p:cNvPr id="7" name="Picture 6">
            <a:extLst>
              <a:ext uri="{FF2B5EF4-FFF2-40B4-BE49-F238E27FC236}">
                <a16:creationId xmlns:a16="http://schemas.microsoft.com/office/drawing/2014/main" id="{7B9DBC48-BB47-788C-0E6A-EA35B64AE1C2}"/>
              </a:ext>
            </a:extLst>
          </p:cNvPr>
          <p:cNvPicPr>
            <a:picLocks noChangeAspect="1"/>
          </p:cNvPicPr>
          <p:nvPr/>
        </p:nvPicPr>
        <p:blipFill>
          <a:blip r:embed="rId3"/>
          <a:stretch>
            <a:fillRect/>
          </a:stretch>
        </p:blipFill>
        <p:spPr>
          <a:xfrm>
            <a:off x="177436" y="3248416"/>
            <a:ext cx="6176663" cy="2559966"/>
          </a:xfrm>
          <a:prstGeom prst="rect">
            <a:avLst/>
          </a:prstGeom>
        </p:spPr>
      </p:pic>
      <p:pic>
        <p:nvPicPr>
          <p:cNvPr id="9" name="Picture 8">
            <a:extLst>
              <a:ext uri="{FF2B5EF4-FFF2-40B4-BE49-F238E27FC236}">
                <a16:creationId xmlns:a16="http://schemas.microsoft.com/office/drawing/2014/main" id="{43E102C2-0260-C114-E465-FC0DD5564656}"/>
              </a:ext>
            </a:extLst>
          </p:cNvPr>
          <p:cNvPicPr>
            <a:picLocks noChangeAspect="1"/>
          </p:cNvPicPr>
          <p:nvPr/>
        </p:nvPicPr>
        <p:blipFill>
          <a:blip r:embed="rId4">
            <a:extLst>
              <a:ext uri="{28A0092B-C50C-407E-A947-70E740481C1C}">
                <a14:useLocalDpi xmlns:a14="http://schemas.microsoft.com/office/drawing/2010/main" val="0"/>
              </a:ext>
            </a:extLst>
          </a:blip>
          <a:srcRect r="503" b="33631"/>
          <a:stretch>
            <a:fillRect/>
          </a:stretch>
        </p:blipFill>
        <p:spPr>
          <a:xfrm>
            <a:off x="8201037" y="1630212"/>
            <a:ext cx="1778766" cy="929092"/>
          </a:xfrm>
          <a:prstGeom prst="rect">
            <a:avLst/>
          </a:prstGeom>
        </p:spPr>
      </p:pic>
      <p:pic>
        <p:nvPicPr>
          <p:cNvPr id="11" name="Picture 10">
            <a:extLst>
              <a:ext uri="{FF2B5EF4-FFF2-40B4-BE49-F238E27FC236}">
                <a16:creationId xmlns:a16="http://schemas.microsoft.com/office/drawing/2014/main" id="{FBFA7D92-D783-86EF-B657-17472BB8DF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3410" y="1842170"/>
            <a:ext cx="1863301" cy="717371"/>
          </a:xfrm>
          <a:prstGeom prst="rect">
            <a:avLst/>
          </a:prstGeom>
        </p:spPr>
      </p:pic>
      <p:pic>
        <p:nvPicPr>
          <p:cNvPr id="12" name="Picture 11" descr="Msce">
            <a:extLst>
              <a:ext uri="{FF2B5EF4-FFF2-40B4-BE49-F238E27FC236}">
                <a16:creationId xmlns:a16="http://schemas.microsoft.com/office/drawing/2014/main" id="{4869BDF8-E221-6D56-FF93-BD2A31F89C70}"/>
              </a:ext>
            </a:extLst>
          </p:cNvPr>
          <p:cNvPicPr>
            <a:picLocks noChangeAspect="1"/>
          </p:cNvPicPr>
          <p:nvPr/>
        </p:nvPicPr>
        <p:blipFill>
          <a:blip r:embed="rId6"/>
          <a:stretch>
            <a:fillRect/>
          </a:stretch>
        </p:blipFill>
        <p:spPr>
          <a:xfrm>
            <a:off x="2352051" y="1893850"/>
            <a:ext cx="2977033" cy="614013"/>
          </a:xfrm>
          <a:prstGeom prst="rect">
            <a:avLst/>
          </a:prstGeom>
        </p:spPr>
      </p:pic>
      <p:sp>
        <p:nvSpPr>
          <p:cNvPr id="3" name="Title 1">
            <a:extLst>
              <a:ext uri="{FF2B5EF4-FFF2-40B4-BE49-F238E27FC236}">
                <a16:creationId xmlns:a16="http://schemas.microsoft.com/office/drawing/2014/main" id="{4BEB7967-897C-4F22-7571-54459A4661EA}"/>
              </a:ext>
            </a:extLst>
          </p:cNvPr>
          <p:cNvSpPr>
            <a:spLocks noGrp="1"/>
          </p:cNvSpPr>
          <p:nvPr>
            <p:ph type="title"/>
          </p:nvPr>
        </p:nvSpPr>
        <p:spPr/>
        <p:txBody>
          <a:bodyPr/>
          <a:lstStyle/>
          <a:p>
            <a:r>
              <a:rPr lang="en-US" dirty="0"/>
              <a:t>Medical Society of the County of Erie</a:t>
            </a:r>
            <a:br>
              <a:rPr lang="en-US" dirty="0"/>
            </a:br>
            <a:r>
              <a:rPr lang="en-US" sz="4000" i="1" dirty="0"/>
              <a:t>Educational Outreach</a:t>
            </a:r>
          </a:p>
        </p:txBody>
      </p:sp>
      <p:sp>
        <p:nvSpPr>
          <p:cNvPr id="2" name="Title 1">
            <a:extLst>
              <a:ext uri="{FF2B5EF4-FFF2-40B4-BE49-F238E27FC236}">
                <a16:creationId xmlns:a16="http://schemas.microsoft.com/office/drawing/2014/main" id="{71D1FE2C-FCCB-6EFA-2C26-7E7AA5553F3F}"/>
              </a:ext>
            </a:extLst>
          </p:cNvPr>
          <p:cNvSpPr txBox="1">
            <a:spLocks/>
          </p:cNvSpPr>
          <p:nvPr/>
        </p:nvSpPr>
        <p:spPr>
          <a:xfrm>
            <a:off x="3843921" y="5074921"/>
            <a:ext cx="10873740" cy="1680205"/>
          </a:xfrm>
          <a:prstGeom prst="rect">
            <a:avLst/>
          </a:prstGeom>
        </p:spPr>
        <p:txBody>
          <a:bodyPr vert="horz" lIns="0" tIns="0" rIns="0" bIns="0" rtlCol="0" anchor="b" anchorCtr="0">
            <a:noAutofit/>
          </a:bodyPr>
          <a:lstStyle>
            <a:lvl1pPr algn="l" defTabSz="914400" rtl="0" eaLnBrk="1" latinLnBrk="0" hangingPunct="1">
              <a:lnSpc>
                <a:spcPct val="8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200" b="0" i="1" u="none" strike="noStrike" kern="1200" cap="none" spc="100" normalizeH="0" baseline="0" noProof="0" dirty="0">
              <a:ln>
                <a:noFill/>
              </a:ln>
              <a:solidFill>
                <a:prstClr val="white"/>
              </a:solidFill>
              <a:effectLst/>
              <a:uLnTx/>
              <a:uFillTx/>
              <a:latin typeface="Aptos Display" panose="02110004020202020204"/>
              <a:ea typeface="+mj-ea"/>
              <a:cs typeface="+mj-cs"/>
            </a:endParaRPr>
          </a:p>
        </p:txBody>
      </p:sp>
      <p:sp>
        <p:nvSpPr>
          <p:cNvPr id="6" name="TextBox 5">
            <a:extLst>
              <a:ext uri="{FF2B5EF4-FFF2-40B4-BE49-F238E27FC236}">
                <a16:creationId xmlns:a16="http://schemas.microsoft.com/office/drawing/2014/main" id="{F2057E58-5791-20FB-930A-5D08939E9166}"/>
              </a:ext>
            </a:extLst>
          </p:cNvPr>
          <p:cNvSpPr txBox="1"/>
          <p:nvPr/>
        </p:nvSpPr>
        <p:spPr>
          <a:xfrm>
            <a:off x="6600326" y="6023225"/>
            <a:ext cx="653214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1" u="none" strike="noStrike" kern="1200" cap="none" spc="0" normalizeH="0" baseline="0" noProof="0" dirty="0">
                <a:ln>
                  <a:noFill/>
                </a:ln>
                <a:solidFill>
                  <a:prstClr val="white"/>
                </a:solidFill>
                <a:effectLst/>
                <a:uLnTx/>
                <a:uFillTx/>
                <a:latin typeface="Aptos Display" panose="02110004020202020204"/>
                <a:ea typeface="+mn-ea"/>
                <a:cs typeface="+mn-cs"/>
              </a:rPr>
              <a:t>wnydocs.org/CRC-awareness</a:t>
            </a:r>
            <a:endParaRPr kumimoji="0" lang="en-US" sz="2800" b="1" i="1" u="none" strike="noStrike" kern="1200" cap="none" spc="0" normalizeH="0" baseline="0" noProof="0" dirty="0">
              <a:ln>
                <a:noFill/>
              </a:ln>
              <a:solidFill>
                <a:prstClr val="white"/>
              </a:solidFill>
              <a:effectLst/>
              <a:uLnTx/>
              <a:uFillTx/>
              <a:latin typeface="Aptos Display" panose="02110004020202020204"/>
              <a:ea typeface="+mn-ea"/>
              <a:cs typeface="+mn-cs"/>
            </a:endParaRPr>
          </a:p>
        </p:txBody>
      </p:sp>
    </p:spTree>
    <p:extLst>
      <p:ext uri="{BB962C8B-B14F-4D97-AF65-F5344CB8AC3E}">
        <p14:creationId xmlns:p14="http://schemas.microsoft.com/office/powerpoint/2010/main" val="3330154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1EF23-BA77-712C-6775-FC3F9FC486EE}"/>
              </a:ext>
            </a:extLst>
          </p:cNvPr>
          <p:cNvSpPr>
            <a:spLocks noGrp="1"/>
          </p:cNvSpPr>
          <p:nvPr>
            <p:ph type="title"/>
          </p:nvPr>
        </p:nvSpPr>
        <p:spPr/>
        <p:txBody>
          <a:bodyPr/>
          <a:lstStyle/>
          <a:p>
            <a:r>
              <a:rPr lang="en-US"/>
              <a:t>Erie County Cancer Services Program</a:t>
            </a:r>
          </a:p>
        </p:txBody>
      </p:sp>
      <p:sp>
        <p:nvSpPr>
          <p:cNvPr id="7" name="Content Placeholder 6">
            <a:extLst>
              <a:ext uri="{FF2B5EF4-FFF2-40B4-BE49-F238E27FC236}">
                <a16:creationId xmlns:a16="http://schemas.microsoft.com/office/drawing/2014/main" id="{59CEABB3-648A-A5FE-C5A3-577EE2CFAA16}"/>
              </a:ext>
            </a:extLst>
          </p:cNvPr>
          <p:cNvSpPr>
            <a:spLocks noGrp="1"/>
          </p:cNvSpPr>
          <p:nvPr>
            <p:ph idx="1"/>
          </p:nvPr>
        </p:nvSpPr>
        <p:spPr/>
        <p:txBody>
          <a:bodyPr>
            <a:normAutofit/>
          </a:bodyPr>
          <a:lstStyle/>
          <a:p>
            <a:r>
              <a:rPr lang="en-US"/>
              <a:t>Free breast, cervical and colorectal cancer screenings for people who are uninsured and underinsured.</a:t>
            </a:r>
          </a:p>
          <a:p>
            <a:r>
              <a:rPr lang="en-US"/>
              <a:t>Stool-based tests (FIT kit) for average risk individuals</a:t>
            </a:r>
          </a:p>
          <a:p>
            <a:r>
              <a:rPr lang="en-US"/>
              <a:t>Colonoscopy for those at increased risk</a:t>
            </a:r>
          </a:p>
          <a:p>
            <a:r>
              <a:rPr lang="en-US"/>
              <a:t>Call 716-858-7376</a:t>
            </a:r>
          </a:p>
          <a:p>
            <a:endParaRPr lang="en-US"/>
          </a:p>
        </p:txBody>
      </p:sp>
      <p:pic>
        <p:nvPicPr>
          <p:cNvPr id="8" name="Content Placeholder 4">
            <a:extLst>
              <a:ext uri="{FF2B5EF4-FFF2-40B4-BE49-F238E27FC236}">
                <a16:creationId xmlns:a16="http://schemas.microsoft.com/office/drawing/2014/main" id="{26422820-EBEC-C29C-C58A-D1C320EA4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65561" y="5342709"/>
            <a:ext cx="3574357" cy="1191452"/>
          </a:xfrm>
          <a:prstGeom prst="rect">
            <a:avLst/>
          </a:prstGeom>
        </p:spPr>
      </p:pic>
    </p:spTree>
    <p:extLst>
      <p:ext uri="{BB962C8B-B14F-4D97-AF65-F5344CB8AC3E}">
        <p14:creationId xmlns:p14="http://schemas.microsoft.com/office/powerpoint/2010/main" val="16138627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452F3F78-4BBA-4A01-8ACF-00EDDBB1F425}"/>
              </a:ext>
            </a:extLst>
          </p:cNvPr>
          <p:cNvSpPr>
            <a:spLocks noGrp="1"/>
          </p:cNvSpPr>
          <p:nvPr/>
        </p:nvSpPr>
        <p:spPr>
          <a:xfrm>
            <a:off x="0" y="0"/>
            <a:ext cx="4000500" cy="6858000"/>
          </a:xfrm>
          <a:prstGeom prst="rect">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47578A44-C789-4FF8-A1A5-A696FE9035D3}"/>
              </a:ext>
            </a:extLst>
          </p:cNvPr>
          <p:cNvSpPr>
            <a:spLocks noGrp="1"/>
          </p:cNvSpPr>
          <p:nvPr/>
        </p:nvSpPr>
        <p:spPr>
          <a:xfrm>
            <a:off x="514350" y="523875"/>
            <a:ext cx="3048000" cy="8763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700" b="1">
                <a:solidFill>
                  <a:srgbClr val="FFFFFF"/>
                </a:solidFill>
                <a:latin typeface="Aptos"/>
                <a:ea typeface="Aptos"/>
                <a:cs typeface="Aptos"/>
              </a:defRPr>
            </a:pPr>
            <a:r>
              <a:rPr kumimoji="0" sz="2700" b="1" i="0" u="none" strike="noStrike" kern="1200" cap="none" spc="0" normalizeH="0" baseline="0" noProof="0">
                <a:ln>
                  <a:noFill/>
                </a:ln>
                <a:solidFill>
                  <a:srgbClr val="FFFFFF"/>
                </a:solidFill>
                <a:effectLst/>
                <a:uLnTx/>
                <a:uFillTx/>
                <a:latin typeface="Aptos"/>
                <a:ea typeface="Aptos"/>
                <a:cs typeface="Aptos"/>
              </a:rPr>
              <a:t>TAKE-HOME</a:t>
            </a:r>
          </a:p>
          <a:p>
            <a:pPr marL="0" marR="0" lvl="0" indent="0" algn="l" defTabSz="914400" rtl="0" eaLnBrk="1" fontAlgn="auto" latinLnBrk="0" hangingPunct="1">
              <a:lnSpc>
                <a:spcPct val="100000"/>
              </a:lnSpc>
              <a:spcBef>
                <a:spcPts val="0"/>
              </a:spcBef>
              <a:spcAft>
                <a:spcPts val="0"/>
              </a:spcAft>
              <a:buClrTx/>
              <a:buSzTx/>
              <a:buFontTx/>
              <a:buNone/>
              <a:tabLst/>
              <a:defRPr sz="2700" b="1">
                <a:solidFill>
                  <a:srgbClr val="FFFFFF"/>
                </a:solidFill>
                <a:latin typeface="Aptos"/>
                <a:ea typeface="Aptos"/>
                <a:cs typeface="Aptos"/>
              </a:defRPr>
            </a:pPr>
            <a:r>
              <a:rPr kumimoji="0" sz="2700" b="1" i="0" u="none" strike="noStrike" kern="1200" cap="none" spc="0" normalizeH="0" baseline="0" noProof="0">
                <a:ln>
                  <a:noFill/>
                </a:ln>
                <a:solidFill>
                  <a:srgbClr val="FFFFFF"/>
                </a:solidFill>
                <a:effectLst/>
                <a:uLnTx/>
                <a:uFillTx/>
                <a:latin typeface="Aptos"/>
                <a:ea typeface="Aptos"/>
                <a:cs typeface="Aptos"/>
              </a:rPr>
              <a:t>POINTS</a:t>
            </a:r>
          </a:p>
        </p:txBody>
      </p:sp>
      <p:sp>
        <p:nvSpPr>
          <p:cNvPr id="3" name="Rectangle 2">
            <a:extLst>
              <a:ext uri="{FF2B5EF4-FFF2-40B4-BE49-F238E27FC236}">
                <a16:creationId xmlns:a16="http://schemas.microsoft.com/office/drawing/2014/main" id="{34B42FFC-9EF3-46A5-9619-5CAC494F4D20}"/>
              </a:ext>
            </a:extLst>
          </p:cNvPr>
          <p:cNvSpPr>
            <a:spLocks noGrp="1"/>
          </p:cNvSpPr>
          <p:nvPr/>
        </p:nvSpPr>
        <p:spPr>
          <a:xfrm>
            <a:off x="533400" y="1466850"/>
            <a:ext cx="2857500"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00" b="0">
                <a:solidFill>
                  <a:srgbClr val="72D8D5"/>
                </a:solidFill>
                <a:latin typeface="Aptos"/>
                <a:ea typeface="Aptos"/>
                <a:cs typeface="Aptos"/>
              </a:defRPr>
            </a:pPr>
            <a:r>
              <a:rPr kumimoji="0" sz="1200" b="0" i="0" u="none" strike="noStrike" kern="1200" cap="none" spc="0" normalizeH="0" baseline="0" noProof="0">
                <a:ln>
                  <a:noFill/>
                </a:ln>
                <a:solidFill>
                  <a:srgbClr val="72D8D5"/>
                </a:solidFill>
                <a:effectLst/>
                <a:uLnTx/>
                <a:uFillTx/>
                <a:latin typeface="Aptos"/>
                <a:ea typeface="Aptos"/>
                <a:cs typeface="Aptos"/>
              </a:rPr>
              <a:t>Colorectal cancer prevention</a:t>
            </a:r>
          </a:p>
        </p:txBody>
      </p:sp>
      <p:pic>
        <p:nvPicPr>
          <p:cNvPr id="33" name="Picture 32"/>
          <p:cNvPicPr>
            <a:picLocks noChangeAspect="1"/>
          </p:cNvPicPr>
          <p:nvPr/>
        </p:nvPicPr>
        <p:blipFill>
          <a:blip r:embed="rId3"/>
          <a:stretch/>
        </p:blipFill>
        <p:spPr>
          <a:xfrm>
            <a:off x="733425" y="2014109"/>
            <a:ext cx="2533650" cy="2315432"/>
          </a:xfrm>
          <a:prstGeom prst="rect">
            <a:avLst/>
          </a:prstGeom>
        </p:spPr>
      </p:pic>
      <p:sp>
        <p:nvSpPr>
          <p:cNvPr id="5" name="Rectangle: Rounded Corners 4">
            <a:extLst>
              <a:ext uri="{FF2B5EF4-FFF2-40B4-BE49-F238E27FC236}">
                <a16:creationId xmlns:a16="http://schemas.microsoft.com/office/drawing/2014/main" id="{EF85E854-AC30-4AB3-827F-D9B4D006E0D4}"/>
              </a:ext>
            </a:extLst>
          </p:cNvPr>
          <p:cNvSpPr>
            <a:spLocks noGrp="1"/>
          </p:cNvSpPr>
          <p:nvPr/>
        </p:nvSpPr>
        <p:spPr>
          <a:xfrm>
            <a:off x="361950" y="4772025"/>
            <a:ext cx="3276600" cy="1600200"/>
          </a:xfrm>
          <a:prstGeom prst="roundRect">
            <a:avLst>
              <a:gd name="adj" fmla="val 10714"/>
            </a:avLst>
          </a:prstGeom>
          <a:solidFill>
            <a:srgbClr val="0C2D43"/>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7A577F8F-D257-4743-A779-F369F70245DF}"/>
              </a:ext>
            </a:extLst>
          </p:cNvPr>
          <p:cNvSpPr>
            <a:spLocks noGrp="1"/>
          </p:cNvSpPr>
          <p:nvPr/>
        </p:nvSpPr>
        <p:spPr>
          <a:xfrm>
            <a:off x="590550" y="4981575"/>
            <a:ext cx="2819400" cy="2286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1">
                <a:solidFill>
                  <a:srgbClr val="FFFFFF"/>
                </a:solidFill>
                <a:latin typeface="Aptos"/>
                <a:ea typeface="Aptos"/>
                <a:cs typeface="Aptos"/>
              </a:defRPr>
            </a:pPr>
            <a:r>
              <a:rPr kumimoji="0" sz="1350" b="1" i="0" u="none" strike="noStrike" kern="1200" cap="none" spc="0" normalizeH="0" baseline="0" noProof="0">
                <a:ln>
                  <a:noFill/>
                </a:ln>
                <a:solidFill>
                  <a:srgbClr val="FFFFFF"/>
                </a:solidFill>
                <a:effectLst/>
                <a:uLnTx/>
                <a:uFillTx/>
                <a:latin typeface="Aptos"/>
                <a:ea typeface="Aptos"/>
                <a:cs typeface="Aptos"/>
              </a:rPr>
              <a:t>Thomas Malikowski, MD</a:t>
            </a:r>
          </a:p>
        </p:txBody>
      </p:sp>
      <p:sp>
        <p:nvSpPr>
          <p:cNvPr id="7" name="Rectangle 6">
            <a:extLst>
              <a:ext uri="{FF2B5EF4-FFF2-40B4-BE49-F238E27FC236}">
                <a16:creationId xmlns:a16="http://schemas.microsoft.com/office/drawing/2014/main" id="{8AABE66B-E06A-4118-ACCA-BB96EC4F1F62}"/>
              </a:ext>
            </a:extLst>
          </p:cNvPr>
          <p:cNvSpPr>
            <a:spLocks noGrp="1"/>
          </p:cNvSpPr>
          <p:nvPr/>
        </p:nvSpPr>
        <p:spPr>
          <a:xfrm>
            <a:off x="590550" y="5314950"/>
            <a:ext cx="281940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72D8D5"/>
                </a:solidFill>
                <a:latin typeface="Aptos"/>
                <a:ea typeface="Aptos"/>
                <a:cs typeface="Aptos"/>
              </a:defRPr>
            </a:pPr>
            <a:r>
              <a:rPr kumimoji="0" sz="1125" b="0" i="0" u="none" strike="noStrike" kern="1200" cap="none" spc="0" normalizeH="0" baseline="0" noProof="0">
                <a:ln>
                  <a:noFill/>
                </a:ln>
                <a:solidFill>
                  <a:srgbClr val="72D8D5"/>
                </a:solidFill>
                <a:effectLst/>
                <a:uLnTx/>
                <a:uFillTx/>
                <a:latin typeface="Aptos"/>
                <a:ea typeface="Aptos"/>
                <a:cs typeface="Aptos"/>
              </a:rPr>
              <a:t>Tmalikowski@gastrowny.com</a:t>
            </a:r>
          </a:p>
        </p:txBody>
      </p:sp>
      <p:sp>
        <p:nvSpPr>
          <p:cNvPr id="8" name="Rectangle 7">
            <a:extLst>
              <a:ext uri="{FF2B5EF4-FFF2-40B4-BE49-F238E27FC236}">
                <a16:creationId xmlns:a16="http://schemas.microsoft.com/office/drawing/2014/main" id="{CD37ECFC-32A5-46AE-96E7-2962D039EAD1}"/>
              </a:ext>
            </a:extLst>
          </p:cNvPr>
          <p:cNvSpPr>
            <a:spLocks noGrp="1"/>
          </p:cNvSpPr>
          <p:nvPr/>
        </p:nvSpPr>
        <p:spPr>
          <a:xfrm>
            <a:off x="590550" y="5638800"/>
            <a:ext cx="2819400" cy="2000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FFFFFF"/>
                </a:solidFill>
                <a:latin typeface="Aptos"/>
                <a:ea typeface="Aptos"/>
                <a:cs typeface="Aptos"/>
              </a:defRPr>
            </a:pPr>
            <a:r>
              <a:rPr kumimoji="0" sz="1125" b="0" i="0" u="none" strike="noStrike" kern="1200" cap="none" spc="0" normalizeH="0" baseline="0" noProof="0">
                <a:ln>
                  <a:noFill/>
                </a:ln>
                <a:solidFill>
                  <a:srgbClr val="FFFFFF"/>
                </a:solidFill>
                <a:effectLst/>
                <a:uLnTx/>
                <a:uFillTx/>
                <a:latin typeface="Aptos"/>
                <a:ea typeface="Aptos"/>
                <a:cs typeface="Aptos"/>
              </a:rPr>
              <a:t>Cell 716-785-1738</a:t>
            </a:r>
          </a:p>
        </p:txBody>
      </p:sp>
      <p:sp>
        <p:nvSpPr>
          <p:cNvPr id="9" name="Rectangle 8">
            <a:extLst>
              <a:ext uri="{FF2B5EF4-FFF2-40B4-BE49-F238E27FC236}">
                <a16:creationId xmlns:a16="http://schemas.microsoft.com/office/drawing/2014/main" id="{5D1F1702-3B65-472C-AEC7-73454B4852A3}"/>
              </a:ext>
            </a:extLst>
          </p:cNvPr>
          <p:cNvSpPr>
            <a:spLocks noGrp="1"/>
          </p:cNvSpPr>
          <p:nvPr/>
        </p:nvSpPr>
        <p:spPr>
          <a:xfrm>
            <a:off x="590550" y="5953125"/>
            <a:ext cx="2819400" cy="20955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050" b="0">
                <a:solidFill>
                  <a:srgbClr val="C4D8E1"/>
                </a:solidFill>
                <a:latin typeface="Aptos"/>
                <a:ea typeface="Aptos"/>
                <a:cs typeface="Aptos"/>
              </a:defRPr>
            </a:pPr>
            <a:r>
              <a:rPr kumimoji="0" sz="1050" b="0" i="0" u="none" strike="noStrike" kern="1200" cap="none" spc="0" normalizeH="0" baseline="0" noProof="0">
                <a:ln>
                  <a:noFill/>
                </a:ln>
                <a:solidFill>
                  <a:srgbClr val="C4D8E1"/>
                </a:solidFill>
                <a:effectLst/>
                <a:uLnTx/>
                <a:uFillTx/>
                <a:latin typeface="Aptos"/>
                <a:ea typeface="Aptos"/>
                <a:cs typeface="Aptos"/>
              </a:rPr>
              <a:t>EPIC secure chat: Thomas Malikowski</a:t>
            </a:r>
          </a:p>
        </p:txBody>
      </p:sp>
      <p:sp>
        <p:nvSpPr>
          <p:cNvPr id="10" name="Rectangle 9">
            <a:extLst>
              <a:ext uri="{FF2B5EF4-FFF2-40B4-BE49-F238E27FC236}">
                <a16:creationId xmlns:a16="http://schemas.microsoft.com/office/drawing/2014/main" id="{3DCCA57E-CEB3-4090-A598-11D06C1CECF8}"/>
              </a:ext>
            </a:extLst>
          </p:cNvPr>
          <p:cNvSpPr>
            <a:spLocks noGrp="1"/>
          </p:cNvSpPr>
          <p:nvPr/>
        </p:nvSpPr>
        <p:spPr>
          <a:xfrm>
            <a:off x="4533900" y="533400"/>
            <a:ext cx="6953250" cy="4572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23247"/>
                </a:solidFill>
                <a:latin typeface="Aptos"/>
                <a:ea typeface="Aptos"/>
                <a:cs typeface="Aptos"/>
              </a:defRPr>
            </a:pPr>
            <a:r>
              <a:rPr kumimoji="0" sz="2400" b="1" i="0" u="none" strike="noStrike" kern="1200" cap="none" spc="0" normalizeH="0" baseline="0" noProof="0">
                <a:ln>
                  <a:noFill/>
                </a:ln>
                <a:solidFill>
                  <a:srgbClr val="123247"/>
                </a:solidFill>
                <a:effectLst/>
                <a:uLnTx/>
                <a:uFillTx/>
                <a:latin typeface="Aptos"/>
                <a:ea typeface="Aptos"/>
                <a:cs typeface="Aptos"/>
              </a:rPr>
              <a:t>Three actions that change outcomes</a:t>
            </a:r>
          </a:p>
        </p:txBody>
      </p:sp>
      <p:sp>
        <p:nvSpPr>
          <p:cNvPr id="11" name="Rectangle 10">
            <a:extLst>
              <a:ext uri="{FF2B5EF4-FFF2-40B4-BE49-F238E27FC236}">
                <a16:creationId xmlns:a16="http://schemas.microsoft.com/office/drawing/2014/main" id="{CB2CB346-9FD6-4473-B785-ED100ACBF2CD}"/>
              </a:ext>
            </a:extLst>
          </p:cNvPr>
          <p:cNvSpPr>
            <a:spLocks noGrp="1"/>
          </p:cNvSpPr>
          <p:nvPr/>
        </p:nvSpPr>
        <p:spPr>
          <a:xfrm>
            <a:off x="4552950" y="1028700"/>
            <a:ext cx="68580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5B7584"/>
                </a:solidFill>
                <a:latin typeface="Aptos"/>
                <a:ea typeface="Aptos"/>
                <a:cs typeface="Aptos"/>
              </a:defRPr>
            </a:pPr>
            <a:r>
              <a:rPr kumimoji="0" sz="1275" b="0" i="0" u="none" strike="noStrike" kern="1200" cap="none" spc="0" normalizeH="0" baseline="0" noProof="0">
                <a:ln>
                  <a:noFill/>
                </a:ln>
                <a:solidFill>
                  <a:srgbClr val="5B7584"/>
                </a:solidFill>
                <a:effectLst/>
                <a:uLnTx/>
                <a:uFillTx/>
                <a:latin typeface="Aptos"/>
                <a:ea typeface="Aptos"/>
                <a:cs typeface="Aptos"/>
              </a:rPr>
              <a:t>Prevention depends on timely screening and prompt evaluation of symptoms</a:t>
            </a:r>
          </a:p>
        </p:txBody>
      </p:sp>
      <p:sp>
        <p:nvSpPr>
          <p:cNvPr id="12" name="Rectangle 11">
            <a:extLst>
              <a:ext uri="{FF2B5EF4-FFF2-40B4-BE49-F238E27FC236}">
                <a16:creationId xmlns:a16="http://schemas.microsoft.com/office/drawing/2014/main" id="{47E59EC8-3285-4D8E-AED8-2D209606ED3C}"/>
              </a:ext>
            </a:extLst>
          </p:cNvPr>
          <p:cNvSpPr>
            <a:spLocks noGrp="1"/>
          </p:cNvSpPr>
          <p:nvPr/>
        </p:nvSpPr>
        <p:spPr>
          <a:xfrm>
            <a:off x="4533900" y="1419225"/>
            <a:ext cx="6915150" cy="38100"/>
          </a:xfrm>
          <a:prstGeom prst="rect">
            <a:avLst/>
          </a:prstGeom>
          <a:solidFill>
            <a:srgbClr val="20A6A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Rectangle: Rounded Corners 12">
            <a:extLst>
              <a:ext uri="{FF2B5EF4-FFF2-40B4-BE49-F238E27FC236}">
                <a16:creationId xmlns:a16="http://schemas.microsoft.com/office/drawing/2014/main" id="{F8B059CC-A97B-450D-82C4-02006A515067}"/>
              </a:ext>
            </a:extLst>
          </p:cNvPr>
          <p:cNvSpPr>
            <a:spLocks noGrp="1"/>
          </p:cNvSpPr>
          <p:nvPr/>
        </p:nvSpPr>
        <p:spPr>
          <a:xfrm>
            <a:off x="4533900" y="1781175"/>
            <a:ext cx="6915150" cy="1143000"/>
          </a:xfrm>
          <a:prstGeom prst="roundRect">
            <a:avLst>
              <a:gd name="adj" fmla="val 15000"/>
            </a:avLst>
          </a:prstGeom>
          <a:solidFill>
            <a:srgbClr val="FFFFFF"/>
          </a:solidFill>
          <a:ln w="9525">
            <a:solidFill>
              <a:srgbClr val="D7E3E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Rectangle: Rounded Corners 13">
            <a:extLst>
              <a:ext uri="{FF2B5EF4-FFF2-40B4-BE49-F238E27FC236}">
                <a16:creationId xmlns:a16="http://schemas.microsoft.com/office/drawing/2014/main" id="{B83769BD-617C-488E-B567-3B54EBD33CE1}"/>
              </a:ext>
            </a:extLst>
          </p:cNvPr>
          <p:cNvSpPr>
            <a:spLocks noGrp="1"/>
          </p:cNvSpPr>
          <p:nvPr/>
        </p:nvSpPr>
        <p:spPr>
          <a:xfrm>
            <a:off x="4762500" y="2009775"/>
            <a:ext cx="552450" cy="552450"/>
          </a:xfrm>
          <a:prstGeom prst="roundRect">
            <a:avLst>
              <a:gd name="adj" fmla="val 50000"/>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D3F65BFF-C023-41F6-8B62-7F1E40140762}"/>
              </a:ext>
            </a:extLst>
          </p:cNvPr>
          <p:cNvSpPr>
            <a:spLocks noGrp="1"/>
          </p:cNvSpPr>
          <p:nvPr/>
        </p:nvSpPr>
        <p:spPr>
          <a:xfrm>
            <a:off x="4762500" y="2152650"/>
            <a:ext cx="552450" cy="22860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01</a:t>
            </a:r>
          </a:p>
        </p:txBody>
      </p:sp>
      <p:sp>
        <p:nvSpPr>
          <p:cNvPr id="16" name="Rectangle 15">
            <a:extLst>
              <a:ext uri="{FF2B5EF4-FFF2-40B4-BE49-F238E27FC236}">
                <a16:creationId xmlns:a16="http://schemas.microsoft.com/office/drawing/2014/main" id="{709BEF8E-6AC8-4642-B8B5-912B3AE580F1}"/>
              </a:ext>
            </a:extLst>
          </p:cNvPr>
          <p:cNvSpPr>
            <a:spLocks noGrp="1"/>
          </p:cNvSpPr>
          <p:nvPr/>
        </p:nvSpPr>
        <p:spPr>
          <a:xfrm>
            <a:off x="5543550" y="1990725"/>
            <a:ext cx="55626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Colorectal cancer remains highly preventable</a:t>
            </a:r>
          </a:p>
        </p:txBody>
      </p:sp>
      <p:sp>
        <p:nvSpPr>
          <p:cNvPr id="17" name="Rectangle 16">
            <a:extLst>
              <a:ext uri="{FF2B5EF4-FFF2-40B4-BE49-F238E27FC236}">
                <a16:creationId xmlns:a16="http://schemas.microsoft.com/office/drawing/2014/main" id="{AE25E734-BDA4-4C23-8D80-A1FC75C442DE}"/>
              </a:ext>
            </a:extLst>
          </p:cNvPr>
          <p:cNvSpPr>
            <a:spLocks noGrp="1"/>
          </p:cNvSpPr>
          <p:nvPr/>
        </p:nvSpPr>
        <p:spPr>
          <a:xfrm>
            <a:off x="5543550" y="2343150"/>
            <a:ext cx="5562600" cy="4572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a:ln>
                  <a:noFill/>
                </a:ln>
                <a:solidFill>
                  <a:srgbClr val="5A7180"/>
                </a:solidFill>
                <a:effectLst/>
                <a:uLnTx/>
                <a:uFillTx/>
                <a:latin typeface="Aptos"/>
                <a:ea typeface="Aptos"/>
                <a:cs typeface="Aptos"/>
              </a:rPr>
              <a:t>Screening and polypectomy can interrupt progression, even as early-onset colorectal cancer continues to rise.</a:t>
            </a:r>
          </a:p>
        </p:txBody>
      </p:sp>
      <p:sp>
        <p:nvSpPr>
          <p:cNvPr id="18" name="Rectangle: Rounded Corners 17">
            <a:extLst>
              <a:ext uri="{FF2B5EF4-FFF2-40B4-BE49-F238E27FC236}">
                <a16:creationId xmlns:a16="http://schemas.microsoft.com/office/drawing/2014/main" id="{EF9DBED1-2645-4C04-B2C3-207B57C4C7EB}"/>
              </a:ext>
            </a:extLst>
          </p:cNvPr>
          <p:cNvSpPr>
            <a:spLocks noGrp="1"/>
          </p:cNvSpPr>
          <p:nvPr/>
        </p:nvSpPr>
        <p:spPr>
          <a:xfrm>
            <a:off x="4533900" y="3114675"/>
            <a:ext cx="6915150" cy="1314450"/>
          </a:xfrm>
          <a:prstGeom prst="roundRect">
            <a:avLst>
              <a:gd name="adj" fmla="val 13043"/>
            </a:avLst>
          </a:prstGeom>
          <a:solidFill>
            <a:srgbClr val="E6F4F3"/>
          </a:solidFill>
          <a:ln w="9525">
            <a:solidFill>
              <a:srgbClr val="B7DDD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Rectangle: Rounded Corners 18">
            <a:extLst>
              <a:ext uri="{FF2B5EF4-FFF2-40B4-BE49-F238E27FC236}">
                <a16:creationId xmlns:a16="http://schemas.microsoft.com/office/drawing/2014/main" id="{C8C9769B-1551-4971-9AFB-A4A7E581225A}"/>
              </a:ext>
            </a:extLst>
          </p:cNvPr>
          <p:cNvSpPr>
            <a:spLocks noGrp="1"/>
          </p:cNvSpPr>
          <p:nvPr/>
        </p:nvSpPr>
        <p:spPr>
          <a:xfrm>
            <a:off x="4762500" y="3343275"/>
            <a:ext cx="552450" cy="552450"/>
          </a:xfrm>
          <a:prstGeom prst="roundRect">
            <a:avLst>
              <a:gd name="adj" fmla="val 50000"/>
            </a:avLst>
          </a:prstGeom>
          <a:solidFill>
            <a:srgbClr val="20A6A8"/>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Rectangle 19">
            <a:extLst>
              <a:ext uri="{FF2B5EF4-FFF2-40B4-BE49-F238E27FC236}">
                <a16:creationId xmlns:a16="http://schemas.microsoft.com/office/drawing/2014/main" id="{ED4B6516-41EB-4863-9543-90895C8767D5}"/>
              </a:ext>
            </a:extLst>
          </p:cNvPr>
          <p:cNvSpPr>
            <a:spLocks noGrp="1"/>
          </p:cNvSpPr>
          <p:nvPr/>
        </p:nvSpPr>
        <p:spPr>
          <a:xfrm>
            <a:off x="4762500" y="3486150"/>
            <a:ext cx="552450" cy="22860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02</a:t>
            </a:r>
          </a:p>
        </p:txBody>
      </p:sp>
      <p:sp>
        <p:nvSpPr>
          <p:cNvPr id="21" name="Rectangle 20">
            <a:extLst>
              <a:ext uri="{FF2B5EF4-FFF2-40B4-BE49-F238E27FC236}">
                <a16:creationId xmlns:a16="http://schemas.microsoft.com/office/drawing/2014/main" id="{79A15F15-03AA-4FEE-AA9A-08179FE9C5B0}"/>
              </a:ext>
            </a:extLst>
          </p:cNvPr>
          <p:cNvSpPr>
            <a:spLocks noGrp="1"/>
          </p:cNvSpPr>
          <p:nvPr/>
        </p:nvSpPr>
        <p:spPr>
          <a:xfrm>
            <a:off x="5543550" y="3324225"/>
            <a:ext cx="55626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Screen at the right time with the right test</a:t>
            </a:r>
          </a:p>
        </p:txBody>
      </p:sp>
      <p:sp>
        <p:nvSpPr>
          <p:cNvPr id="22" name="Rectangle 21">
            <a:extLst>
              <a:ext uri="{FF2B5EF4-FFF2-40B4-BE49-F238E27FC236}">
                <a16:creationId xmlns:a16="http://schemas.microsoft.com/office/drawing/2014/main" id="{0384FEE8-EE2B-4FEA-8FAB-C3F11A53A0E8}"/>
              </a:ext>
            </a:extLst>
          </p:cNvPr>
          <p:cNvSpPr>
            <a:spLocks noGrp="1"/>
          </p:cNvSpPr>
          <p:nvPr/>
        </p:nvSpPr>
        <p:spPr>
          <a:xfrm>
            <a:off x="5543550" y="3676650"/>
            <a:ext cx="5562600" cy="60007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a:ln>
                  <a:noFill/>
                </a:ln>
                <a:solidFill>
                  <a:srgbClr val="5A7180"/>
                </a:solidFill>
                <a:effectLst/>
                <a:uLnTx/>
                <a:uFillTx/>
                <a:latin typeface="Aptos"/>
                <a:ea typeface="Aptos"/>
                <a:cs typeface="Aptos"/>
              </a:rPr>
              <a:t>Begin average-risk screening at age 45. Patients with family history or other high-risk features may need colonoscopy by age 40 or earlier.</a:t>
            </a:r>
          </a:p>
        </p:txBody>
      </p:sp>
      <p:sp>
        <p:nvSpPr>
          <p:cNvPr id="23" name="Rectangle: Rounded Corners 22">
            <a:extLst>
              <a:ext uri="{FF2B5EF4-FFF2-40B4-BE49-F238E27FC236}">
                <a16:creationId xmlns:a16="http://schemas.microsoft.com/office/drawing/2014/main" id="{A1F39DEE-A68A-409C-B9A5-5E15ACE38C5D}"/>
              </a:ext>
            </a:extLst>
          </p:cNvPr>
          <p:cNvSpPr>
            <a:spLocks noGrp="1"/>
          </p:cNvSpPr>
          <p:nvPr/>
        </p:nvSpPr>
        <p:spPr>
          <a:xfrm>
            <a:off x="4533900" y="4638675"/>
            <a:ext cx="6915150" cy="1143000"/>
          </a:xfrm>
          <a:prstGeom prst="roundRect">
            <a:avLst>
              <a:gd name="adj" fmla="val 15000"/>
            </a:avLst>
          </a:prstGeom>
          <a:solidFill>
            <a:srgbClr val="FFFFFF"/>
          </a:solidFill>
          <a:ln w="9525">
            <a:solidFill>
              <a:srgbClr val="D7E3E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Rectangle: Rounded Corners 23">
            <a:extLst>
              <a:ext uri="{FF2B5EF4-FFF2-40B4-BE49-F238E27FC236}">
                <a16:creationId xmlns:a16="http://schemas.microsoft.com/office/drawing/2014/main" id="{B23A8D7D-3E1C-4602-B7E3-27982B9A1B3D}"/>
              </a:ext>
            </a:extLst>
          </p:cNvPr>
          <p:cNvSpPr>
            <a:spLocks noGrp="1"/>
          </p:cNvSpPr>
          <p:nvPr/>
        </p:nvSpPr>
        <p:spPr>
          <a:xfrm>
            <a:off x="4762500" y="4867275"/>
            <a:ext cx="552450" cy="552450"/>
          </a:xfrm>
          <a:prstGeom prst="roundRect">
            <a:avLst>
              <a:gd name="adj" fmla="val 50000"/>
            </a:avLst>
          </a:prstGeom>
          <a:solidFill>
            <a:srgbClr val="123247"/>
          </a:solidFill>
          <a:ln w="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Rectangle 24">
            <a:extLst>
              <a:ext uri="{FF2B5EF4-FFF2-40B4-BE49-F238E27FC236}">
                <a16:creationId xmlns:a16="http://schemas.microsoft.com/office/drawing/2014/main" id="{A723B427-EFA9-4CB5-94FD-B4B989AC9B2C}"/>
              </a:ext>
            </a:extLst>
          </p:cNvPr>
          <p:cNvSpPr>
            <a:spLocks noGrp="1"/>
          </p:cNvSpPr>
          <p:nvPr/>
        </p:nvSpPr>
        <p:spPr>
          <a:xfrm>
            <a:off x="4762500" y="5010150"/>
            <a:ext cx="552450" cy="228600"/>
          </a:xfrm>
          <a:prstGeom prst="rect">
            <a:avLst/>
          </a:prstGeom>
          <a:noFill/>
          <a:ln w="0">
            <a:noFill/>
          </a:ln>
        </p:spPr>
        <p:txBody>
          <a:bodyPr wrap="square"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FFFFFF"/>
                </a:solidFill>
                <a:latin typeface="Aptos"/>
                <a:ea typeface="Aptos"/>
                <a:cs typeface="Aptos"/>
              </a:defRPr>
            </a:pPr>
            <a:r>
              <a:rPr kumimoji="0" sz="1200" b="1" i="0" u="none" strike="noStrike" kern="1200" cap="none" spc="0" normalizeH="0" baseline="0" noProof="0">
                <a:ln>
                  <a:noFill/>
                </a:ln>
                <a:solidFill>
                  <a:srgbClr val="FFFFFF"/>
                </a:solidFill>
                <a:effectLst/>
                <a:uLnTx/>
                <a:uFillTx/>
                <a:latin typeface="Aptos"/>
                <a:ea typeface="Aptos"/>
                <a:cs typeface="Aptos"/>
              </a:rPr>
              <a:t>03</a:t>
            </a:r>
          </a:p>
        </p:txBody>
      </p:sp>
      <p:sp>
        <p:nvSpPr>
          <p:cNvPr id="26" name="Rectangle 25">
            <a:extLst>
              <a:ext uri="{FF2B5EF4-FFF2-40B4-BE49-F238E27FC236}">
                <a16:creationId xmlns:a16="http://schemas.microsoft.com/office/drawing/2014/main" id="{5B137E88-10F3-4287-8D1B-E8D267DD8375}"/>
              </a:ext>
            </a:extLst>
          </p:cNvPr>
          <p:cNvSpPr>
            <a:spLocks noGrp="1"/>
          </p:cNvSpPr>
          <p:nvPr/>
        </p:nvSpPr>
        <p:spPr>
          <a:xfrm>
            <a:off x="5543550" y="4848225"/>
            <a:ext cx="5562600" cy="2667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183B4D"/>
                </a:solidFill>
                <a:latin typeface="Aptos"/>
                <a:ea typeface="Aptos"/>
                <a:cs typeface="Aptos"/>
              </a:defRPr>
            </a:pPr>
            <a:r>
              <a:rPr kumimoji="0" sz="1500" b="1" i="0" u="none" strike="noStrike" kern="1200" cap="none" spc="0" normalizeH="0" baseline="0" noProof="0">
                <a:ln>
                  <a:noFill/>
                </a:ln>
                <a:solidFill>
                  <a:srgbClr val="183B4D"/>
                </a:solidFill>
                <a:effectLst/>
                <a:uLnTx/>
                <a:uFillTx/>
                <a:latin typeface="Aptos"/>
                <a:ea typeface="Aptos"/>
                <a:cs typeface="Aptos"/>
              </a:rPr>
              <a:t>Act on concerning symptoms at any age</a:t>
            </a:r>
          </a:p>
        </p:txBody>
      </p:sp>
      <p:sp>
        <p:nvSpPr>
          <p:cNvPr id="27" name="Rectangle 26">
            <a:extLst>
              <a:ext uri="{FF2B5EF4-FFF2-40B4-BE49-F238E27FC236}">
                <a16:creationId xmlns:a16="http://schemas.microsoft.com/office/drawing/2014/main" id="{B8FAFF63-7F07-4659-BA38-0283716CBF51}"/>
              </a:ext>
            </a:extLst>
          </p:cNvPr>
          <p:cNvSpPr>
            <a:spLocks noGrp="1"/>
          </p:cNvSpPr>
          <p:nvPr/>
        </p:nvSpPr>
        <p:spPr>
          <a:xfrm>
            <a:off x="5543550" y="5200650"/>
            <a:ext cx="5562600" cy="457200"/>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125" b="0">
                <a:solidFill>
                  <a:srgbClr val="5A7180"/>
                </a:solidFill>
                <a:latin typeface="Aptos"/>
                <a:ea typeface="Aptos"/>
                <a:cs typeface="Aptos"/>
              </a:defRPr>
            </a:pPr>
            <a:r>
              <a:rPr kumimoji="0" sz="1125" b="0" i="0" u="none" strike="noStrike" kern="1200" cap="none" spc="0" normalizeH="0" baseline="0" noProof="0">
                <a:ln>
                  <a:noFill/>
                </a:ln>
                <a:solidFill>
                  <a:srgbClr val="5A7180"/>
                </a:solidFill>
                <a:effectLst/>
                <a:uLnTx/>
                <a:uFillTx/>
                <a:latin typeface="Aptos"/>
                <a:ea typeface="Aptos"/>
                <a:cs typeface="Aptos"/>
              </a:rPr>
              <a:t>Rectal bleeding, iron-deficiency anemia, persistent bowel changes, or unexplained weight loss warrant timely diagnostic evaluation.</a:t>
            </a:r>
          </a:p>
        </p:txBody>
      </p:sp>
      <p:sp>
        <p:nvSpPr>
          <p:cNvPr id="28" name="Rectangle 27">
            <a:extLst>
              <a:ext uri="{FF2B5EF4-FFF2-40B4-BE49-F238E27FC236}">
                <a16:creationId xmlns:a16="http://schemas.microsoft.com/office/drawing/2014/main" id="{90922E87-C93E-4BF2-8300-E7848FED575D}"/>
              </a:ext>
            </a:extLst>
          </p:cNvPr>
          <p:cNvSpPr>
            <a:spLocks noGrp="1"/>
          </p:cNvSpPr>
          <p:nvPr/>
        </p:nvSpPr>
        <p:spPr>
          <a:xfrm>
            <a:off x="4552950" y="6515100"/>
            <a:ext cx="3429000" cy="161925"/>
          </a:xfrm>
          <a:prstGeom prst="rect">
            <a:avLst/>
          </a:prstGeom>
          <a:noFill/>
          <a:ln w="0">
            <a:noFill/>
          </a:ln>
        </p:spPr>
        <p:txBody>
          <a:bodyPr wrap="square" lIns="0" tIns="0" rIns="0" bIns="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825" b="0">
                <a:solidFill>
                  <a:srgbClr val="8397A2"/>
                </a:solidFill>
                <a:latin typeface="Aptos"/>
                <a:ea typeface="Aptos"/>
                <a:cs typeface="Aptos"/>
              </a:defRPr>
            </a:pPr>
            <a:r>
              <a:rPr kumimoji="0" sz="825" b="0" i="0" u="none" strike="noStrike" kern="1200" cap="none" spc="0" normalizeH="0" baseline="0" noProof="0">
                <a:ln>
                  <a:noFill/>
                </a:ln>
                <a:solidFill>
                  <a:srgbClr val="8397A2"/>
                </a:solidFill>
                <a:effectLst/>
                <a:uLnTx/>
                <a:uFillTx/>
                <a:latin typeface="Aptos"/>
                <a:ea typeface="Aptos"/>
                <a:cs typeface="Aptos"/>
              </a:rPr>
              <a:t>EOCRC = early-onset colorectal cancer</a:t>
            </a:r>
          </a:p>
        </p:txBody>
      </p:sp>
      <p:sp>
        <p:nvSpPr>
          <p:cNvPr id="31" name="Rectangle 30">
            <a:extLst>
              <a:ext uri="{FF2B5EF4-FFF2-40B4-BE49-F238E27FC236}">
                <a16:creationId xmlns:a16="http://schemas.microsoft.com/office/drawing/2014/main" id="{4BCBA227-B0B1-E7B3-3F81-0D528C4DF03B}"/>
              </a:ext>
            </a:extLst>
          </p:cNvPr>
          <p:cNvSpPr/>
          <p:nvPr/>
        </p:nvSpPr>
        <p:spPr>
          <a:xfrm>
            <a:off x="127416" y="4512039"/>
            <a:ext cx="3657600" cy="2098623"/>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srgbClr val="FFC000"/>
                </a:solid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941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78853419_Win32_SL_V5" id="{958D2C9E-948D-4354-BF9D-DF8AE3C2B240}" vid="{22D4A967-05D2-4D72-8594-54CFF341483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1E0983E08E7E74199899C34AD356738" ma:contentTypeVersion="14" ma:contentTypeDescription="Create a new document." ma:contentTypeScope="" ma:versionID="27d33465c424217187544f5704ab96fb">
  <xsd:schema xmlns:xsd="http://www.w3.org/2001/XMLSchema" xmlns:xs="http://www.w3.org/2001/XMLSchema" xmlns:p="http://schemas.microsoft.com/office/2006/metadata/properties" xmlns:ns3="1d0f0f3c-bbae-496d-9407-e22cf0494778" xmlns:ns4="9c51dcd7-3dad-4c42-8ebc-00abcf39e6ba" targetNamespace="http://schemas.microsoft.com/office/2006/metadata/properties" ma:root="true" ma:fieldsID="9129a669ddf80fb85437f359e15f8ed1" ns3:_="" ns4:_="">
    <xsd:import namespace="1d0f0f3c-bbae-496d-9407-e22cf0494778"/>
    <xsd:import namespace="9c51dcd7-3dad-4c42-8ebc-00abcf39e6ba"/>
    <xsd:element name="properties">
      <xsd:complexType>
        <xsd:sequence>
          <xsd:element name="documentManagement">
            <xsd:complexType>
              <xsd:all>
                <xsd:element ref="ns3:_activity" minOccurs="0"/>
                <xsd:element ref="ns3:MediaServiceMetadata" minOccurs="0"/>
                <xsd:element ref="ns3:MediaServiceFastMetadata" minOccurs="0"/>
                <xsd:element ref="ns3:MediaServiceSearchProperties" minOccurs="0"/>
                <xsd:element ref="ns3:MediaServiceObjectDetectorVersions" minOccurs="0"/>
                <xsd:element ref="ns4:SharedWithUsers" minOccurs="0"/>
                <xsd:element ref="ns4:SharedWithDetails" minOccurs="0"/>
                <xsd:element ref="ns4:SharingHintHash" minOccurs="0"/>
                <xsd:element ref="ns3:MediaServiceDateTaken" minOccurs="0"/>
                <xsd:element ref="ns3:MediaServiceSystem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0f0f3c-bbae-496d-9407-e22cf0494778"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c51dcd7-3dad-4c42-8ebc-00abcf39e6ba"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1d0f0f3c-bbae-496d-9407-e22cf0494778" xsi:nil="true"/>
  </documentManagement>
</p:properties>
</file>

<file path=customXml/itemProps1.xml><?xml version="1.0" encoding="utf-8"?>
<ds:datastoreItem xmlns:ds="http://schemas.openxmlformats.org/officeDocument/2006/customXml" ds:itemID="{C21FFAC0-05A2-416A-B06C-C248395482CF}">
  <ds:schemaRefs>
    <ds:schemaRef ds:uri="http://schemas.microsoft.com/sharepoint/v3/contenttype/forms"/>
  </ds:schemaRefs>
</ds:datastoreItem>
</file>

<file path=customXml/itemProps2.xml><?xml version="1.0" encoding="utf-8"?>
<ds:datastoreItem xmlns:ds="http://schemas.openxmlformats.org/officeDocument/2006/customXml" ds:itemID="{14E7CBEC-F693-43ED-BB90-14955401DB5A}">
  <ds:schemaRefs>
    <ds:schemaRef ds:uri="1d0f0f3c-bbae-496d-9407-e22cf0494778"/>
    <ds:schemaRef ds:uri="9c51dcd7-3dad-4c42-8ebc-00abcf39e6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4B194E-8B30-4377-8C59-ECFB902D2A26}">
  <ds:schemaRefs>
    <ds:schemaRef ds:uri="http://purl.org/dc/terms/"/>
    <ds:schemaRef ds:uri="1d0f0f3c-bbae-496d-9407-e22cf0494778"/>
    <ds:schemaRef ds:uri="http://schemas.microsoft.com/office/2006/documentManagement/types"/>
    <ds:schemaRef ds:uri="http://schemas.microsoft.com/office/infopath/2007/PartnerControls"/>
    <ds:schemaRef ds:uri="http://purl.org/dc/elements/1.1/"/>
    <ds:schemaRef ds:uri="http://schemas.microsoft.com/office/2006/metadata/properties"/>
    <ds:schemaRef ds:uri="9c51dcd7-3dad-4c42-8ebc-00abcf39e6ba"/>
    <ds:schemaRef ds:uri="http://schemas.openxmlformats.org/package/2006/metadata/core-properties"/>
    <ds:schemaRef ds:uri="http://www.w3.org/XML/1998/namespace"/>
    <ds:schemaRef ds:uri="http://purl.org/dc/dcmityp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{7631E240-22AF-46B6-A0D5-8208BCA65A3C}TFd3b75063-ff25-434d-b12c-efeaf07d16c3292f62b5_win32-75a75c970d8e</Template>
  <TotalTime>28</TotalTime>
  <Words>8337</Words>
  <Application>Microsoft Office PowerPoint</Application>
  <PresentationFormat>Widescreen</PresentationFormat>
  <Paragraphs>904</Paragraphs>
  <Slides>64</Slides>
  <Notes>28</Notes>
  <HiddenSlides>0</HiddenSlides>
  <MMClips>0</MMClips>
  <ScaleCrop>false</ScaleCrop>
  <HeadingPairs>
    <vt:vector size="8" baseType="variant">
      <vt:variant>
        <vt:lpstr>Fonts Used</vt:lpstr>
      </vt:variant>
      <vt:variant>
        <vt:i4>14</vt:i4>
      </vt:variant>
      <vt:variant>
        <vt:lpstr>Theme</vt:lpstr>
      </vt:variant>
      <vt:variant>
        <vt:i4>3</vt:i4>
      </vt:variant>
      <vt:variant>
        <vt:lpstr>Embedded OLE Servers</vt:lpstr>
      </vt:variant>
      <vt:variant>
        <vt:i4>1</vt:i4>
      </vt:variant>
      <vt:variant>
        <vt:lpstr>Slide Titles</vt:lpstr>
      </vt:variant>
      <vt:variant>
        <vt:i4>64</vt:i4>
      </vt:variant>
    </vt:vector>
  </HeadingPairs>
  <TitlesOfParts>
    <vt:vector size="82" baseType="lpstr">
      <vt:lpstr>Aptos</vt:lpstr>
      <vt:lpstr>Aptos Display</vt:lpstr>
      <vt:lpstr>Arial</vt:lpstr>
      <vt:lpstr>Bitstream Charter</vt:lpstr>
      <vt:lpstr>Calibri</vt:lpstr>
      <vt:lpstr>DejaVu Sans</vt:lpstr>
      <vt:lpstr>Franklin Gothic Book</vt:lpstr>
      <vt:lpstr>Franklin Gothic Demi</vt:lpstr>
      <vt:lpstr>Oswald</vt:lpstr>
      <vt:lpstr>Poppins</vt:lpstr>
      <vt:lpstr>SDNQV N+ Frutiger LT Std</vt:lpstr>
      <vt:lpstr>Segoe UI</vt:lpstr>
      <vt:lpstr>Source Sans Pro</vt:lpstr>
      <vt:lpstr>UYCEB O+ Frutiger LT Std</vt:lpstr>
      <vt:lpstr>Custom</vt:lpstr>
      <vt:lpstr>Office Theme</vt:lpstr>
      <vt:lpstr>1_Office Theme</vt:lpstr>
      <vt:lpstr>think-cell Slide</vt:lpstr>
      <vt:lpstr>Colorectal Cancer:  Public Health Surveillance Data &amp; Trends</vt:lpstr>
      <vt:lpstr>Colorectal CANCER AT A GLANCE</vt:lpstr>
      <vt:lpstr>U.S. Colorectal Cancer Stats</vt:lpstr>
      <vt:lpstr>Colorectal cancer trends</vt:lpstr>
      <vt:lpstr>Certain communities are at higher risk.</vt:lpstr>
      <vt:lpstr>PowerPoint Presentation</vt:lpstr>
      <vt:lpstr>PowerPoint Presentation</vt:lpstr>
      <vt:lpstr>Age-specific colorectal cancer incidence rates, 1998 versus 2022, U.S. </vt:lpstr>
      <vt:lpstr>Colorectal cancer stage distribution (%) by age, race, and ethnicity, 2018–2022, U.S.</vt:lpstr>
      <vt:lpstr>PowerPoint Presentation</vt:lpstr>
      <vt:lpstr>Colorectal Cancer Incidence Rates by Race &amp; Ethnicity</vt:lpstr>
      <vt:lpstr>PowerPoint Presentation</vt:lpstr>
      <vt:lpstr>Colorectal Cancer Mortality Rates by Race &amp; Ethnicity</vt:lpstr>
      <vt:lpstr>Cancer Mortality Before Age 50 Years</vt:lpstr>
      <vt:lpstr>PowerPoint Presentation</vt:lpstr>
      <vt:lpstr>PowerPoint Presentation</vt:lpstr>
      <vt:lpstr>PowerPoint Presentation</vt:lpstr>
      <vt:lpstr>PowerPoint Presentation</vt:lpstr>
      <vt:lpstr>Colorectal Cancer Screening Data  American Cancer Society’s Cancer Prevention &amp; Early Detection Facts &amp; Figures 2025 - 2026 </vt:lpstr>
      <vt:lpstr>ACS (2018) vs. USPSTF (2021) Colorectal Cancer Screening Recommendations</vt:lpstr>
      <vt:lpstr>Data Highlights</vt:lpstr>
      <vt:lpstr>Colorectal Cancer Screening (%), Adults 45 Years and Older, by Age, US, 2023</vt:lpstr>
      <vt:lpstr>Colorectal Cancer Screening (%), Adults 45 Years and Older, by Insurance Status, US, 2023</vt:lpstr>
      <vt:lpstr>PowerPoint Presentation</vt:lpstr>
      <vt:lpstr>Summary &amp; Key Takeaways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Medical Society of the County of Erie Educational Outreach</vt:lpstr>
      <vt:lpstr>Erie County Cancer Services Program</vt:lpstr>
      <vt:lpstr>PowerPoint Presentation</vt:lpstr>
    </vt:vector>
  </TitlesOfParts>
  <Company>County of Erie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Kane, Kara</dc:creator>
  <cp:lastModifiedBy>Jenna Mattson</cp:lastModifiedBy>
  <cp:revision>3</cp:revision>
  <dcterms:created xsi:type="dcterms:W3CDTF">2025-12-15T16:01:31Z</dcterms:created>
  <dcterms:modified xsi:type="dcterms:W3CDTF">2026-10-01T13:02:48Z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0x01010071E0983E08E7E74199899C34AD356738</vt:lpwstr>
  </property>
</Properties>
</file>